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</p:sldMasterIdLst>
  <p:notesMasterIdLst>
    <p:notesMasterId r:id="rId53"/>
  </p:notesMasterIdLst>
  <p:handoutMasterIdLst>
    <p:handoutMasterId r:id="rId54"/>
  </p:handoutMasterIdLst>
  <p:sldIdLst>
    <p:sldId id="264" r:id="rId6"/>
    <p:sldId id="260" r:id="rId7"/>
    <p:sldId id="262" r:id="rId8"/>
    <p:sldId id="261" r:id="rId9"/>
    <p:sldId id="266" r:id="rId10"/>
    <p:sldId id="267" r:id="rId11"/>
    <p:sldId id="268" r:id="rId12"/>
    <p:sldId id="269" r:id="rId13"/>
    <p:sldId id="292" r:id="rId14"/>
    <p:sldId id="305" r:id="rId15"/>
    <p:sldId id="274" r:id="rId16"/>
    <p:sldId id="265" r:id="rId17"/>
    <p:sldId id="270" r:id="rId18"/>
    <p:sldId id="291" r:id="rId19"/>
    <p:sldId id="271" r:id="rId20"/>
    <p:sldId id="272" r:id="rId21"/>
    <p:sldId id="273" r:id="rId22"/>
    <p:sldId id="301" r:id="rId23"/>
    <p:sldId id="30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03" r:id="rId38"/>
    <p:sldId id="304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288" r:id="rId48"/>
    <p:sldId id="306" r:id="rId49"/>
    <p:sldId id="289" r:id="rId50"/>
    <p:sldId id="290" r:id="rId51"/>
    <p:sldId id="307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>
          <p15:clr>
            <a:srgbClr val="A4A3A4"/>
          </p15:clr>
        </p15:guide>
        <p15:guide id="2" orient="horz" pos="1663">
          <p15:clr>
            <a:srgbClr val="A4A3A4"/>
          </p15:clr>
        </p15:guide>
        <p15:guide id="3" pos="346">
          <p15:clr>
            <a:srgbClr val="A4A3A4"/>
          </p15:clr>
        </p15:guide>
        <p15:guide id="4" pos="3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E42"/>
    <a:srgbClr val="002868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2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744" y="114"/>
      </p:cViewPr>
      <p:guideLst>
        <p:guide orient="horz" pos="3097"/>
        <p:guide orient="horz" pos="1663"/>
        <p:guide pos="346"/>
        <p:guide pos="3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03361-BCFB-C645-AB20-1942CE599D0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D9DCE-0100-B047-B263-C910E4E93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7416-84E8-6745-8BE3-E516E5F20B1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21DDC-7030-EA4B-B77F-4ADE91E9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internet-based  clinical calculator (i.e.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GlobapRPH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®) may be utilized to more specifically determine the revised aminoglycoside dose and interval frequency based on serum concentrations and patient factors (age, weight, creatinine,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9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82750"/>
            <a:ext cx="8401050" cy="14541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400"/>
            </a:lvl1pPr>
          </a:lstStyle>
          <a:p>
            <a:pPr lvl="0"/>
            <a:r>
              <a:rPr lang="en-US" dirty="0" smtClean="0"/>
              <a:t>Headline 1 here</a:t>
            </a:r>
          </a:p>
          <a:p>
            <a:pPr lvl="0"/>
            <a:r>
              <a:rPr lang="en-US" dirty="0" smtClean="0"/>
              <a:t>Headline 2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323528"/>
            <a:ext cx="8401050" cy="4674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848100"/>
            <a:ext cx="4019550" cy="2984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87866"/>
            <a:ext cx="8229600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57300"/>
            <a:ext cx="82296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0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5"/>
            <a:ext cx="4038600" cy="3054852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5"/>
            <a:ext cx="4038600" cy="307187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0E4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582333"/>
          </a:xfrm>
        </p:spPr>
        <p:txBody>
          <a:bodyPr>
            <a:normAutofit/>
          </a:bodyPr>
          <a:lstStyle>
            <a:lvl1pPr marL="228600" indent="-228600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0E4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7267"/>
            <a:ext cx="4041775" cy="2582333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6"/>
            <a:ext cx="8229600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8229600" cy="327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5" r:id="rId1"/>
    <p:sldLayoutId id="2147493486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00E4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00E4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3"/>
            <a:ext cx="8229600" cy="3062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1646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00E42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Aminoglycoside Collaborative Practice Dosing Protocol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Created by: Andrew </a:t>
            </a:r>
            <a:r>
              <a:rPr lang="en-US" dirty="0" err="1" smtClean="0"/>
              <a:t>Fratoni</a:t>
            </a:r>
            <a:r>
              <a:rPr lang="en-US" dirty="0" smtClean="0"/>
              <a:t>, </a:t>
            </a:r>
            <a:r>
              <a:rPr lang="en-US" dirty="0" err="1" smtClean="0"/>
              <a:t>PharmD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I-Vents for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Aminoglycoside High Dose Extended Interval</a:t>
            </a:r>
          </a:p>
          <a:p>
            <a:pPr lvl="1"/>
            <a:r>
              <a:rPr lang="en-US" dirty="0" smtClean="0"/>
              <a:t>Initial Note</a:t>
            </a:r>
          </a:p>
          <a:p>
            <a:pPr lvl="1"/>
            <a:r>
              <a:rPr lang="en-US" dirty="0" smtClean="0"/>
              <a:t>Daily Monitoring Note (also to be used as follow-up to address lab values and dosing changes)</a:t>
            </a:r>
          </a:p>
          <a:p>
            <a:r>
              <a:rPr lang="en-US" dirty="0" smtClean="0"/>
              <a:t>Aminoglycoside Traditional or Gram Positive Synergy</a:t>
            </a:r>
          </a:p>
          <a:p>
            <a:pPr lvl="1"/>
            <a:r>
              <a:rPr lang="en-US" dirty="0"/>
              <a:t>Initial Note</a:t>
            </a:r>
          </a:p>
          <a:p>
            <a:pPr lvl="1"/>
            <a:r>
              <a:rPr lang="en-US" dirty="0" smtClean="0"/>
              <a:t>Daily Monitoring Note </a:t>
            </a:r>
            <a:r>
              <a:rPr lang="en-US" dirty="0"/>
              <a:t>(also to be used as follow-up to address lab </a:t>
            </a:r>
            <a:r>
              <a:rPr lang="en-US" dirty="0" smtClean="0"/>
              <a:t>values and dosing changes)</a:t>
            </a:r>
          </a:p>
          <a:p>
            <a:r>
              <a:rPr lang="en-US" dirty="0" smtClean="0"/>
              <a:t>All Initial Notes, as well as Daily Monitoring Notes that address a drug level or change in AG dose/frequency, must be copied and signed as an official note in the patient’s chart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59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844675"/>
            <a:ext cx="8401050" cy="1454150"/>
          </a:xfrm>
        </p:spPr>
        <p:txBody>
          <a:bodyPr/>
          <a:lstStyle/>
          <a:p>
            <a:r>
              <a:rPr lang="en-US" dirty="0" smtClean="0"/>
              <a:t>High-Dose Extended Interval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4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High-Dose Extended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STEP 1: Determine if patient meets any </a:t>
            </a:r>
            <a:r>
              <a:rPr lang="en-US" dirty="0" smtClean="0">
                <a:solidFill>
                  <a:srgbClr val="FF0000"/>
                </a:solidFill>
              </a:rPr>
              <a:t>contraindications</a:t>
            </a:r>
            <a:r>
              <a:rPr lang="en-US" dirty="0" smtClean="0"/>
              <a:t> for this dosing strategy:</a:t>
            </a:r>
          </a:p>
          <a:p>
            <a:pPr lvl="1"/>
            <a:r>
              <a:rPr lang="en-US" dirty="0" smtClean="0"/>
              <a:t>Dialysis</a:t>
            </a:r>
          </a:p>
          <a:p>
            <a:pPr lvl="1"/>
            <a:r>
              <a:rPr lang="en-US" dirty="0" smtClean="0"/>
              <a:t>Estimated </a:t>
            </a:r>
            <a:r>
              <a:rPr lang="en-US" dirty="0" err="1" smtClean="0"/>
              <a:t>CrCl</a:t>
            </a:r>
            <a:r>
              <a:rPr lang="en-US" dirty="0" smtClean="0"/>
              <a:t> &lt; 20 mL/min</a:t>
            </a:r>
          </a:p>
          <a:p>
            <a:pPr lvl="1"/>
            <a:r>
              <a:rPr lang="en-US" dirty="0" smtClean="0"/>
              <a:t>Unstable renal function with worsening renal function prior to or during therapy (50% increase in </a:t>
            </a:r>
            <a:r>
              <a:rPr lang="en-US" dirty="0" err="1" smtClean="0"/>
              <a:t>SCr</a:t>
            </a:r>
            <a:r>
              <a:rPr lang="en-US" dirty="0" smtClean="0"/>
              <a:t> from baseline)</a:t>
            </a:r>
          </a:p>
          <a:p>
            <a:pPr lvl="1"/>
            <a:r>
              <a:rPr lang="en-US" dirty="0" smtClean="0"/>
              <a:t>Ascites, severe liver disease, or excessive third spacing of fluids</a:t>
            </a:r>
          </a:p>
          <a:p>
            <a:pPr lvl="1"/>
            <a:r>
              <a:rPr lang="en-US" dirty="0" smtClean="0"/>
              <a:t>Pregnancy</a:t>
            </a:r>
          </a:p>
          <a:p>
            <a:pPr lvl="1"/>
            <a:r>
              <a:rPr lang="en-US" dirty="0" smtClean="0"/>
              <a:t>Burns (&gt;20% BSA)</a:t>
            </a:r>
          </a:p>
          <a:p>
            <a:pPr lvl="1"/>
            <a:r>
              <a:rPr lang="en-US" dirty="0" smtClean="0"/>
              <a:t>Cystic Fibrosis</a:t>
            </a:r>
          </a:p>
          <a:p>
            <a:pPr lvl="1"/>
            <a:r>
              <a:rPr lang="en-US" dirty="0" smtClean="0"/>
              <a:t>Use of AG as a synergistic agent for a gram positive infection</a:t>
            </a:r>
          </a:p>
        </p:txBody>
      </p:sp>
    </p:spTree>
    <p:extLst>
      <p:ext uri="{BB962C8B-B14F-4D97-AF65-F5344CB8AC3E}">
        <p14:creationId xmlns:p14="http://schemas.microsoft.com/office/powerpoint/2010/main" val="15732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High-Dose Extended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  <a:r>
              <a:rPr lang="en-US" dirty="0"/>
              <a:t>Determine dosing </a:t>
            </a:r>
            <a:r>
              <a:rPr lang="en-US" dirty="0" smtClean="0"/>
              <a:t>weight*</a:t>
            </a:r>
          </a:p>
          <a:p>
            <a:endParaRPr lang="en-US" dirty="0" smtClean="0"/>
          </a:p>
          <a:p>
            <a:r>
              <a:rPr lang="en-US" dirty="0" smtClean="0"/>
              <a:t>STEP 3: Calculate estimated </a:t>
            </a:r>
            <a:r>
              <a:rPr lang="en-US" dirty="0" err="1" smtClean="0"/>
              <a:t>CrCl</a:t>
            </a:r>
            <a:r>
              <a:rPr lang="en-US" dirty="0" smtClean="0"/>
              <a:t>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*Refer to previous slides for guidance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670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High-Dose Extended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4: Determine Dose and Interval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30731"/>
              </p:ext>
            </p:extLst>
          </p:nvPr>
        </p:nvGraphicFramePr>
        <p:xfrm>
          <a:off x="1371600" y="2103436"/>
          <a:ext cx="6400800" cy="1776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401829579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99358237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990063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Est CrCl (ml/min)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Gentamicin or </a:t>
                      </a:r>
                      <a:r>
                        <a:rPr lang="en-US" sz="1400" u="sng" dirty="0" smtClean="0">
                          <a:effectLst/>
                        </a:rPr>
                        <a:t>Tobramycin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effectLst/>
                        </a:rPr>
                        <a:t>Amikacin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54042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mg/kg IV q24h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mg/kg IV q24h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28383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40-59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mg/kg IV q36h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mg/kg IV q36h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98028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20-39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mg/kg IV q48h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mg/kg IV q48h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49004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Traditional Dosing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Traditional Dosing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9861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9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High-Dose Extended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5: Obtain Lab Values for Therapeutic Monitoring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Obtain one </a:t>
            </a:r>
            <a:r>
              <a:rPr lang="en-US" dirty="0" smtClean="0">
                <a:solidFill>
                  <a:srgbClr val="FF0000"/>
                </a:solidFill>
              </a:rPr>
              <a:t>RANDOM</a:t>
            </a:r>
            <a:r>
              <a:rPr lang="en-US" dirty="0" smtClean="0"/>
              <a:t> serum level </a:t>
            </a:r>
            <a:r>
              <a:rPr lang="en-US" dirty="0" smtClean="0">
                <a:solidFill>
                  <a:srgbClr val="FF0000"/>
                </a:solidFill>
              </a:rPr>
              <a:t>6-12 </a:t>
            </a:r>
            <a:r>
              <a:rPr lang="en-US" dirty="0" err="1" smtClean="0">
                <a:solidFill>
                  <a:srgbClr val="FF0000"/>
                </a:solidFill>
              </a:rPr>
              <a:t>hrs</a:t>
            </a:r>
            <a:r>
              <a:rPr lang="en-US" dirty="0" smtClean="0">
                <a:solidFill>
                  <a:srgbClr val="FF0000"/>
                </a:solidFill>
              </a:rPr>
              <a:t> after </a:t>
            </a:r>
            <a:r>
              <a:rPr lang="en-US" dirty="0" smtClean="0"/>
              <a:t>the start of the </a:t>
            </a:r>
            <a:r>
              <a:rPr lang="en-US" dirty="0" smtClean="0">
                <a:solidFill>
                  <a:srgbClr val="FF0000"/>
                </a:solidFill>
              </a:rPr>
              <a:t>FIRST infusion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After initial level, obtain one random serum level every 3-5 days to ensure dosing interval is still appropriate</a:t>
            </a:r>
          </a:p>
        </p:txBody>
      </p:sp>
    </p:spTree>
    <p:extLst>
      <p:ext uri="{BB962C8B-B14F-4D97-AF65-F5344CB8AC3E}">
        <p14:creationId xmlns:p14="http://schemas.microsoft.com/office/powerpoint/2010/main" val="89273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High-Dose Extended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Use the Hartford Nomogram to determine dosing interval appropriateness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1984"/>
            <a:ext cx="4038600" cy="26980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8397" y="968493"/>
            <a:ext cx="721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STEP 6: Interpret AG Serum Levels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High-Dose Extended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733"/>
            <a:ext cx="8229600" cy="3433050"/>
          </a:xfrm>
        </p:spPr>
        <p:txBody>
          <a:bodyPr>
            <a:normAutofit/>
          </a:bodyPr>
          <a:lstStyle/>
          <a:p>
            <a:r>
              <a:rPr lang="en-US" dirty="0" smtClean="0"/>
              <a:t>Hartford Nomogram Pearls:</a:t>
            </a:r>
          </a:p>
          <a:p>
            <a:pPr lvl="1"/>
            <a:r>
              <a:rPr lang="en-US" dirty="0" smtClean="0"/>
              <a:t>For amikacin, divide the level in half before plotting on nomogram</a:t>
            </a:r>
          </a:p>
          <a:p>
            <a:pPr lvl="1"/>
            <a:r>
              <a:rPr lang="en-US" dirty="0" smtClean="0"/>
              <a:t>If the random level falls within an area, use the indicated interval</a:t>
            </a:r>
          </a:p>
          <a:p>
            <a:pPr lvl="1"/>
            <a:r>
              <a:rPr lang="en-US" dirty="0" smtClean="0"/>
              <a:t>If the random level falls on a line, use the longer dosing interval</a:t>
            </a:r>
          </a:p>
          <a:p>
            <a:pPr lvl="1"/>
            <a:r>
              <a:rPr lang="en-US" dirty="0" smtClean="0"/>
              <a:t>If the random level falls above the Q48H line, discontinue the current dosing regimen. To continue with gentamicin/tobramycin wait until the level is &lt; 1 mg/L and then use traditional dose. For amikacin, wait until the level is &lt; 5mg/L and then use traditional dosing</a:t>
            </a:r>
          </a:p>
        </p:txBody>
      </p:sp>
    </p:spTree>
    <p:extLst>
      <p:ext uri="{BB962C8B-B14F-4D97-AF65-F5344CB8AC3E}">
        <p14:creationId xmlns:p14="http://schemas.microsoft.com/office/powerpoint/2010/main" val="109791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High-Dose Extended Interval I-Vent Initial Note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9662" y="1268827"/>
            <a:ext cx="2691312" cy="371611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81670" y="1268827"/>
            <a:ext cx="3195388" cy="36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High-Dose Extended Interval I-Vent </a:t>
            </a:r>
            <a:r>
              <a:rPr lang="en-US" dirty="0" smtClean="0"/>
              <a:t>Daily Monitoring </a:t>
            </a:r>
            <a:r>
              <a:rPr lang="en-US" dirty="0"/>
              <a:t>Note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23467"/>
            <a:ext cx="4038600" cy="287759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04776"/>
            <a:ext cx="4038600" cy="21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</p:spPr>
        <p:txBody>
          <a:bodyPr/>
          <a:lstStyle/>
          <a:p>
            <a:r>
              <a:rPr lang="en-US" dirty="0"/>
              <a:t>IV Aminoglycosides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3080258"/>
          </a:xfrm>
        </p:spPr>
        <p:txBody>
          <a:bodyPr anchor="t">
            <a:noAutofit/>
          </a:bodyPr>
          <a:lstStyle/>
          <a:p>
            <a:r>
              <a:rPr lang="en-US" sz="2800" dirty="0"/>
              <a:t>Gentamicin</a:t>
            </a:r>
          </a:p>
          <a:p>
            <a:endParaRPr lang="en-US" sz="2800" dirty="0"/>
          </a:p>
          <a:p>
            <a:r>
              <a:rPr lang="en-US" sz="2800" dirty="0"/>
              <a:t>Tobramycin*</a:t>
            </a:r>
          </a:p>
          <a:p>
            <a:endParaRPr lang="en-US" sz="2800" dirty="0"/>
          </a:p>
          <a:p>
            <a:r>
              <a:rPr lang="en-US" sz="2800" dirty="0"/>
              <a:t>Amikacin*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*Restricted Antibiotics</a:t>
            </a:r>
          </a:p>
        </p:txBody>
      </p:sp>
    </p:spTree>
    <p:extLst>
      <p:ext uri="{BB962C8B-B14F-4D97-AF65-F5344CB8AC3E}">
        <p14:creationId xmlns:p14="http://schemas.microsoft.com/office/powerpoint/2010/main" val="20707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844675"/>
            <a:ext cx="8401050" cy="1454150"/>
          </a:xfrm>
        </p:spPr>
        <p:txBody>
          <a:bodyPr/>
          <a:lstStyle/>
          <a:p>
            <a:r>
              <a:rPr lang="en-US" dirty="0" smtClean="0"/>
              <a:t>Traditional Dosing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5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1: </a:t>
            </a:r>
            <a:r>
              <a:rPr lang="en-US" dirty="0"/>
              <a:t>Determine dosing weight*</a:t>
            </a:r>
          </a:p>
          <a:p>
            <a:endParaRPr lang="en-US" dirty="0"/>
          </a:p>
          <a:p>
            <a:r>
              <a:rPr lang="en-US" dirty="0"/>
              <a:t>STEP </a:t>
            </a:r>
            <a:r>
              <a:rPr lang="en-US" dirty="0" smtClean="0"/>
              <a:t>2: </a:t>
            </a:r>
            <a:r>
              <a:rPr lang="en-US" dirty="0"/>
              <a:t>Calculate estimated </a:t>
            </a:r>
            <a:r>
              <a:rPr lang="en-US" dirty="0" err="1"/>
              <a:t>CrCl</a:t>
            </a:r>
            <a:r>
              <a:rPr lang="en-US" dirty="0"/>
              <a:t>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*Refer to previous slides for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22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Dosing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Determine Aminoglycoside Dose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22986"/>
              </p:ext>
            </p:extLst>
          </p:nvPr>
        </p:nvGraphicFramePr>
        <p:xfrm>
          <a:off x="671781" y="2068544"/>
          <a:ext cx="7800438" cy="1883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0146">
                  <a:extLst>
                    <a:ext uri="{9D8B030D-6E8A-4147-A177-3AD203B41FA5}">
                      <a16:colId xmlns:a16="http://schemas.microsoft.com/office/drawing/2014/main" val="3801269521"/>
                    </a:ext>
                  </a:extLst>
                </a:gridCol>
                <a:gridCol w="2600146">
                  <a:extLst>
                    <a:ext uri="{9D8B030D-6E8A-4147-A177-3AD203B41FA5}">
                      <a16:colId xmlns:a16="http://schemas.microsoft.com/office/drawing/2014/main" val="3422966530"/>
                    </a:ext>
                  </a:extLst>
                </a:gridCol>
                <a:gridCol w="2600146">
                  <a:extLst>
                    <a:ext uri="{9D8B030D-6E8A-4147-A177-3AD203B41FA5}">
                      <a16:colId xmlns:a16="http://schemas.microsoft.com/office/drawing/2014/main" val="3611128360"/>
                    </a:ext>
                  </a:extLst>
                </a:gridCol>
              </a:tblGrid>
              <a:tr h="502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</a:rPr>
                        <a:t>Aminoglycoside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</a:rPr>
                        <a:t>Loading Dose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</a:rPr>
                        <a:t>Maintenance Dose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09336256"/>
                  </a:ext>
                </a:extLst>
              </a:tr>
              <a:tr h="877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Gentamicin/Tobramycin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mg/kg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1.7 mg/kg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00653594"/>
                  </a:ext>
                </a:extLst>
              </a:tr>
              <a:tr h="502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Amikacin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7.5 mg/kg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7.5 mg/kg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84620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70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733"/>
            <a:ext cx="8229600" cy="3623881"/>
          </a:xfrm>
        </p:spPr>
        <p:txBody>
          <a:bodyPr>
            <a:normAutofit/>
          </a:bodyPr>
          <a:lstStyle/>
          <a:p>
            <a:r>
              <a:rPr lang="en-US" dirty="0" smtClean="0"/>
              <a:t>STEP 4: Determine Dose Frequency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  <a:p>
            <a:endParaRPr lang="en-US" sz="1200" dirty="0" smtClean="0"/>
          </a:p>
          <a:p>
            <a:r>
              <a:rPr lang="en-US" sz="1200" dirty="0" smtClean="0"/>
              <a:t>**</a:t>
            </a:r>
            <a:r>
              <a:rPr lang="en-US" sz="1200" dirty="0"/>
              <a:t>An internet-based  clinical calculator (i.e. </a:t>
            </a:r>
            <a:r>
              <a:rPr lang="en-US" sz="1200" dirty="0" err="1"/>
              <a:t>Clinicalc</a:t>
            </a:r>
            <a:r>
              <a:rPr lang="en-US" sz="1200" dirty="0"/>
              <a:t>® or </a:t>
            </a:r>
            <a:r>
              <a:rPr lang="en-US" sz="1200" dirty="0" err="1"/>
              <a:t>GlobapRPH</a:t>
            </a:r>
            <a:r>
              <a:rPr lang="en-US" sz="1200" dirty="0"/>
              <a:t>®) may be utilized to more specifically determine the aminoglycoside dose and interval frequency based on patient factors (age, weight, creatinine, </a:t>
            </a:r>
            <a:r>
              <a:rPr lang="en-US" sz="1200" dirty="0" err="1"/>
              <a:t>etc</a:t>
            </a:r>
            <a:r>
              <a:rPr lang="en-US" sz="1200" dirty="0"/>
              <a:t>). NOTE: The usual range of volume of distribution for aminoglycosides is 0.25 - 0.35 L/kg</a:t>
            </a:r>
            <a:endParaRPr lang="en-US" sz="1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57771"/>
              </p:ext>
            </p:extLst>
          </p:nvPr>
        </p:nvGraphicFramePr>
        <p:xfrm>
          <a:off x="2539365" y="1905698"/>
          <a:ext cx="3893240" cy="2102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6620">
                  <a:extLst>
                    <a:ext uri="{9D8B030D-6E8A-4147-A177-3AD203B41FA5}">
                      <a16:colId xmlns:a16="http://schemas.microsoft.com/office/drawing/2014/main" val="278116495"/>
                    </a:ext>
                  </a:extLst>
                </a:gridCol>
                <a:gridCol w="1946620">
                  <a:extLst>
                    <a:ext uri="{9D8B030D-6E8A-4147-A177-3AD203B41FA5}">
                      <a16:colId xmlns:a16="http://schemas.microsoft.com/office/drawing/2014/main" val="2252661294"/>
                    </a:ext>
                  </a:extLst>
                </a:gridCol>
              </a:tblGrid>
              <a:tr h="406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Est CrCl (ml/min)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Interval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337545"/>
                  </a:ext>
                </a:extLst>
              </a:tr>
              <a:tr h="406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 50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q8h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97461716"/>
                  </a:ext>
                </a:extLst>
              </a:tr>
              <a:tr h="406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10-50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q12-48h**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67433977"/>
                  </a:ext>
                </a:extLst>
              </a:tr>
              <a:tr h="406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&lt;10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q48-72h**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22718252"/>
                  </a:ext>
                </a:extLst>
              </a:tr>
              <a:tr h="406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Hemodialysis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post-dialysis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77023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75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5: Obtain Lab Values for Therapeutic Monitoring</a:t>
            </a:r>
          </a:p>
          <a:p>
            <a:pPr lvl="1"/>
            <a:r>
              <a:rPr lang="en-US" dirty="0" smtClean="0"/>
              <a:t>Obtain </a:t>
            </a:r>
            <a:r>
              <a:rPr lang="en-US" dirty="0" smtClean="0">
                <a:solidFill>
                  <a:srgbClr val="FF0000"/>
                </a:solidFill>
              </a:rPr>
              <a:t>TROUGH</a:t>
            </a:r>
            <a:r>
              <a:rPr lang="en-US" dirty="0" smtClean="0"/>
              <a:t> level immediately before 3</a:t>
            </a:r>
            <a:r>
              <a:rPr lang="en-US" baseline="30000" dirty="0" smtClean="0"/>
              <a:t>rd</a:t>
            </a:r>
            <a:r>
              <a:rPr lang="en-US" dirty="0" smtClean="0"/>
              <a:t> maintenance dose</a:t>
            </a:r>
          </a:p>
          <a:p>
            <a:pPr lvl="1"/>
            <a:r>
              <a:rPr lang="en-US" dirty="0" smtClean="0"/>
              <a:t>Obtain </a:t>
            </a:r>
            <a:r>
              <a:rPr lang="en-US" dirty="0" smtClean="0">
                <a:solidFill>
                  <a:srgbClr val="FF0000"/>
                </a:solidFill>
              </a:rPr>
              <a:t>PEAK</a:t>
            </a:r>
            <a:r>
              <a:rPr lang="en-US" dirty="0" smtClean="0"/>
              <a:t> level 30 </a:t>
            </a:r>
            <a:r>
              <a:rPr lang="en-US" dirty="0" err="1" smtClean="0"/>
              <a:t>mins</a:t>
            </a:r>
            <a:r>
              <a:rPr lang="en-US" dirty="0" smtClean="0"/>
              <a:t> after the end of infusion of 3</a:t>
            </a:r>
            <a:r>
              <a:rPr lang="en-US" baseline="30000" dirty="0" smtClean="0"/>
              <a:t>rd</a:t>
            </a:r>
            <a:r>
              <a:rPr lang="en-US" dirty="0" smtClean="0"/>
              <a:t> maintenance dose</a:t>
            </a:r>
          </a:p>
          <a:p>
            <a:pPr lvl="1"/>
            <a:r>
              <a:rPr lang="en-US" dirty="0" smtClean="0"/>
              <a:t>After initial peak and trough, obtain </a:t>
            </a:r>
            <a:r>
              <a:rPr lang="en-US" dirty="0" err="1" smtClean="0"/>
              <a:t>peakand</a:t>
            </a:r>
            <a:r>
              <a:rPr lang="en-US" dirty="0" smtClean="0"/>
              <a:t> trough levels every 3-5 days to ensure dose and interval are still appropriate</a:t>
            </a:r>
          </a:p>
          <a:p>
            <a:pPr lvl="1"/>
            <a:r>
              <a:rPr lang="en-US" dirty="0" smtClean="0"/>
              <a:t>For renal failure and CVVH, obtain levels daily and re-dose when levels fall to desired troughs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30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827"/>
            <a:ext cx="8229600" cy="3062817"/>
          </a:xfrm>
        </p:spPr>
        <p:txBody>
          <a:bodyPr/>
          <a:lstStyle/>
          <a:p>
            <a:r>
              <a:rPr lang="en-US" dirty="0" smtClean="0"/>
              <a:t>STEP 6: Interpret Aminoglycoside Serum Levels</a:t>
            </a:r>
          </a:p>
          <a:p>
            <a:pPr lvl="1"/>
            <a:r>
              <a:rPr lang="en-US" dirty="0" smtClean="0"/>
              <a:t>Interpret peak and trough levels based on indication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91695"/>
              </p:ext>
            </p:extLst>
          </p:nvPr>
        </p:nvGraphicFramePr>
        <p:xfrm>
          <a:off x="977900" y="1946937"/>
          <a:ext cx="7188200" cy="2428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410">
                  <a:extLst>
                    <a:ext uri="{9D8B030D-6E8A-4147-A177-3AD203B41FA5}">
                      <a16:colId xmlns:a16="http://schemas.microsoft.com/office/drawing/2014/main" val="3476503656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1254890560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2699677939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3819505298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235182084"/>
                    </a:ext>
                  </a:extLst>
                </a:gridCol>
              </a:tblGrid>
              <a:tr h="1822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Infection 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Desired Peak Level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Desired Trough Level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94284"/>
                  </a:ext>
                </a:extLst>
              </a:tr>
              <a:tr h="182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Gentamicin/Tobramycin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Amikacin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Gentamicin/Tobramycin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Amikacin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625426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Pneumonia, Documented Pseudomonal Infections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7-10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30-35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41516524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Non-Pseudomonal Gram Negative Infection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5-7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20-30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2253613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Gram Positive Synergy (Gentamicin only), UTIs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3-4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31387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2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371"/>
            <a:ext cx="8229600" cy="3062817"/>
          </a:xfrm>
        </p:spPr>
        <p:txBody>
          <a:bodyPr/>
          <a:lstStyle/>
          <a:p>
            <a:r>
              <a:rPr lang="en-US" dirty="0"/>
              <a:t>STEP 6: Interpret Aminoglycoside Serum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Adjust AG dose based on the peak and trough obtained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88784"/>
              </p:ext>
            </p:extLst>
          </p:nvPr>
        </p:nvGraphicFramePr>
        <p:xfrm>
          <a:off x="1399222" y="2174143"/>
          <a:ext cx="6345555" cy="2376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185">
                  <a:extLst>
                    <a:ext uri="{9D8B030D-6E8A-4147-A177-3AD203B41FA5}">
                      <a16:colId xmlns:a16="http://schemas.microsoft.com/office/drawing/2014/main" val="1651752125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val="2256786803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val="1534171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Peak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Trough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Recommended Change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2705903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decrease dose and increase dosing interval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29708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within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decrease dose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86994137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 dose and increase dosing interval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108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within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 dose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23638477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within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within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continue with same dose and dosing interval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3702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817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475" y="1844675"/>
            <a:ext cx="8401050" cy="1454150"/>
          </a:xfrm>
        </p:spPr>
        <p:txBody>
          <a:bodyPr/>
          <a:lstStyle/>
          <a:p>
            <a:r>
              <a:rPr lang="en-US" dirty="0" smtClean="0"/>
              <a:t>Gram Positive Synergy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31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Positive 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Determine dosing weight*</a:t>
            </a:r>
          </a:p>
          <a:p>
            <a:endParaRPr lang="en-US" dirty="0"/>
          </a:p>
          <a:p>
            <a:r>
              <a:rPr lang="en-US" dirty="0"/>
              <a:t>STEP 2: Calculate estimated </a:t>
            </a:r>
            <a:r>
              <a:rPr lang="en-US" dirty="0" err="1"/>
              <a:t>CrCl</a:t>
            </a:r>
            <a:r>
              <a:rPr lang="en-US" dirty="0"/>
              <a:t>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*Refer to previous slides for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18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Positive Synergy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043"/>
            <a:ext cx="8229600" cy="3062817"/>
          </a:xfrm>
        </p:spPr>
        <p:txBody>
          <a:bodyPr/>
          <a:lstStyle/>
          <a:p>
            <a:r>
              <a:rPr lang="en-US" dirty="0" smtClean="0"/>
              <a:t>STEP 3: Determine Dosing and Frequency</a:t>
            </a:r>
          </a:p>
          <a:p>
            <a:pPr marL="0" indent="0">
              <a:buNone/>
            </a:pPr>
            <a:endParaRPr lang="en-US" altLang="en-US" sz="1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en-U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Unknown </a:t>
            </a:r>
            <a:r>
              <a:rPr lang="en-US" alt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Species:</a:t>
            </a:r>
            <a:endParaRPr lang="en-US" altLang="en-US" sz="5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91246"/>
              </p:ext>
            </p:extLst>
          </p:nvPr>
        </p:nvGraphicFramePr>
        <p:xfrm>
          <a:off x="1451610" y="1942346"/>
          <a:ext cx="6240780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>
                  <a:extLst>
                    <a:ext uri="{9D8B030D-6E8A-4147-A177-3AD203B41FA5}">
                      <a16:colId xmlns:a16="http://schemas.microsoft.com/office/drawing/2014/main" val="82988879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826341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Renal Function (</a:t>
                      </a:r>
                      <a:r>
                        <a:rPr lang="en-US" sz="1100" dirty="0" err="1">
                          <a:effectLst/>
                        </a:rPr>
                        <a:t>CrCl</a:t>
                      </a:r>
                      <a:r>
                        <a:rPr lang="en-US" sz="1100" dirty="0">
                          <a:effectLst/>
                        </a:rPr>
                        <a:t> mL/min)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Gram-Positive Synergy Dose + Frequency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348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mg/kg q8h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737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40-59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mg/kg q12h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1712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20-39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mg/kg q24h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449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&lt;20, HD, CVVH or CRRT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1mg/kg </a:t>
                      </a:r>
                      <a:r>
                        <a:rPr lang="en-US" sz="1100" dirty="0" smtClean="0">
                          <a:effectLst/>
                        </a:rPr>
                        <a:t>then </a:t>
                      </a:r>
                      <a:r>
                        <a:rPr lang="en-US" sz="1100" dirty="0" err="1">
                          <a:effectLst/>
                        </a:rPr>
                        <a:t>redose</a:t>
                      </a:r>
                      <a:r>
                        <a:rPr lang="en-US" sz="1100" dirty="0">
                          <a:effectLst/>
                        </a:rPr>
                        <a:t> when serum conc.  &lt; 1 mg/L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724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65951"/>
              </p:ext>
            </p:extLst>
          </p:nvPr>
        </p:nvGraphicFramePr>
        <p:xfrm>
          <a:off x="1451610" y="3367060"/>
          <a:ext cx="6080760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>
                  <a:extLst>
                    <a:ext uri="{9D8B030D-6E8A-4147-A177-3AD203B41FA5}">
                      <a16:colId xmlns:a16="http://schemas.microsoft.com/office/drawing/2014/main" val="282562047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786591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Infective Microorganism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Gentamicin Dosing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147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Gram Positive Infective Endocarditis (IE)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Streptococcus </a:t>
                      </a:r>
                      <a:r>
                        <a:rPr lang="en-US" sz="1100" u="sng" dirty="0" err="1">
                          <a:effectLst/>
                        </a:rPr>
                        <a:t>virdans</a:t>
                      </a:r>
                      <a:r>
                        <a:rPr lang="en-US" sz="1100" u="sng" dirty="0">
                          <a:effectLst/>
                        </a:rPr>
                        <a:t>/</a:t>
                      </a:r>
                      <a:r>
                        <a:rPr lang="en-US" sz="1100" u="sng" dirty="0" err="1">
                          <a:effectLst/>
                        </a:rPr>
                        <a:t>bovis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Staphylococcus aureus Prosthetic-valve IE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u="sng" dirty="0" smtClean="0">
                        <a:effectLst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 smtClean="0">
                          <a:effectLst/>
                        </a:rPr>
                        <a:t>Enterococcus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Gentamicin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 mg/kg q24h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 mg/kg q24h OR 1 mg/kg q8h   OR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	1.5 mg/kg q12h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 mg/kg q8h   OR   1.5 mg/kg q12h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00426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1949" y="2918778"/>
            <a:ext cx="45801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Known Species in patient with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CrCl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&gt; 60 ml/min: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0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Aminoglycoside Drug </a:t>
            </a:r>
            <a:r>
              <a:rPr lang="en-US" dirty="0"/>
              <a:t>Class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Good bactericidal activity against gram negative organisms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Typically used in combination with other antibiotics, both empirically and definitively, for treating severe infections caused by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Pseudomonas aeruginosa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other multidrug-resistance gram negative organisms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Synergistic effect against gram positive pathogens such as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Enterococcus spp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., which cause infective endocarditis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Used in combination with a beta-lactam or vancomycin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Positive Synergy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87"/>
            <a:ext cx="8229600" cy="33235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 4: Obtain Lab Values for Therapeutic Monitoring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u="sng" dirty="0" smtClean="0"/>
              <a:t>all regimens</a:t>
            </a:r>
            <a:r>
              <a:rPr lang="en-US" dirty="0" smtClean="0"/>
              <a:t>, obtain </a:t>
            </a:r>
            <a:r>
              <a:rPr lang="en-US" dirty="0" smtClean="0">
                <a:solidFill>
                  <a:srgbClr val="FF0000"/>
                </a:solidFill>
              </a:rPr>
              <a:t>TROUGH</a:t>
            </a:r>
            <a:r>
              <a:rPr lang="en-US" dirty="0" smtClean="0"/>
              <a:t> level immediately before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maintenance dose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u="sng" dirty="0" smtClean="0"/>
              <a:t>regimens other than 3 mg/kg every 24 </a:t>
            </a:r>
            <a:r>
              <a:rPr lang="en-US" u="sng" dirty="0" err="1" smtClean="0"/>
              <a:t>hrs</a:t>
            </a:r>
            <a:r>
              <a:rPr lang="en-US" dirty="0" smtClean="0"/>
              <a:t>, obtain </a:t>
            </a:r>
            <a:r>
              <a:rPr lang="en-US" dirty="0" smtClean="0">
                <a:solidFill>
                  <a:srgbClr val="FF0000"/>
                </a:solidFill>
              </a:rPr>
              <a:t>PEAK</a:t>
            </a:r>
            <a:r>
              <a:rPr lang="en-US" dirty="0" smtClean="0"/>
              <a:t> level 30 </a:t>
            </a:r>
            <a:r>
              <a:rPr lang="en-US" dirty="0" err="1" smtClean="0"/>
              <a:t>mins</a:t>
            </a:r>
            <a:r>
              <a:rPr lang="en-US" dirty="0" smtClean="0"/>
              <a:t> after the end </a:t>
            </a:r>
            <a:r>
              <a:rPr lang="en-US" dirty="0" smtClean="0"/>
              <a:t>of the 3</a:t>
            </a:r>
            <a:r>
              <a:rPr lang="en-US" baseline="30000" dirty="0" smtClean="0"/>
              <a:t>rd</a:t>
            </a:r>
            <a:r>
              <a:rPr lang="en-US" dirty="0" smtClean="0"/>
              <a:t> maintenance dose infusion</a:t>
            </a:r>
            <a:endParaRPr lang="en-US" dirty="0" smtClean="0"/>
          </a:p>
          <a:p>
            <a:pPr lvl="1"/>
            <a:r>
              <a:rPr lang="en-US" dirty="0" smtClean="0"/>
              <a:t>After initial peak and trough, obtain peak and trough levels every 3-5 days (ONLY trough levels for patients receiving 3 mg/kg every 24 </a:t>
            </a:r>
            <a:r>
              <a:rPr lang="en-US" dirty="0" err="1" smtClean="0"/>
              <a:t>hrs</a:t>
            </a:r>
            <a:r>
              <a:rPr lang="en-US" dirty="0" smtClean="0"/>
              <a:t>) to ensure dose and interval are still appropriate</a:t>
            </a:r>
          </a:p>
          <a:p>
            <a:pPr lvl="1"/>
            <a:r>
              <a:rPr lang="en-US" dirty="0" smtClean="0"/>
              <a:t>For renal failure and CVVH, obtain levels daily and re-dose when levels fall to desired trough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72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Positive Synergy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3062817"/>
          </a:xfrm>
        </p:spPr>
        <p:txBody>
          <a:bodyPr/>
          <a:lstStyle/>
          <a:p>
            <a:r>
              <a:rPr lang="en-US" dirty="0" smtClean="0"/>
              <a:t>STEP 5: Interpret Aminoglycoside Serum Levels</a:t>
            </a:r>
          </a:p>
          <a:p>
            <a:pPr lvl="1"/>
            <a:r>
              <a:rPr lang="en-US" dirty="0" smtClean="0"/>
              <a:t>Interpret peak and trough levels based on dosing strategy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51262"/>
              </p:ext>
            </p:extLst>
          </p:nvPr>
        </p:nvGraphicFramePr>
        <p:xfrm>
          <a:off x="977900" y="1969403"/>
          <a:ext cx="7188200" cy="2174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410">
                  <a:extLst>
                    <a:ext uri="{9D8B030D-6E8A-4147-A177-3AD203B41FA5}">
                      <a16:colId xmlns:a16="http://schemas.microsoft.com/office/drawing/2014/main" val="1757370563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3737208326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3527456867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313872225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2517327968"/>
                    </a:ext>
                  </a:extLst>
                </a:gridCol>
              </a:tblGrid>
              <a:tr h="1822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Infection Type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Desired Peak Level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Desired Trough Level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939709"/>
                  </a:ext>
                </a:extLst>
              </a:tr>
              <a:tr h="182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Gentamicin/Tobramycin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Amikacin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Gentamicin/Tobramycin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Amikacin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49156744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Gram Positive Synergy, 1 mg/kg dosed every 8,12, or 24 hours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Gram Positive Synergy, 3 mg/kg dosed every 24 hours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3-4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7110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6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Positive Synergy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3336925"/>
          </a:xfrm>
        </p:spPr>
        <p:txBody>
          <a:bodyPr/>
          <a:lstStyle/>
          <a:p>
            <a:r>
              <a:rPr lang="en-US" dirty="0" smtClean="0"/>
              <a:t>STEP 5:</a:t>
            </a:r>
            <a:r>
              <a:rPr lang="en-US" dirty="0"/>
              <a:t> Interpret Aminoglycoside Serum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Adjust AG dose based on peak and trough obtained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07324"/>
              </p:ext>
            </p:extLst>
          </p:nvPr>
        </p:nvGraphicFramePr>
        <p:xfrm>
          <a:off x="1399222" y="1967409"/>
          <a:ext cx="6345555" cy="2376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185">
                  <a:extLst>
                    <a:ext uri="{9D8B030D-6E8A-4147-A177-3AD203B41FA5}">
                      <a16:colId xmlns:a16="http://schemas.microsoft.com/office/drawing/2014/main" val="2728085908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val="2750827481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val="691389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Peak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Trough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Recommended Change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8739358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decrease dose and increase dosing interval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33852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within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decrease dose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38688294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 dose and increase dosing interval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18646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within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increase dose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52978507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within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within desired range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continue with same dose and dosing interval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30830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696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Aminoglycoside Traditional or Gram Positive </a:t>
            </a:r>
            <a:r>
              <a:rPr lang="en-US" dirty="0" smtClean="0"/>
              <a:t>Synergy I-Vent Initial Note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6004" y="1242321"/>
            <a:ext cx="2897126" cy="36895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9582" y="1242320"/>
            <a:ext cx="3272696" cy="33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3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Aminoglycoside Traditional or Gram Positive Synergy I-Vent </a:t>
            </a:r>
            <a:r>
              <a:rPr lang="en-US" dirty="0" smtClean="0"/>
              <a:t>Daily Monitoring </a:t>
            </a:r>
            <a:r>
              <a:rPr lang="en-US" dirty="0"/>
              <a:t>Note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6890" y="1335087"/>
            <a:ext cx="3147057" cy="350910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98792"/>
            <a:ext cx="4038600" cy="17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4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Ordering in EPIC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91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Set Screenshots – Provider to Dose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9277" t="19540" r="30093" b="17798"/>
          <a:stretch/>
        </p:blipFill>
        <p:spPr bwMode="auto">
          <a:xfrm>
            <a:off x="1510996" y="861184"/>
            <a:ext cx="6122008" cy="3598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9270" y="2509798"/>
            <a:ext cx="2265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High-Dose Extended Interval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29270" y="2915478"/>
            <a:ext cx="1891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Traditional Dosing Load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08783" y="3277529"/>
            <a:ext cx="2505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Traditional Dosing Maintenance</a:t>
            </a:r>
          </a:p>
          <a:p>
            <a:r>
              <a:rPr lang="en-US" sz="1400" dirty="0" smtClean="0"/>
              <a:t>Based on Renal Function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78697" y="2713279"/>
            <a:ext cx="4505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78696" y="3069366"/>
            <a:ext cx="4505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8678" y="3280506"/>
            <a:ext cx="20805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48678" y="4062384"/>
            <a:ext cx="20805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48678" y="3280506"/>
            <a:ext cx="0" cy="7818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29269" y="3280506"/>
            <a:ext cx="0" cy="7818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29269" y="3591339"/>
            <a:ext cx="1325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76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Set Screenshots – Pharmacy to Dose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9019" t="20287" r="9453" b="24845"/>
          <a:stretch/>
        </p:blipFill>
        <p:spPr bwMode="auto">
          <a:xfrm>
            <a:off x="1023455" y="1338263"/>
            <a:ext cx="7097090" cy="306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7461" y="3253077"/>
            <a:ext cx="1323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Dosing Strategy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28988" y="3513314"/>
            <a:ext cx="910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Indication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803043"/>
            <a:ext cx="1333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Aminoglycoside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485322" y="3956932"/>
            <a:ext cx="10866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90661" y="3406966"/>
            <a:ext cx="10668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49324" y="3667202"/>
            <a:ext cx="279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9862" y="3007499"/>
            <a:ext cx="1427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Provider Selects:</a:t>
            </a:r>
            <a:endParaRPr lang="en-US" sz="14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861391" y="4505613"/>
            <a:ext cx="689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Provider does NOT order the initial dose like VCP, Pharmacy does.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03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Placeholder in Verify Queue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8344" t="22993" r="9044" b="6528"/>
          <a:stretch/>
        </p:blipFill>
        <p:spPr bwMode="auto">
          <a:xfrm>
            <a:off x="1767587" y="1338263"/>
            <a:ext cx="5608826" cy="306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853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in Consult Queue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469" t="22247" r="8960" b="31473"/>
          <a:stretch/>
        </p:blipFill>
        <p:spPr bwMode="auto">
          <a:xfrm>
            <a:off x="457200" y="1556213"/>
            <a:ext cx="8229600" cy="2626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0748" y="2027583"/>
            <a:ext cx="2822713" cy="21550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472609" y="2504661"/>
            <a:ext cx="24649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2609" y="2862469"/>
            <a:ext cx="24649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37513" y="2504661"/>
            <a:ext cx="0" cy="3578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72609" y="2504661"/>
            <a:ext cx="0" cy="3578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10748" y="1755913"/>
            <a:ext cx="282271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10748" y="2027583"/>
            <a:ext cx="282271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33461" y="1755913"/>
            <a:ext cx="0" cy="2716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10748" y="1755913"/>
            <a:ext cx="0" cy="2716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6227" y="4189226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Unlike VCP, provider does NOT indicate target drug levels. Pharmacy</a:t>
            </a:r>
          </a:p>
          <a:p>
            <a:r>
              <a:rPr lang="en-US" dirty="0"/>
              <a:t>t</a:t>
            </a:r>
            <a:r>
              <a:rPr lang="en-US" dirty="0" smtClean="0"/>
              <a:t>argets appropriate levels based on which AG, indication, and dosing strategy is selected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3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Dosing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738"/>
            <a:ext cx="8229600" cy="3062817"/>
          </a:xfrm>
        </p:spPr>
        <p:txBody>
          <a:bodyPr>
            <a:noAutofit/>
          </a:bodyPr>
          <a:lstStyle/>
          <a:p>
            <a:r>
              <a:rPr lang="en-US" dirty="0" smtClean="0"/>
              <a:t>High-Dose Extended Interval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Default strategy </a:t>
            </a:r>
            <a:r>
              <a:rPr lang="en-US" sz="1600" dirty="0" smtClean="0"/>
              <a:t>for all documented/suspected gram-negative infections unless contraindications apply</a:t>
            </a:r>
          </a:p>
          <a:p>
            <a:pPr lvl="1"/>
            <a:r>
              <a:rPr lang="en-US" sz="1600" dirty="0" smtClean="0"/>
              <a:t>Optimizes PK and PD parameters and </a:t>
            </a:r>
            <a:r>
              <a:rPr lang="en-US" sz="1600" dirty="0"/>
              <a:t>C</a:t>
            </a:r>
            <a:r>
              <a:rPr lang="en-US" sz="1600" baseline="-25000" dirty="0"/>
              <a:t>MAX</a:t>
            </a:r>
            <a:r>
              <a:rPr lang="en-US" sz="1600" dirty="0"/>
              <a:t>:MIC for concentration dependent bactericidal activity against gram-negative </a:t>
            </a:r>
            <a:r>
              <a:rPr lang="en-US" sz="1600" dirty="0" smtClean="0"/>
              <a:t>pathogens</a:t>
            </a:r>
          </a:p>
          <a:p>
            <a:pPr lvl="1"/>
            <a:r>
              <a:rPr lang="en-US" sz="1600" dirty="0" smtClean="0"/>
              <a:t>Reduces trough concentration and duration of renal and </a:t>
            </a:r>
            <a:r>
              <a:rPr lang="en-US" sz="1600" dirty="0" err="1" smtClean="0"/>
              <a:t>otic</a:t>
            </a:r>
            <a:r>
              <a:rPr lang="en-US" sz="1600" dirty="0" smtClean="0"/>
              <a:t> tissue exposure to potentially minimize risk of toxicity without compromising efficacy by taking advantage of the post antibiotic effect  </a:t>
            </a:r>
            <a:endParaRPr lang="en-US" dirty="0"/>
          </a:p>
          <a:p>
            <a:r>
              <a:rPr lang="en-US" dirty="0" smtClean="0"/>
              <a:t>Traditional Dosing</a:t>
            </a:r>
            <a:endParaRPr lang="en-US" dirty="0"/>
          </a:p>
          <a:p>
            <a:r>
              <a:rPr lang="en-US" dirty="0" smtClean="0"/>
              <a:t>Special-Indication Dosing</a:t>
            </a:r>
          </a:p>
          <a:p>
            <a:pPr lvl="1"/>
            <a:r>
              <a:rPr lang="en-US" sz="1600" dirty="0" smtClean="0"/>
              <a:t>Ex – synergistic agent for gram positive infection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83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Aminoglycosides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8514" t="20139" r="18935" b="13590"/>
          <a:stretch/>
        </p:blipFill>
        <p:spPr bwMode="auto">
          <a:xfrm>
            <a:off x="2002763" y="1338263"/>
            <a:ext cx="5138473" cy="306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073965" y="2789582"/>
            <a:ext cx="50026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73965" y="3034747"/>
            <a:ext cx="50026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76661" y="2789582"/>
            <a:ext cx="0" cy="2451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3965" y="2789582"/>
            <a:ext cx="0" cy="2451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06598" y="3730487"/>
            <a:ext cx="433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correct drug and dosing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61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Dosing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9079" t="24495" r="8870" b="6672"/>
          <a:stretch/>
        </p:blipFill>
        <p:spPr bwMode="auto">
          <a:xfrm>
            <a:off x="2118165" y="1338263"/>
            <a:ext cx="4907670" cy="306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458817" y="2358887"/>
            <a:ext cx="530087" cy="66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58816" y="2504661"/>
            <a:ext cx="530087" cy="66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88903" y="2358887"/>
            <a:ext cx="1" cy="1457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52188" y="2358887"/>
            <a:ext cx="1" cy="1457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0050" y="4400550"/>
            <a:ext cx="641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2 mg/kg is loading dose and 1.7 mg/kg is maintenance 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6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High-Dose Extended Interval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8915" t="24349" r="9213" b="7430"/>
          <a:stretch/>
        </p:blipFill>
        <p:spPr bwMode="auto">
          <a:xfrm>
            <a:off x="2103294" y="1338263"/>
            <a:ext cx="4937412" cy="306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3636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Pharmacist Broad-Spectrum Antibiotic I-Vent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70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Daily I-Vent for </a:t>
            </a:r>
            <a:r>
              <a:rPr lang="en-US" sz="2400" dirty="0" err="1" smtClean="0"/>
              <a:t>Cefepime</a:t>
            </a:r>
            <a:r>
              <a:rPr lang="en-US" sz="2400" dirty="0" smtClean="0"/>
              <a:t> and Piperacillin-</a:t>
            </a:r>
            <a:r>
              <a:rPr lang="en-US" sz="2400" dirty="0" err="1" smtClean="0"/>
              <a:t>Tazobactam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1" y="777460"/>
            <a:ext cx="4293703" cy="3820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9651" y="3385930"/>
            <a:ext cx="333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to be used INSTEAD of the </a:t>
            </a:r>
          </a:p>
          <a:p>
            <a:r>
              <a:rPr lang="en-US" dirty="0" smtClean="0"/>
              <a:t>previous daily renal I-Vent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9651" y="1755914"/>
            <a:ext cx="24138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Type:</a:t>
            </a:r>
          </a:p>
          <a:p>
            <a:r>
              <a:rPr lang="en-US" dirty="0" smtClean="0"/>
              <a:t>Therapeutic Monitoring</a:t>
            </a:r>
          </a:p>
          <a:p>
            <a:endParaRPr lang="en-US" dirty="0"/>
          </a:p>
          <a:p>
            <a:r>
              <a:rPr lang="en-US" dirty="0" smtClean="0"/>
              <a:t>Subtype:</a:t>
            </a:r>
          </a:p>
          <a:p>
            <a:r>
              <a:rPr lang="en-US" dirty="0" smtClean="0"/>
              <a:t>Antibiotic Timeout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58633" y="3000587"/>
            <a:ext cx="40579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8633" y="3437467"/>
            <a:ext cx="40579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8633" y="3000587"/>
            <a:ext cx="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16595" y="3000587"/>
            <a:ext cx="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87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82880"/>
            <a:ext cx="8961120" cy="4834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085" y="3994835"/>
            <a:ext cx="786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Useful tool for trending values (WBC, </a:t>
            </a:r>
            <a:r>
              <a:rPr lang="en-US" dirty="0" err="1" smtClean="0">
                <a:solidFill>
                  <a:srgbClr val="FF0000"/>
                </a:solidFill>
              </a:rPr>
              <a:t>SCr</a:t>
            </a:r>
            <a:r>
              <a:rPr lang="en-US" dirty="0" smtClean="0">
                <a:solidFill>
                  <a:srgbClr val="FF0000"/>
                </a:solidFill>
              </a:rPr>
              <a:t>, Temp, Urine Output), as well as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determining days of therapy and evaluating drug levels, dose timing, and cultures.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" y="371061"/>
            <a:ext cx="59767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" y="795130"/>
            <a:ext cx="59767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" y="371061"/>
            <a:ext cx="0" cy="4240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4414" y="371061"/>
            <a:ext cx="0" cy="4240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44417" y="371061"/>
            <a:ext cx="99391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44417" y="523461"/>
            <a:ext cx="99391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44417" y="371061"/>
            <a:ext cx="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38330" y="371061"/>
            <a:ext cx="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1187" y="606656"/>
            <a:ext cx="4280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If this tab does not appear, use the wrench tool to add it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81739" y="523461"/>
            <a:ext cx="0" cy="1523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912103" y="523461"/>
            <a:ext cx="1681932" cy="237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81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3" y="479521"/>
            <a:ext cx="7706155" cy="4388156"/>
          </a:xfrm>
        </p:spPr>
      </p:pic>
    </p:spTree>
    <p:extLst>
      <p:ext uri="{BB962C8B-B14F-4D97-AF65-F5344CB8AC3E}">
        <p14:creationId xmlns:p14="http://schemas.microsoft.com/office/powerpoint/2010/main" val="2029157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Guidance for Treatment Durations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382000" cy="3336925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Pneumonia</a:t>
            </a:r>
          </a:p>
          <a:p>
            <a:pPr lvl="1"/>
            <a:r>
              <a:rPr lang="en-US" sz="1900" dirty="0" smtClean="0"/>
              <a:t>5-7 days</a:t>
            </a:r>
          </a:p>
          <a:p>
            <a:r>
              <a:rPr lang="en-US" sz="2600" dirty="0" smtClean="0"/>
              <a:t>Skin and Soft Tissue </a:t>
            </a:r>
          </a:p>
          <a:p>
            <a:pPr lvl="1"/>
            <a:r>
              <a:rPr lang="en-US" sz="1900" dirty="0" smtClean="0"/>
              <a:t>5-14 days</a:t>
            </a:r>
          </a:p>
          <a:p>
            <a:r>
              <a:rPr lang="en-US" sz="2600" dirty="0" smtClean="0"/>
              <a:t>UTI (Pyelonephritis)</a:t>
            </a:r>
          </a:p>
          <a:p>
            <a:pPr lvl="1"/>
            <a:r>
              <a:rPr lang="en-US" sz="1900" dirty="0" smtClean="0"/>
              <a:t>FQs (5-7 days), TMP-SMX (7-10 days), </a:t>
            </a:r>
            <a:r>
              <a:rPr lang="el-GR" sz="1900" dirty="0" smtClean="0"/>
              <a:t>β</a:t>
            </a:r>
            <a:r>
              <a:rPr lang="en-US" sz="1900" dirty="0" smtClean="0"/>
              <a:t>-Lactams (10-14 days)</a:t>
            </a:r>
          </a:p>
          <a:p>
            <a:r>
              <a:rPr lang="en-US" sz="2600" dirty="0" smtClean="0"/>
              <a:t>Bacteremia</a:t>
            </a:r>
          </a:p>
          <a:p>
            <a:pPr lvl="1"/>
            <a:r>
              <a:rPr lang="en-US" sz="1900" dirty="0" smtClean="0"/>
              <a:t>Gram Negative: 7-14 days</a:t>
            </a:r>
          </a:p>
          <a:p>
            <a:pPr lvl="1"/>
            <a:r>
              <a:rPr lang="en-US" sz="1900" dirty="0" smtClean="0"/>
              <a:t>Gram Positive </a:t>
            </a:r>
            <a:r>
              <a:rPr lang="en-US" sz="1900" i="1" dirty="0" smtClean="0"/>
              <a:t>(Staph. aureus)</a:t>
            </a:r>
            <a:r>
              <a:rPr lang="en-US" sz="1900" dirty="0" smtClean="0"/>
              <a:t>: 14 days from 1</a:t>
            </a:r>
            <a:r>
              <a:rPr lang="en-US" sz="1900" baseline="30000" dirty="0" smtClean="0"/>
              <a:t>st</a:t>
            </a:r>
            <a:r>
              <a:rPr lang="en-US" sz="1900" dirty="0" smtClean="0"/>
              <a:t> negative blood culture</a:t>
            </a:r>
          </a:p>
          <a:p>
            <a:r>
              <a:rPr lang="en-US" sz="2600" dirty="0" smtClean="0"/>
              <a:t>Intra-Abdominal</a:t>
            </a:r>
          </a:p>
          <a:p>
            <a:pPr lvl="1"/>
            <a:r>
              <a:rPr lang="en-US" sz="1900" dirty="0" smtClean="0"/>
              <a:t>5 days after source control (longer courses if source control suboptimal or uncertain)</a:t>
            </a:r>
          </a:p>
          <a:p>
            <a:r>
              <a:rPr lang="en-US" sz="2600" dirty="0" smtClean="0"/>
              <a:t>COPD exacerbation</a:t>
            </a:r>
          </a:p>
          <a:p>
            <a:pPr lvl="1"/>
            <a:r>
              <a:rPr lang="en-US" sz="1900" dirty="0" smtClean="0"/>
              <a:t>5-7 days</a:t>
            </a:r>
          </a:p>
          <a:p>
            <a:r>
              <a:rPr lang="en-US" sz="2600" dirty="0" smtClean="0"/>
              <a:t>Meningitis</a:t>
            </a:r>
          </a:p>
          <a:p>
            <a:pPr lvl="1"/>
            <a:r>
              <a:rPr lang="en-US" sz="1900" dirty="0" smtClean="0"/>
              <a:t>10-21+ days depending on specific pathogen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6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and collect the following:</a:t>
            </a:r>
          </a:p>
          <a:p>
            <a:pPr lvl="1"/>
            <a:r>
              <a:rPr lang="en-US" dirty="0" smtClean="0"/>
              <a:t>Patient age and gender</a:t>
            </a:r>
          </a:p>
          <a:p>
            <a:pPr lvl="1"/>
            <a:r>
              <a:rPr lang="en-US" dirty="0" smtClean="0"/>
              <a:t>Allergy history</a:t>
            </a:r>
          </a:p>
          <a:p>
            <a:pPr lvl="1"/>
            <a:r>
              <a:rPr lang="en-US" dirty="0" smtClean="0"/>
              <a:t>Current/most recent height, body weight, and BMI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Contact nurse and/or prescriber to verify any unusual parameters (height &lt; 60 inches, weight &lt; 40 kg or &gt;150 kg)</a:t>
            </a:r>
          </a:p>
          <a:p>
            <a:pPr lvl="1"/>
            <a:r>
              <a:rPr lang="en-US" dirty="0" smtClean="0"/>
              <a:t>Current and historical </a:t>
            </a:r>
            <a:r>
              <a:rPr lang="en-US" dirty="0" err="1" smtClean="0"/>
              <a:t>SCr</a:t>
            </a:r>
            <a:endParaRPr lang="en-US" dirty="0" smtClean="0"/>
          </a:p>
          <a:p>
            <a:pPr lvl="1"/>
            <a:r>
              <a:rPr lang="en-US" dirty="0" smtClean="0"/>
              <a:t>Documented/Suspected infectious </a:t>
            </a:r>
            <a:r>
              <a:rPr lang="en-US" dirty="0" smtClean="0"/>
              <a:t>diagnosis</a:t>
            </a:r>
            <a:endParaRPr lang="en-US" dirty="0" smtClean="0"/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Dosing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ACTUAL</a:t>
            </a:r>
            <a:r>
              <a:rPr lang="en-US" dirty="0" smtClean="0"/>
              <a:t> body weight (ABW) if not &gt;120% IBW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ADJUSTED</a:t>
            </a:r>
            <a:r>
              <a:rPr lang="en-US" dirty="0" smtClean="0"/>
              <a:t> body weight if ABW is &gt;120% IBW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IBW is NOT used for the dosing weight in AGs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2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 Estimated Creatinine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7733"/>
            <a:ext cx="8376699" cy="3062817"/>
          </a:xfrm>
        </p:spPr>
        <p:txBody>
          <a:bodyPr/>
          <a:lstStyle/>
          <a:p>
            <a:r>
              <a:rPr lang="en-US" dirty="0" smtClean="0"/>
              <a:t>Utilize Cockcroft-Gault equation</a:t>
            </a:r>
          </a:p>
          <a:p>
            <a:endParaRPr lang="en-US" sz="1300" dirty="0" smtClean="0"/>
          </a:p>
          <a:p>
            <a:r>
              <a:rPr lang="en-US" sz="1300" dirty="0" smtClean="0"/>
              <a:t>Male</a:t>
            </a:r>
            <a:r>
              <a:rPr lang="en-US" sz="1300" dirty="0"/>
              <a:t>: Est </a:t>
            </a:r>
            <a:r>
              <a:rPr lang="en-US" sz="1300" dirty="0" err="1"/>
              <a:t>CrCl</a:t>
            </a:r>
            <a:r>
              <a:rPr lang="en-US" sz="1300" dirty="0"/>
              <a:t> =   (</a:t>
            </a:r>
            <a:r>
              <a:rPr lang="en-US" sz="1300" u="sng" dirty="0"/>
              <a:t>140-age) (Actual Weight**)</a:t>
            </a:r>
            <a:r>
              <a:rPr lang="en-US" sz="1300" dirty="0"/>
              <a:t>    </a:t>
            </a:r>
            <a:r>
              <a:rPr lang="en-US" sz="1300" dirty="0" smtClean="0"/>
              <a:t>Female</a:t>
            </a:r>
            <a:r>
              <a:rPr lang="en-US" sz="1300" dirty="0"/>
              <a:t>: Est </a:t>
            </a:r>
            <a:r>
              <a:rPr lang="en-US" sz="1300" dirty="0" err="1"/>
              <a:t>CrCl</a:t>
            </a:r>
            <a:r>
              <a:rPr lang="en-US" sz="1300" dirty="0"/>
              <a:t> =   (</a:t>
            </a:r>
            <a:r>
              <a:rPr lang="en-US" sz="1300" u="sng" dirty="0"/>
              <a:t>140-age) (Actual Weight**)</a:t>
            </a:r>
            <a:r>
              <a:rPr lang="en-US" sz="1300" dirty="0"/>
              <a:t>  x 0.85</a:t>
            </a:r>
          </a:p>
          <a:p>
            <a:pPr marL="0" indent="0">
              <a:buNone/>
            </a:pPr>
            <a:r>
              <a:rPr lang="en-US" sz="1300" dirty="0"/>
              <a:t>     	   </a:t>
            </a:r>
            <a:r>
              <a:rPr lang="en-US" sz="1300" dirty="0" smtClean="0"/>
              <a:t>                                  (</a:t>
            </a:r>
            <a:r>
              <a:rPr lang="en-US" sz="1300" dirty="0"/>
              <a:t>72)(</a:t>
            </a:r>
            <a:r>
              <a:rPr lang="en-US" sz="1300" dirty="0" err="1"/>
              <a:t>SCr</a:t>
            </a:r>
            <a:r>
              <a:rPr lang="en-US" sz="1300" dirty="0"/>
              <a:t>) 						  </a:t>
            </a:r>
            <a:r>
              <a:rPr lang="en-US" sz="1300" dirty="0" smtClean="0"/>
              <a:t>      (</a:t>
            </a:r>
            <a:r>
              <a:rPr lang="en-US" sz="1300" dirty="0"/>
              <a:t>72)(</a:t>
            </a:r>
            <a:r>
              <a:rPr lang="en-US" sz="1300" dirty="0" err="1"/>
              <a:t>SCr</a:t>
            </a:r>
            <a:r>
              <a:rPr lang="en-US" sz="1300" dirty="0"/>
              <a:t>)</a:t>
            </a:r>
          </a:p>
          <a:p>
            <a:r>
              <a:rPr lang="en-US" sz="1300" dirty="0" smtClean="0"/>
              <a:t>**</a:t>
            </a:r>
            <a:r>
              <a:rPr lang="en-US" sz="1300" dirty="0"/>
              <a:t>If actual weight is &lt; IBW, use actual weight; if actual weight is &gt; IBW but &lt; 120% of IBW, use IBW; if actual weight is ≥ 120% IBW, use </a:t>
            </a:r>
            <a:r>
              <a:rPr lang="en-US" sz="1300" dirty="0" err="1"/>
              <a:t>Adj</a:t>
            </a:r>
            <a:r>
              <a:rPr lang="en-US" sz="1300" dirty="0"/>
              <a:t> BW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NOTE: The selected weight above is used only for determining </a:t>
            </a:r>
            <a:r>
              <a:rPr lang="en-US" sz="1300" dirty="0" err="1" smtClean="0"/>
              <a:t>CrCl</a:t>
            </a:r>
            <a:r>
              <a:rPr lang="en-US" sz="1300" dirty="0" smtClean="0"/>
              <a:t> and is NOT the dosing weight</a:t>
            </a:r>
          </a:p>
          <a:p>
            <a:endParaRPr lang="en-US" dirty="0"/>
          </a:p>
          <a:p>
            <a:r>
              <a:rPr lang="en-US" dirty="0" smtClean="0"/>
              <a:t>For patients </a:t>
            </a:r>
            <a:r>
              <a:rPr lang="en-US" u="sng" dirty="0" smtClean="0"/>
              <a:t>&gt;</a:t>
            </a:r>
            <a:r>
              <a:rPr lang="en-US" dirty="0" smtClean="0"/>
              <a:t>65 </a:t>
            </a:r>
            <a:r>
              <a:rPr lang="en-US" dirty="0" err="1" smtClean="0"/>
              <a:t>yo</a:t>
            </a:r>
            <a:r>
              <a:rPr lang="en-US" dirty="0" smtClean="0"/>
              <a:t> with </a:t>
            </a:r>
            <a:r>
              <a:rPr lang="en-US" dirty="0" err="1" smtClean="0"/>
              <a:t>SCr</a:t>
            </a:r>
            <a:r>
              <a:rPr lang="en-US" dirty="0" smtClean="0"/>
              <a:t> &lt;0.8 mg/</a:t>
            </a:r>
            <a:r>
              <a:rPr lang="en-US" dirty="0" err="1" smtClean="0"/>
              <a:t>dL</a:t>
            </a:r>
            <a:r>
              <a:rPr lang="en-US" dirty="0" smtClean="0"/>
              <a:t>, round </a:t>
            </a:r>
            <a:r>
              <a:rPr lang="en-US" dirty="0" err="1" smtClean="0"/>
              <a:t>SCr</a:t>
            </a:r>
            <a:r>
              <a:rPr lang="en-US" dirty="0" smtClean="0"/>
              <a:t> to 0.8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1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AG Dosing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0302"/>
            <a:ext cx="8229600" cy="39358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Chronic or Acute Hemodialysis </a:t>
            </a:r>
          </a:p>
          <a:p>
            <a:pPr lvl="1"/>
            <a:r>
              <a:rPr lang="en-US" dirty="0" smtClean="0"/>
              <a:t>Current guidelines for gentamicin use in HD patients suggest the dose should be given after HD</a:t>
            </a:r>
          </a:p>
          <a:p>
            <a:r>
              <a:rPr lang="en-US" dirty="0" smtClean="0"/>
              <a:t>Continuous Renal Replacement Therapy (CRRT)</a:t>
            </a:r>
          </a:p>
          <a:p>
            <a:pPr lvl="1"/>
            <a:r>
              <a:rPr lang="en-US" dirty="0" smtClean="0"/>
              <a:t>Extent of AG drug removal is directly proportional to the dialyzer surface area and mode of replacement administration, ultra filtration and dialysate flow rate and is therefore variable</a:t>
            </a:r>
          </a:p>
          <a:p>
            <a:r>
              <a:rPr lang="en-US" dirty="0" smtClean="0"/>
              <a:t>Significant Obesity: BMI </a:t>
            </a:r>
            <a:r>
              <a:rPr lang="en-US" u="sng" dirty="0" smtClean="0"/>
              <a:t>&gt;</a:t>
            </a:r>
            <a:r>
              <a:rPr lang="en-US" dirty="0" smtClean="0"/>
              <a:t>35, ABW </a:t>
            </a:r>
            <a:r>
              <a:rPr lang="en-US" u="sng" dirty="0" smtClean="0"/>
              <a:t>&gt;</a:t>
            </a:r>
            <a:r>
              <a:rPr lang="en-US" dirty="0" smtClean="0"/>
              <a:t>40% of IBW</a:t>
            </a:r>
          </a:p>
          <a:p>
            <a:pPr lvl="1"/>
            <a:r>
              <a:rPr lang="en-US" dirty="0" smtClean="0"/>
              <a:t>40% dosing weight correction factor seems to remain accurate in morbidly obese patients, even with extended interval AG dosing </a:t>
            </a:r>
          </a:p>
          <a:p>
            <a:r>
              <a:rPr lang="en-US" dirty="0" smtClean="0"/>
              <a:t>Acute Changing Renal Function (</a:t>
            </a:r>
            <a:r>
              <a:rPr lang="en-US" dirty="0" err="1" smtClean="0"/>
              <a:t>SCr</a:t>
            </a:r>
            <a:r>
              <a:rPr lang="en-US" dirty="0" smtClean="0"/>
              <a:t> ↑or↓ &gt;0.5 mg/</a:t>
            </a:r>
            <a:r>
              <a:rPr lang="en-US" dirty="0" err="1" smtClean="0"/>
              <a:t>dL</a:t>
            </a:r>
            <a:r>
              <a:rPr lang="en-US" dirty="0" smtClean="0"/>
              <a:t> in 24hrs)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Obtain 1 random level and hold further doses for sudden </a:t>
            </a:r>
            <a:r>
              <a:rPr lang="en-US" dirty="0" err="1" smtClean="0">
                <a:solidFill>
                  <a:srgbClr val="FF0000"/>
                </a:solidFill>
              </a:rPr>
              <a:t>SCr</a:t>
            </a:r>
            <a:r>
              <a:rPr lang="en-US" dirty="0" smtClean="0">
                <a:solidFill>
                  <a:srgbClr val="FF0000"/>
                </a:solidFill>
              </a:rPr>
              <a:t>  ↑</a:t>
            </a:r>
          </a:p>
          <a:p>
            <a:pPr lvl="1"/>
            <a:r>
              <a:rPr lang="en-US" dirty="0" smtClean="0"/>
              <a:t>Obtain </a:t>
            </a:r>
            <a:r>
              <a:rPr lang="en-US" dirty="0" err="1" smtClean="0"/>
              <a:t>SCr</a:t>
            </a:r>
            <a:r>
              <a:rPr lang="en-US" dirty="0" smtClean="0"/>
              <a:t> at baseline and at least every 2 days while on AG therapy, or daily with baseline renal insufficiency, severe infection/sepsis, or concomitant use with other nephrotoxic drugs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7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Aminoglycoside Dosing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internet-based clinical calculator such as Clincalc.com® or GlobalRPh.com® may be utilized to more specifically determine dose and frequency based on levels and patient factors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37" y="2957431"/>
            <a:ext cx="2154845" cy="1911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919" y="3084739"/>
            <a:ext cx="39814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9525"/>
      </p:ext>
    </p:extLst>
  </p:cSld>
  <p:clrMapOvr>
    <a:masterClrMapping/>
  </p:clrMapOvr>
</p:sld>
</file>

<file path=ppt/theme/theme1.xml><?xml version="1.0" encoding="utf-8"?>
<a:theme xmlns:a="http://schemas.openxmlformats.org/drawingml/2006/main" name="BOT-whit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BOT-white-template.potx</Template>
  <TotalTime>4087</TotalTime>
  <Words>2049</Words>
  <Application>Microsoft Office PowerPoint</Application>
  <PresentationFormat>On-screen Show (16:9)</PresentationFormat>
  <Paragraphs>369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Lucida Grande</vt:lpstr>
      <vt:lpstr>Times New Roman</vt:lpstr>
      <vt:lpstr>BOT-white-template</vt:lpstr>
      <vt:lpstr>1_Custom Design</vt:lpstr>
      <vt:lpstr>PowerPoint Presentation</vt:lpstr>
      <vt:lpstr>IV Aminoglycosides</vt:lpstr>
      <vt:lpstr>Aminoglycoside Drug Class Principles</vt:lpstr>
      <vt:lpstr>AG Dosing Strategies</vt:lpstr>
      <vt:lpstr>Pharmacist Responsibilities</vt:lpstr>
      <vt:lpstr>Dosing Weight</vt:lpstr>
      <vt:lpstr>Calculate Estimated Creatinine Clearance</vt:lpstr>
      <vt:lpstr>Important AG Dosing Considerations</vt:lpstr>
      <vt:lpstr>Aminoglycoside Dosing Calculators</vt:lpstr>
      <vt:lpstr>4 I-Vents for Documentation</vt:lpstr>
      <vt:lpstr>PowerPoint Presentation</vt:lpstr>
      <vt:lpstr>High-Dose Extended Interval</vt:lpstr>
      <vt:lpstr>High-Dose Extended Interval</vt:lpstr>
      <vt:lpstr>High-Dose Extended Interval</vt:lpstr>
      <vt:lpstr>High-Dose Extended Interval</vt:lpstr>
      <vt:lpstr>High-Dose Extended Interval</vt:lpstr>
      <vt:lpstr>High-Dose Extended Interval</vt:lpstr>
      <vt:lpstr>High-Dose Extended Interval I-Vent Initial Note</vt:lpstr>
      <vt:lpstr>High-Dose Extended Interval I-Vent Daily Monitoring Note</vt:lpstr>
      <vt:lpstr>PowerPoint Presentation</vt:lpstr>
      <vt:lpstr>Traditional Dosing</vt:lpstr>
      <vt:lpstr>Traditional Dosing</vt:lpstr>
      <vt:lpstr>Traditional Dosing</vt:lpstr>
      <vt:lpstr>Traditional Dosing</vt:lpstr>
      <vt:lpstr>Traditional Dosing</vt:lpstr>
      <vt:lpstr>Traditional Dosing</vt:lpstr>
      <vt:lpstr>PowerPoint Presentation</vt:lpstr>
      <vt:lpstr>Gram Positive Synergy</vt:lpstr>
      <vt:lpstr>Gram Positive Synergy</vt:lpstr>
      <vt:lpstr>Gram Positive Synergy</vt:lpstr>
      <vt:lpstr>Gram Positive Synergy</vt:lpstr>
      <vt:lpstr>Gram Positive Synergy</vt:lpstr>
      <vt:lpstr>Aminoglycoside Traditional or Gram Positive Synergy I-Vent Initial Note </vt:lpstr>
      <vt:lpstr>Aminoglycoside Traditional or Gram Positive Synergy I-Vent Daily Monitoring Note</vt:lpstr>
      <vt:lpstr>PowerPoint Presentation</vt:lpstr>
      <vt:lpstr>Order Set Screenshots – Provider to Dose</vt:lpstr>
      <vt:lpstr>Order Set Screenshots – Pharmacy to Dose</vt:lpstr>
      <vt:lpstr>Placeholder in Verify Queue</vt:lpstr>
      <vt:lpstr>Message in Consult Queue</vt:lpstr>
      <vt:lpstr>Ordering Aminoglycosides</vt:lpstr>
      <vt:lpstr>Traditional Dosing</vt:lpstr>
      <vt:lpstr>High-Dose Extended Interval</vt:lpstr>
      <vt:lpstr>PowerPoint Presentation</vt:lpstr>
      <vt:lpstr>Daily I-Vent for Cefepime and Piperacillin-Tazobactam</vt:lpstr>
      <vt:lpstr>PowerPoint Presentation</vt:lpstr>
      <vt:lpstr>PowerPoint Presentation</vt:lpstr>
      <vt:lpstr>General Guidance for Treatment Durations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Fratoni,Andrew</cp:lastModifiedBy>
  <cp:revision>151</cp:revision>
  <dcterms:created xsi:type="dcterms:W3CDTF">2010-04-12T23:12:02Z</dcterms:created>
  <dcterms:modified xsi:type="dcterms:W3CDTF">2020-05-15T17:11:00Z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