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  <p:sldMasterId id="2147493479" r:id="rId5"/>
  </p:sldMasterIdLst>
  <p:notesMasterIdLst>
    <p:notesMasterId r:id="rId19"/>
  </p:notesMasterIdLst>
  <p:handoutMasterIdLst>
    <p:handoutMasterId r:id="rId20"/>
  </p:handoutMasterIdLst>
  <p:sldIdLst>
    <p:sldId id="264" r:id="rId6"/>
    <p:sldId id="260" r:id="rId7"/>
    <p:sldId id="262" r:id="rId8"/>
    <p:sldId id="261" r:id="rId9"/>
    <p:sldId id="265" r:id="rId10"/>
    <p:sldId id="293" r:id="rId11"/>
    <p:sldId id="294" r:id="rId12"/>
    <p:sldId id="295" r:id="rId13"/>
    <p:sldId id="308" r:id="rId14"/>
    <p:sldId id="296" r:id="rId15"/>
    <p:sldId id="309" r:id="rId16"/>
    <p:sldId id="310" r:id="rId17"/>
    <p:sldId id="311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BB2CA0B-9A4B-4D17-9349-2EA75D1584CE}">
          <p14:sldIdLst>
            <p14:sldId id="264"/>
            <p14:sldId id="260"/>
            <p14:sldId id="262"/>
            <p14:sldId id="261"/>
            <p14:sldId id="265"/>
            <p14:sldId id="293"/>
            <p14:sldId id="294"/>
            <p14:sldId id="295"/>
            <p14:sldId id="308"/>
            <p14:sldId id="296"/>
            <p14:sldId id="309"/>
            <p14:sldId id="310"/>
            <p14:sldId id="311"/>
          </p14:sldIdLst>
        </p14:section>
        <p14:section name="Untitled Section" id="{1214BE99-4C2A-4171-A1CE-13AC37BEC4C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3097">
          <p15:clr>
            <a:srgbClr val="A4A3A4"/>
          </p15:clr>
        </p15:guide>
        <p15:guide id="2" orient="horz" pos="1663">
          <p15:clr>
            <a:srgbClr val="A4A3A4"/>
          </p15:clr>
        </p15:guide>
        <p15:guide id="3" pos="346">
          <p15:clr>
            <a:srgbClr val="A4A3A4"/>
          </p15:clr>
        </p15:guide>
        <p15:guide id="4" pos="37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0E42"/>
    <a:srgbClr val="002868"/>
    <a:srgbClr val="100E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72" autoAdjust="0"/>
    <p:restoredTop sz="94660"/>
  </p:normalViewPr>
  <p:slideViewPr>
    <p:cSldViewPr snapToGrid="0" snapToObjects="1">
      <p:cViewPr varScale="1">
        <p:scale>
          <a:sx n="164" d="100"/>
          <a:sy n="164" d="100"/>
        </p:scale>
        <p:origin x="174" y="138"/>
      </p:cViewPr>
      <p:guideLst>
        <p:guide orient="horz" pos="3097"/>
        <p:guide orient="horz" pos="1663"/>
        <p:guide pos="346"/>
        <p:guide pos="37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03361-BCFB-C645-AB20-1942CE599D08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D9DCE-0100-B047-B263-C910E4E93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353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D7416-84E8-6745-8BE3-E516E5F20B1E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21DDC-7030-EA4B-B77F-4ADE91E90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7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21DDC-7030-EA4B-B77F-4ADE91E903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682750"/>
            <a:ext cx="8401050" cy="145415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4400"/>
            </a:lvl1pPr>
          </a:lstStyle>
          <a:p>
            <a:pPr lvl="0"/>
            <a:r>
              <a:rPr lang="en-US" dirty="0" smtClean="0"/>
              <a:t>Headline 1 here</a:t>
            </a:r>
          </a:p>
          <a:p>
            <a:pPr lvl="0"/>
            <a:r>
              <a:rPr lang="en-US" dirty="0" smtClean="0"/>
              <a:t>Headline 2 here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3323528"/>
            <a:ext cx="8401050" cy="46742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Presenter’s Name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848100"/>
            <a:ext cx="4019550" cy="29845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42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87866"/>
            <a:ext cx="8229600" cy="8805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57300"/>
            <a:ext cx="8229600" cy="2971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Add text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408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46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sz="half" idx="1"/>
          </p:nvPr>
        </p:nvSpPr>
        <p:spPr>
          <a:xfrm>
            <a:off x="457200" y="1335025"/>
            <a:ext cx="4038600" cy="3054852"/>
          </a:xfrm>
        </p:spPr>
        <p:txBody>
          <a:bodyPr>
            <a:normAutofit/>
          </a:bodyPr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5025"/>
            <a:ext cx="4038600" cy="307187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49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286405"/>
            <a:ext cx="4040188" cy="4810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00E4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Subhead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37267"/>
            <a:ext cx="4040188" cy="2582333"/>
          </a:xfrm>
        </p:spPr>
        <p:txBody>
          <a:bodyPr>
            <a:normAutofit/>
          </a:bodyPr>
          <a:lstStyle>
            <a:lvl1pPr marL="228600" indent="-228600"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86405"/>
            <a:ext cx="4041775" cy="4810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00E4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Subhead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37267"/>
            <a:ext cx="4041775" cy="2582333"/>
          </a:xfrm>
        </p:spPr>
        <p:txBody>
          <a:bodyPr>
            <a:normAutofit/>
          </a:bodyPr>
          <a:lstStyle>
            <a:lvl1pPr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62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7866"/>
            <a:ext cx="8229600" cy="8805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20799"/>
            <a:ext cx="8229600" cy="3273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85" r:id="rId1"/>
    <p:sldLayoutId id="2147493486" r:id="rId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100E4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100E42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100E42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100E42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100E42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100E42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7867"/>
            <a:ext cx="8229600" cy="7757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7733"/>
            <a:ext cx="8229600" cy="3062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716461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697F5-3DCA-0A4F-B9EA-FEC2794BD1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08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81" r:id="rId1"/>
    <p:sldLayoutId id="2147493483" r:id="rId2"/>
    <p:sldLayoutId id="2147493484" r:id="rId3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100E42"/>
          </a:solidFill>
          <a:latin typeface="Arial"/>
          <a:ea typeface="+mj-ea"/>
          <a:cs typeface="Arial"/>
        </a:defRPr>
      </a:lvl1pPr>
    </p:titleStyle>
    <p:bodyStyle>
      <a:lvl1pPr marL="228600" indent="-228600" algn="l" defTabSz="457200" rtl="0" eaLnBrk="1" latinLnBrk="0" hangingPunct="1">
        <a:spcBef>
          <a:spcPct val="20000"/>
        </a:spcBef>
        <a:buFont typeface="Arial"/>
        <a:buChar char="•"/>
        <a:tabLst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685800" indent="-228600" algn="l" defTabSz="457200" rtl="0" eaLnBrk="1" latinLnBrk="0" hangingPunct="1">
        <a:spcBef>
          <a:spcPct val="20000"/>
        </a:spcBef>
        <a:buFont typeface="Lucida Grande"/>
        <a:buChar char="–"/>
        <a:tabLst>
          <a:tab pos="228600" algn="l"/>
        </a:tabLst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tabLst>
          <a:tab pos="228600" algn="l"/>
        </a:tabLst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tabLst>
          <a:tab pos="228600" algn="l"/>
        </a:tabLst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tabLst>
          <a:tab pos="228600" algn="l"/>
        </a:tabLst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aeschlimann@uchc.edu" TargetMode="External"/><Relationship Id="rId2" Type="http://schemas.openxmlformats.org/officeDocument/2006/relationships/hyperlink" Target="mailto:kuszewski@uchc.edu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Johnston@uchc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Aminoglycoside Collaborative Practice Dosing Protocol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Created by: Andrew Fratoni, PharmD</a:t>
            </a:r>
          </a:p>
          <a:p>
            <a:r>
              <a:rPr lang="en-US" dirty="0" smtClean="0"/>
              <a:t>Gillian Kuszewski, PharmD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79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Placeholder Order for Awareness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2"/>
          <a:srcRect l="18344" t="22993" r="9044" b="6528"/>
          <a:stretch/>
        </p:blipFill>
        <p:spPr bwMode="auto">
          <a:xfrm>
            <a:off x="1767587" y="1338263"/>
            <a:ext cx="5608826" cy="30622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11853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Pharmacist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While consult is active pharmacy will place all dosing orders and related lab monitoring </a:t>
            </a:r>
          </a:p>
          <a:p>
            <a:r>
              <a:rPr lang="en-US" dirty="0" smtClean="0"/>
              <a:t>Pharmacy will document notes for dosing plans and continued monitoring in response to lab values or dosing changes</a:t>
            </a:r>
          </a:p>
          <a:p>
            <a:r>
              <a:rPr lang="en-US" dirty="0" smtClean="0"/>
              <a:t>Pharmacy will notify the provider of:</a:t>
            </a:r>
          </a:p>
          <a:p>
            <a:pPr lvl="1"/>
            <a:r>
              <a:rPr lang="en-US" dirty="0"/>
              <a:t>Decline in renal function (&gt;</a:t>
            </a:r>
            <a:r>
              <a:rPr lang="en-US" u="sng" dirty="0"/>
              <a:t> 0.5 mg/</a:t>
            </a:r>
            <a:r>
              <a:rPr lang="en-US" u="sng" dirty="0" err="1"/>
              <a:t>dL</a:t>
            </a:r>
            <a:r>
              <a:rPr lang="en-US" u="sng" dirty="0"/>
              <a:t> and/or </a:t>
            </a:r>
            <a:r>
              <a:rPr lang="en-US" dirty="0"/>
              <a:t> </a:t>
            </a:r>
            <a:r>
              <a:rPr lang="en-US" u="sng" dirty="0"/>
              <a:t>&gt;</a:t>
            </a:r>
            <a:r>
              <a:rPr lang="en-US" dirty="0"/>
              <a:t>2 fold increase in </a:t>
            </a:r>
            <a:r>
              <a:rPr lang="en-US" dirty="0" err="1"/>
              <a:t>SCr</a:t>
            </a:r>
            <a:r>
              <a:rPr lang="en-US" dirty="0"/>
              <a:t>)</a:t>
            </a:r>
            <a:endParaRPr lang="en-US" sz="2000" dirty="0"/>
          </a:p>
          <a:p>
            <a:pPr lvl="1"/>
            <a:r>
              <a:rPr lang="en-US" dirty="0" err="1"/>
              <a:t>Supratherapeutic</a:t>
            </a:r>
            <a:r>
              <a:rPr lang="en-US" dirty="0"/>
              <a:t> serum concentrations following scheduled trough or random serum </a:t>
            </a:r>
            <a:r>
              <a:rPr lang="en-US" dirty="0" smtClean="0"/>
              <a:t>measures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320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Provider Responsibilities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consult order to guide dosing strategy when initiating </a:t>
            </a:r>
          </a:p>
          <a:p>
            <a:r>
              <a:rPr lang="en-US" dirty="0" smtClean="0"/>
              <a:t>Review pharmacists notes for plan awareness</a:t>
            </a:r>
          </a:p>
          <a:p>
            <a:r>
              <a:rPr lang="en-US" dirty="0" smtClean="0"/>
              <a:t>Communicate important related clinical changes to pharmacist as needed</a:t>
            </a:r>
          </a:p>
          <a:p>
            <a:r>
              <a:rPr lang="en-US" dirty="0" smtClean="0"/>
              <a:t>Discontinue medication orders and related consult when therapy is no longer needed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039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Contact your floor pharmacist via </a:t>
            </a:r>
            <a:r>
              <a:rPr lang="en-US" dirty="0" err="1" smtClean="0"/>
              <a:t>Voalte</a:t>
            </a:r>
            <a:endParaRPr lang="en-US" dirty="0" smtClean="0"/>
          </a:p>
          <a:p>
            <a:r>
              <a:rPr lang="en-US" dirty="0" smtClean="0"/>
              <a:t>Additional Contacts:</a:t>
            </a:r>
          </a:p>
          <a:p>
            <a:pPr marL="0" indent="0" algn="ctr">
              <a:buNone/>
            </a:pPr>
            <a:r>
              <a:rPr lang="en-US" dirty="0" smtClean="0"/>
              <a:t>Gillian Kuszewski, PharmD</a:t>
            </a: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kuszewski@uchc.edu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Jeff </a:t>
            </a:r>
            <a:r>
              <a:rPr lang="en-US" dirty="0" err="1" smtClean="0"/>
              <a:t>Aeschlimann</a:t>
            </a:r>
            <a:r>
              <a:rPr lang="en-US" dirty="0" smtClean="0"/>
              <a:t>, PharmD</a:t>
            </a:r>
          </a:p>
          <a:p>
            <a:pPr marL="0" indent="0" algn="ctr">
              <a:buNone/>
            </a:pPr>
            <a:r>
              <a:rPr lang="en-US" dirty="0" smtClean="0">
                <a:hlinkClick r:id="rId3"/>
              </a:rPr>
              <a:t>aeschlimann@uchc.edu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Sean Johnston, RPh</a:t>
            </a:r>
          </a:p>
          <a:p>
            <a:pPr marL="0" indent="0" algn="ctr">
              <a:buNone/>
            </a:pPr>
            <a:r>
              <a:rPr lang="en-US" dirty="0">
                <a:hlinkClick r:id="rId4"/>
              </a:rPr>
              <a:t>j</a:t>
            </a:r>
            <a:r>
              <a:rPr lang="en-US" dirty="0" smtClean="0">
                <a:hlinkClick r:id="rId4"/>
              </a:rPr>
              <a:t>ohnston@uchc.edu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768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867"/>
            <a:ext cx="8229600" cy="775758"/>
          </a:xfrm>
        </p:spPr>
        <p:txBody>
          <a:bodyPr/>
          <a:lstStyle/>
          <a:p>
            <a:r>
              <a:rPr lang="en-US" dirty="0"/>
              <a:t>IV </a:t>
            </a:r>
            <a:r>
              <a:rPr lang="en-US" dirty="0" smtClean="0"/>
              <a:t>Aminoglycosides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7592"/>
            <a:ext cx="8229600" cy="3080258"/>
          </a:xfrm>
        </p:spPr>
        <p:txBody>
          <a:bodyPr anchor="t">
            <a:noAutofit/>
          </a:bodyPr>
          <a:lstStyle/>
          <a:p>
            <a:r>
              <a:rPr lang="en-US" sz="2800" dirty="0"/>
              <a:t>Gentamicin</a:t>
            </a:r>
          </a:p>
          <a:p>
            <a:endParaRPr lang="en-US" sz="2800" dirty="0"/>
          </a:p>
          <a:p>
            <a:r>
              <a:rPr lang="en-US" sz="2800" dirty="0"/>
              <a:t>Tobramycin*</a:t>
            </a:r>
          </a:p>
          <a:p>
            <a:endParaRPr lang="en-US" sz="2800" dirty="0"/>
          </a:p>
          <a:p>
            <a:r>
              <a:rPr lang="en-US" sz="2800" dirty="0"/>
              <a:t>Amikacin*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800" dirty="0"/>
              <a:t>*Restricted </a:t>
            </a:r>
            <a:r>
              <a:rPr lang="en-US" sz="1800" dirty="0" smtClean="0"/>
              <a:t>Antibiotics at UConn Health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7072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Aminoglycoside Drug </a:t>
            </a:r>
            <a:r>
              <a:rPr lang="en-US" dirty="0"/>
              <a:t>Class Principles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 lnSpcReduction="1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Good bactericidal activity against gram negative organisms</a:t>
            </a:r>
          </a:p>
          <a:p>
            <a:pPr lvl="1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Typically used in combination with other antibiotics, both empirically and definitively, for treating severe infections caused by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Pseudomonas aeruginosa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and other multidrug-resistance gram negative organisms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Synergistic effect against gram positive pathogens such as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Enterococcus spp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., which cause infective endocarditis</a:t>
            </a:r>
          </a:p>
          <a:p>
            <a:pPr lvl="1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Used in combination with a beta-lactam or vancomycin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02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 Dosing Strategies in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5738"/>
            <a:ext cx="8229600" cy="3062817"/>
          </a:xfrm>
        </p:spPr>
        <p:txBody>
          <a:bodyPr>
            <a:noAutofit/>
          </a:bodyPr>
          <a:lstStyle/>
          <a:p>
            <a:r>
              <a:rPr lang="en-US" dirty="0" smtClean="0"/>
              <a:t>High-Dose Extended Interval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Default strategy </a:t>
            </a:r>
            <a:r>
              <a:rPr lang="en-US" sz="1600" dirty="0" smtClean="0"/>
              <a:t>for all documented/suspected gram-negative infections unless contraindications apply</a:t>
            </a:r>
          </a:p>
          <a:p>
            <a:pPr lvl="1"/>
            <a:r>
              <a:rPr lang="en-US" sz="1600" dirty="0" smtClean="0"/>
              <a:t>Optimizes PK and PD parameters and </a:t>
            </a:r>
            <a:r>
              <a:rPr lang="en-US" sz="1600" dirty="0"/>
              <a:t>C</a:t>
            </a:r>
            <a:r>
              <a:rPr lang="en-US" sz="1600" baseline="-25000" dirty="0"/>
              <a:t>MAX</a:t>
            </a:r>
            <a:r>
              <a:rPr lang="en-US" sz="1600" dirty="0"/>
              <a:t>:MIC for concentration dependent bactericidal activity against gram-negative </a:t>
            </a:r>
            <a:r>
              <a:rPr lang="en-US" sz="1600" dirty="0" smtClean="0"/>
              <a:t>pathogens</a:t>
            </a:r>
          </a:p>
          <a:p>
            <a:pPr lvl="1"/>
            <a:r>
              <a:rPr lang="en-US" sz="1600" dirty="0" smtClean="0"/>
              <a:t>Reduces trough concentration and duration of renal and </a:t>
            </a:r>
            <a:r>
              <a:rPr lang="en-US" sz="1600" dirty="0" err="1" smtClean="0"/>
              <a:t>otic</a:t>
            </a:r>
            <a:r>
              <a:rPr lang="en-US" sz="1600" dirty="0" smtClean="0"/>
              <a:t> tissue exposure to potentially minimize risk of toxicity without compromising efficacy by taking advantage of the post antibiotic effect  </a:t>
            </a:r>
            <a:endParaRPr lang="en-US" dirty="0"/>
          </a:p>
          <a:p>
            <a:r>
              <a:rPr lang="en-US" dirty="0" smtClean="0"/>
              <a:t>Traditional Dosing</a:t>
            </a:r>
            <a:endParaRPr lang="en-US" dirty="0"/>
          </a:p>
          <a:p>
            <a:r>
              <a:rPr lang="en-US" dirty="0" smtClean="0"/>
              <a:t>Special-Indication Dosing</a:t>
            </a:r>
          </a:p>
          <a:p>
            <a:pPr lvl="1"/>
            <a:r>
              <a:rPr lang="en-US" sz="1600" dirty="0" smtClean="0"/>
              <a:t>Ex – synergistic agent for gram positive infection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0836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High-Dose Extended Interval - Defaults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Determine if patient meets any </a:t>
            </a:r>
            <a:r>
              <a:rPr lang="en-US" dirty="0" smtClean="0">
                <a:solidFill>
                  <a:srgbClr val="FF0000"/>
                </a:solidFill>
              </a:rPr>
              <a:t>contraindications</a:t>
            </a:r>
            <a:r>
              <a:rPr lang="en-US" dirty="0" smtClean="0"/>
              <a:t> for this dosing strategy: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Dialysis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Estimated </a:t>
            </a:r>
            <a:r>
              <a:rPr lang="en-US" dirty="0" err="1" smtClean="0"/>
              <a:t>CrCl</a:t>
            </a:r>
            <a:r>
              <a:rPr lang="en-US" dirty="0" smtClean="0"/>
              <a:t> &lt; 20 mL/min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Unstable renal function with worsening renal function prior to or during therapy (50% increase in </a:t>
            </a:r>
            <a:r>
              <a:rPr lang="en-US" dirty="0" err="1" smtClean="0"/>
              <a:t>SCr</a:t>
            </a:r>
            <a:r>
              <a:rPr lang="en-US" dirty="0" smtClean="0"/>
              <a:t> from baseline)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Ascites, severe liver disease, or excessive third spacing of fluids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Pregnancy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Burns (&gt;20% BSA)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Cystic Fibrosis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Use of AG as a synergistic agent for a gram positive infection</a:t>
            </a:r>
          </a:p>
          <a:p>
            <a:r>
              <a:rPr lang="en-US" dirty="0" smtClean="0"/>
              <a:t>For contraindications 1-7, traditional dosing will be used, and for 8, special-indication dosing will </a:t>
            </a:r>
            <a:r>
              <a:rPr lang="en-US" smtClean="0"/>
              <a:t>be </a:t>
            </a:r>
            <a:r>
              <a:rPr lang="en-US" smtClean="0"/>
              <a:t>used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7321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Ordering in EPIC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991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Order Set Screenshots – Provider to Dose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2"/>
          <a:srcRect l="19277" t="19540" r="30093" b="17798"/>
          <a:stretch/>
        </p:blipFill>
        <p:spPr bwMode="auto">
          <a:xfrm>
            <a:off x="1510996" y="861184"/>
            <a:ext cx="6122008" cy="35981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29270" y="2509798"/>
            <a:ext cx="2265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High-Dose Extended Interval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929270" y="2915478"/>
            <a:ext cx="1891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Traditional Dosing Load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008783" y="3277529"/>
            <a:ext cx="2505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Traditional Dosing Maintenance</a:t>
            </a:r>
          </a:p>
          <a:p>
            <a:r>
              <a:rPr lang="en-US" sz="1400" dirty="0" smtClean="0"/>
              <a:t>Based on Renal Function</a:t>
            </a:r>
            <a:endParaRPr lang="en-US" sz="14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478697" y="2713279"/>
            <a:ext cx="45057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478696" y="3069366"/>
            <a:ext cx="45057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848678" y="3280506"/>
            <a:ext cx="208059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48678" y="4062384"/>
            <a:ext cx="208059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848678" y="3280506"/>
            <a:ext cx="0" cy="78187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929269" y="3280506"/>
            <a:ext cx="0" cy="78187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929269" y="3591339"/>
            <a:ext cx="13252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476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Order Set Screenshots – Pharmacy to Dose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9019" t="20287" r="9453" b="24845"/>
          <a:stretch/>
        </p:blipFill>
        <p:spPr bwMode="auto">
          <a:xfrm>
            <a:off x="1023455" y="1338263"/>
            <a:ext cx="7097090" cy="30622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57461" y="3253077"/>
            <a:ext cx="1323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Dosing Strategy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128988" y="3513314"/>
            <a:ext cx="9108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Indication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3803043"/>
            <a:ext cx="1333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Aminoglycoside</a:t>
            </a:r>
            <a:endParaRPr lang="en-US" sz="1400" dirty="0"/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flipH="1">
            <a:off x="3485322" y="3956932"/>
            <a:ext cx="108667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790661" y="3406966"/>
            <a:ext cx="1066800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849324" y="3667202"/>
            <a:ext cx="27966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89862" y="3007499"/>
            <a:ext cx="1427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/>
              <a:t>Provider Selects:</a:t>
            </a:r>
            <a:endParaRPr lang="en-US" sz="1400" b="1" u="sng" dirty="0"/>
          </a:p>
        </p:txBody>
      </p:sp>
      <p:sp>
        <p:nvSpPr>
          <p:cNvPr id="16" name="TextBox 15"/>
          <p:cNvSpPr txBox="1"/>
          <p:nvPr/>
        </p:nvSpPr>
        <p:spPr>
          <a:xfrm>
            <a:off x="861391" y="4505613"/>
            <a:ext cx="6890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Provider does NOT order the initial dose like VCP, Pharmacy does.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103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Pharmacy to Dose will Trigger Consult to Guide Dosing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Reviews High-Dose Strategy contraindications to ensure appropriate strategy is ordered</a:t>
            </a:r>
            <a:endParaRPr lang="en-US" dirty="0"/>
          </a:p>
        </p:txBody>
      </p:sp>
      <p:pic>
        <p:nvPicPr>
          <p:cNvPr id="1026" name="Picture 2" descr="imag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496" y="1063625"/>
            <a:ext cx="4298748" cy="382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8165585"/>
      </p:ext>
    </p:extLst>
  </p:cSld>
  <p:clrMapOvr>
    <a:masterClrMapping/>
  </p:clrMapOvr>
</p:sld>
</file>

<file path=ppt/theme/theme1.xml><?xml version="1.0" encoding="utf-8"?>
<a:theme xmlns:a="http://schemas.openxmlformats.org/drawingml/2006/main" name="BOT-white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sharepoint/v3/field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BOT-white-template.potx</Template>
  <TotalTime>4118</TotalTime>
  <Words>466</Words>
  <Application>Microsoft Office PowerPoint</Application>
  <PresentationFormat>On-screen Show (16:9)</PresentationFormat>
  <Paragraphs>72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Lucida Grande</vt:lpstr>
      <vt:lpstr>BOT-white-template</vt:lpstr>
      <vt:lpstr>1_Custom Design</vt:lpstr>
      <vt:lpstr>PowerPoint Presentation</vt:lpstr>
      <vt:lpstr>IV Aminoglycosides</vt:lpstr>
      <vt:lpstr>Aminoglycoside Drug Class Principles</vt:lpstr>
      <vt:lpstr>AG Dosing Strategies in Protocol</vt:lpstr>
      <vt:lpstr>High-Dose Extended Interval - Defaults</vt:lpstr>
      <vt:lpstr>PowerPoint Presentation</vt:lpstr>
      <vt:lpstr>Order Set Screenshots – Provider to Dose</vt:lpstr>
      <vt:lpstr>Order Set Screenshots – Pharmacy to Dose</vt:lpstr>
      <vt:lpstr>Pharmacy to Dose will Trigger Consult to Guide Dosing Strategy</vt:lpstr>
      <vt:lpstr>Placeholder Order for Awareness</vt:lpstr>
      <vt:lpstr>Pharmacist Responsibilities</vt:lpstr>
      <vt:lpstr>Provider Responsibilities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Kuszewski,Gillian</cp:lastModifiedBy>
  <cp:revision>162</cp:revision>
  <dcterms:created xsi:type="dcterms:W3CDTF">2010-04-12T23:12:02Z</dcterms:created>
  <dcterms:modified xsi:type="dcterms:W3CDTF">2020-06-25T16:49:33Z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