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60" r:id="rId4"/>
    <p:sldId id="258" r:id="rId5"/>
    <p:sldId id="266" r:id="rId6"/>
    <p:sldId id="262" r:id="rId7"/>
    <p:sldId id="265" r:id="rId8"/>
    <p:sldId id="259" r:id="rId9"/>
    <p:sldId id="264" r:id="rId10"/>
    <p:sldId id="267" r:id="rId11"/>
    <p:sldId id="268" r:id="rId12"/>
    <p:sldId id="269" r:id="rId13"/>
    <p:sldId id="270" r:id="rId14"/>
    <p:sldId id="271" r:id="rId15"/>
    <p:sldId id="272" r:id="rId16"/>
    <p:sldId id="275" r:id="rId17"/>
    <p:sldId id="276" r:id="rId18"/>
    <p:sldId id="261"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746FE-1231-6644-8469-7A38BC3DD6E7}" v="21" dt="2019-04-25T14:48:33.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9"/>
    <p:restoredTop sz="94712"/>
  </p:normalViewPr>
  <p:slideViewPr>
    <p:cSldViewPr snapToGrid="0">
      <p:cViewPr varScale="1">
        <p:scale>
          <a:sx n="138" d="100"/>
          <a:sy n="138" d="100"/>
        </p:scale>
        <p:origin x="20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CD721456-4483-4AED-BBF3-1876F879F05E}" type="doc">
      <dgm:prSet loTypeId="urn:microsoft.com/office/officeart/2018/5/layout/IconCircleLabelList" loCatId="icon" qsTypeId="urn:microsoft.com/office/officeart/2005/8/quickstyle/simple4" qsCatId="simple" csTypeId="urn:microsoft.com/office/officeart/2018/5/colors/Iconchunking_coloredtext_accent0_3" csCatId="mainScheme" phldr="1"/>
      <dgm:spPr/>
      <dgm:t>
        <a:bodyPr/>
        <a:lstStyle/>
        <a:p>
          <a:endParaRPr lang="en-US"/>
        </a:p>
      </dgm:t>
    </dgm:pt>
    <dgm:pt modelId="{311DB1F2-234B-4500-BE1F-41FF9CC6A059}">
      <dgm:prSet/>
      <dgm:spPr/>
      <dgm:t>
        <a:bodyPr/>
        <a:lstStyle/>
        <a:p>
          <a:pPr>
            <a:defRPr cap="all"/>
          </a:pPr>
          <a:r>
            <a:rPr lang="en-US"/>
            <a:t>Technology Training Workshops</a:t>
          </a:r>
        </a:p>
      </dgm:t>
    </dgm:pt>
    <dgm:pt modelId="{BF0B2656-7972-42F5-9664-17A90C29E102}" type="parTrans" cxnId="{0E50AB99-823F-4FFA-A1ED-F15ACAD78790}">
      <dgm:prSet/>
      <dgm:spPr/>
      <dgm:t>
        <a:bodyPr/>
        <a:lstStyle/>
        <a:p>
          <a:endParaRPr lang="en-US"/>
        </a:p>
      </dgm:t>
    </dgm:pt>
    <dgm:pt modelId="{1B3C734E-2B60-4392-A762-95CCA741D592}" type="sibTrans" cxnId="{0E50AB99-823F-4FFA-A1ED-F15ACAD78790}">
      <dgm:prSet/>
      <dgm:spPr/>
      <dgm:t>
        <a:bodyPr/>
        <a:lstStyle/>
        <a:p>
          <a:endParaRPr lang="en-US"/>
        </a:p>
      </dgm:t>
    </dgm:pt>
    <dgm:pt modelId="{8F253BBD-264F-4194-845E-E1C6FFC2E37A}">
      <dgm:prSet/>
      <dgm:spPr/>
      <dgm:t>
        <a:bodyPr/>
        <a:lstStyle/>
        <a:p>
          <a:pPr>
            <a:defRPr cap="all"/>
          </a:pPr>
          <a:r>
            <a:rPr lang="en-US" dirty="0"/>
            <a:t>WebEx Video Conferencing</a:t>
          </a:r>
        </a:p>
      </dgm:t>
    </dgm:pt>
    <dgm:pt modelId="{2574B7C1-3F82-42DC-BC65-978868560EEA}" type="parTrans" cxnId="{0CA99126-E3B4-46CF-AFFD-16017CE9DB2F}">
      <dgm:prSet/>
      <dgm:spPr/>
      <dgm:t>
        <a:bodyPr/>
        <a:lstStyle/>
        <a:p>
          <a:endParaRPr lang="en-US"/>
        </a:p>
      </dgm:t>
    </dgm:pt>
    <dgm:pt modelId="{C4880EA7-4572-4480-9403-9253627A237F}" type="sibTrans" cxnId="{0CA99126-E3B4-46CF-AFFD-16017CE9DB2F}">
      <dgm:prSet/>
      <dgm:spPr/>
      <dgm:t>
        <a:bodyPr/>
        <a:lstStyle/>
        <a:p>
          <a:endParaRPr lang="en-US"/>
        </a:p>
      </dgm:t>
    </dgm:pt>
    <dgm:pt modelId="{3712DDC5-CF45-4D72-89CC-A70CEE05C649}">
      <dgm:prSet/>
      <dgm:spPr/>
      <dgm:t>
        <a:bodyPr/>
        <a:lstStyle/>
        <a:p>
          <a:pPr>
            <a:defRPr cap="all"/>
          </a:pPr>
          <a:r>
            <a:rPr lang="en-US"/>
            <a:t>Video Recording</a:t>
          </a:r>
        </a:p>
      </dgm:t>
    </dgm:pt>
    <dgm:pt modelId="{E48B43CB-F38A-4495-B9CD-44AA3BC15FF6}" type="parTrans" cxnId="{27BAB532-B798-4ED2-8CA1-BB1A554B3177}">
      <dgm:prSet/>
      <dgm:spPr/>
      <dgm:t>
        <a:bodyPr/>
        <a:lstStyle/>
        <a:p>
          <a:endParaRPr lang="en-US"/>
        </a:p>
      </dgm:t>
    </dgm:pt>
    <dgm:pt modelId="{C4A99B34-D66D-473F-A843-255FAFB490B2}" type="sibTrans" cxnId="{27BAB532-B798-4ED2-8CA1-BB1A554B3177}">
      <dgm:prSet/>
      <dgm:spPr/>
      <dgm:t>
        <a:bodyPr/>
        <a:lstStyle/>
        <a:p>
          <a:endParaRPr lang="en-US"/>
        </a:p>
      </dgm:t>
    </dgm:pt>
    <dgm:pt modelId="{3FF0603A-4DD3-4FD8-8B58-37B3ACE92918}">
      <dgm:prSet/>
      <dgm:spPr/>
      <dgm:t>
        <a:bodyPr/>
        <a:lstStyle/>
        <a:p>
          <a:pPr>
            <a:defRPr cap="all"/>
          </a:pPr>
          <a:r>
            <a:rPr lang="en-US"/>
            <a:t>Digital Microscopy</a:t>
          </a:r>
          <a:endParaRPr lang="en-US" dirty="0"/>
        </a:p>
      </dgm:t>
    </dgm:pt>
    <dgm:pt modelId="{0D203C8F-8709-4EE7-904E-2CC46A187357}" type="parTrans" cxnId="{2ADD5A1C-CBF7-4E35-A11C-DF407AD0487D}">
      <dgm:prSet/>
      <dgm:spPr/>
      <dgm:t>
        <a:bodyPr/>
        <a:lstStyle/>
        <a:p>
          <a:endParaRPr lang="en-US"/>
        </a:p>
      </dgm:t>
    </dgm:pt>
    <dgm:pt modelId="{BBB0AEEE-5D9A-494D-AFAD-B94CC986651C}" type="sibTrans" cxnId="{2ADD5A1C-CBF7-4E35-A11C-DF407AD0487D}">
      <dgm:prSet/>
      <dgm:spPr/>
      <dgm:t>
        <a:bodyPr/>
        <a:lstStyle/>
        <a:p>
          <a:endParaRPr lang="en-US"/>
        </a:p>
      </dgm:t>
    </dgm:pt>
    <dgm:pt modelId="{EB363626-975D-4CF9-81D7-1E6E5282AEC7}">
      <dgm:prSet/>
      <dgm:spPr/>
      <dgm:t>
        <a:bodyPr/>
        <a:lstStyle/>
        <a:p>
          <a:pPr>
            <a:defRPr cap="all"/>
          </a:pPr>
          <a:r>
            <a:rPr lang="en-US"/>
            <a:t>Instructional Design</a:t>
          </a:r>
        </a:p>
      </dgm:t>
    </dgm:pt>
    <dgm:pt modelId="{C8EA8B9D-E651-487A-9B04-1A8171E9D638}" type="parTrans" cxnId="{449A5D7C-FCFA-48C6-8B7E-DB2840EC1694}">
      <dgm:prSet/>
      <dgm:spPr/>
      <dgm:t>
        <a:bodyPr/>
        <a:lstStyle/>
        <a:p>
          <a:endParaRPr lang="en-US"/>
        </a:p>
      </dgm:t>
    </dgm:pt>
    <dgm:pt modelId="{A26F3475-F384-416B-A532-5E00EFB04D6C}" type="sibTrans" cxnId="{449A5D7C-FCFA-48C6-8B7E-DB2840EC1694}">
      <dgm:prSet/>
      <dgm:spPr/>
      <dgm:t>
        <a:bodyPr/>
        <a:lstStyle/>
        <a:p>
          <a:endParaRPr lang="en-US"/>
        </a:p>
      </dgm:t>
    </dgm:pt>
    <dgm:pt modelId="{AD528BCC-BD21-49CB-9E56-6F58646E5486}" type="pres">
      <dgm:prSet presAssocID="{CD721456-4483-4AED-BBF3-1876F879F05E}" presName="root" presStyleCnt="0">
        <dgm:presLayoutVars>
          <dgm:dir/>
          <dgm:resizeHandles val="exact"/>
        </dgm:presLayoutVars>
      </dgm:prSet>
      <dgm:spPr/>
    </dgm:pt>
    <dgm:pt modelId="{31BD0806-0A65-4331-9302-77D2326B7945}" type="pres">
      <dgm:prSet presAssocID="{311DB1F2-234B-4500-BE1F-41FF9CC6A059}" presName="compNode" presStyleCnt="0"/>
      <dgm:spPr/>
    </dgm:pt>
    <dgm:pt modelId="{BB9DA1E5-A094-4C7B-969F-E9B16F3ABD5A}" type="pres">
      <dgm:prSet presAssocID="{311DB1F2-234B-4500-BE1F-41FF9CC6A059}" presName="iconBgRect" presStyleLbl="bgShp" presStyleIdx="0" presStyleCnt="5"/>
      <dgm:spPr/>
    </dgm:pt>
    <dgm:pt modelId="{DB672EB8-2F17-4396-95D7-3D055C8EEA61}" type="pres">
      <dgm:prSet presAssocID="{311DB1F2-234B-4500-BE1F-41FF9CC6A059}"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BBD39C18-C2E8-465B-BE20-87FF0424F66C}" type="pres">
      <dgm:prSet presAssocID="{311DB1F2-234B-4500-BE1F-41FF9CC6A059}" presName="spaceRect" presStyleCnt="0"/>
      <dgm:spPr/>
    </dgm:pt>
    <dgm:pt modelId="{5A9C5A60-AF60-4EBB-8B59-4A86620BB31C}" type="pres">
      <dgm:prSet presAssocID="{311DB1F2-234B-4500-BE1F-41FF9CC6A059}" presName="textRect" presStyleLbl="revTx" presStyleIdx="0" presStyleCnt="5">
        <dgm:presLayoutVars>
          <dgm:chMax val="1"/>
          <dgm:chPref val="1"/>
        </dgm:presLayoutVars>
      </dgm:prSet>
      <dgm:spPr/>
    </dgm:pt>
    <dgm:pt modelId="{71135FD9-A583-434B-9756-CAB7E92B8152}" type="pres">
      <dgm:prSet presAssocID="{1B3C734E-2B60-4392-A762-95CCA741D592}" presName="sibTrans" presStyleCnt="0"/>
      <dgm:spPr/>
    </dgm:pt>
    <dgm:pt modelId="{D364F814-7C47-4733-A2EA-88BEA69DEB5B}" type="pres">
      <dgm:prSet presAssocID="{8F253BBD-264F-4194-845E-E1C6FFC2E37A}" presName="compNode" presStyleCnt="0"/>
      <dgm:spPr/>
    </dgm:pt>
    <dgm:pt modelId="{63F20DBF-44C2-4A0D-9F85-8281384C2FE2}" type="pres">
      <dgm:prSet presAssocID="{8F253BBD-264F-4194-845E-E1C6FFC2E37A}" presName="iconBgRect" presStyleLbl="bgShp" presStyleIdx="1" presStyleCnt="5"/>
      <dgm:spPr/>
    </dgm:pt>
    <dgm:pt modelId="{8DC1B6F0-8F93-4C8B-99D2-A595E56022B1}" type="pres">
      <dgm:prSet presAssocID="{8F253BBD-264F-4194-845E-E1C6FFC2E37A}"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693C7A8-F907-46D9-9417-87F715DC9A3F}" type="pres">
      <dgm:prSet presAssocID="{8F253BBD-264F-4194-845E-E1C6FFC2E37A}" presName="spaceRect" presStyleCnt="0"/>
      <dgm:spPr/>
    </dgm:pt>
    <dgm:pt modelId="{F3E6E76A-FFFF-4F50-B868-02B23B946CEA}" type="pres">
      <dgm:prSet presAssocID="{8F253BBD-264F-4194-845E-E1C6FFC2E37A}" presName="textRect" presStyleLbl="revTx" presStyleIdx="1" presStyleCnt="5">
        <dgm:presLayoutVars>
          <dgm:chMax val="1"/>
          <dgm:chPref val="1"/>
        </dgm:presLayoutVars>
      </dgm:prSet>
      <dgm:spPr/>
    </dgm:pt>
    <dgm:pt modelId="{DAB3E5AF-4919-4DD0-8F47-02ECF024BE9F}" type="pres">
      <dgm:prSet presAssocID="{C4880EA7-4572-4480-9403-9253627A237F}" presName="sibTrans" presStyleCnt="0"/>
      <dgm:spPr/>
    </dgm:pt>
    <dgm:pt modelId="{11CFEAAB-27B5-4D31-A951-65AC8B0772D0}" type="pres">
      <dgm:prSet presAssocID="{3712DDC5-CF45-4D72-89CC-A70CEE05C649}" presName="compNode" presStyleCnt="0"/>
      <dgm:spPr/>
    </dgm:pt>
    <dgm:pt modelId="{5F3CE700-F9ED-4E98-81C8-8993B26B3EEA}" type="pres">
      <dgm:prSet presAssocID="{3712DDC5-CF45-4D72-89CC-A70CEE05C649}" presName="iconBgRect" presStyleLbl="bgShp" presStyleIdx="2" presStyleCnt="5"/>
      <dgm:spPr/>
    </dgm:pt>
    <dgm:pt modelId="{AB69BF5D-9D9F-407C-8DB9-7AF2953B7F02}" type="pres">
      <dgm:prSet presAssocID="{3712DDC5-CF45-4D72-89CC-A70CEE05C649}"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Media"/>
        </a:ext>
      </dgm:extLst>
    </dgm:pt>
    <dgm:pt modelId="{591A6800-AE11-4A1E-9083-3AF82145B895}" type="pres">
      <dgm:prSet presAssocID="{3712DDC5-CF45-4D72-89CC-A70CEE05C649}" presName="spaceRect" presStyleCnt="0"/>
      <dgm:spPr/>
    </dgm:pt>
    <dgm:pt modelId="{BBBAE2AA-4D2D-44AD-9CE4-8B855F2E94EF}" type="pres">
      <dgm:prSet presAssocID="{3712DDC5-CF45-4D72-89CC-A70CEE05C649}" presName="textRect" presStyleLbl="revTx" presStyleIdx="2" presStyleCnt="5">
        <dgm:presLayoutVars>
          <dgm:chMax val="1"/>
          <dgm:chPref val="1"/>
        </dgm:presLayoutVars>
      </dgm:prSet>
      <dgm:spPr/>
    </dgm:pt>
    <dgm:pt modelId="{0AFB1340-A55A-49C6-823F-17C4791654DD}" type="pres">
      <dgm:prSet presAssocID="{C4A99B34-D66D-473F-A843-255FAFB490B2}" presName="sibTrans" presStyleCnt="0"/>
      <dgm:spPr/>
    </dgm:pt>
    <dgm:pt modelId="{09300AE5-2E11-442D-9594-09860AE9E91B}" type="pres">
      <dgm:prSet presAssocID="{3FF0603A-4DD3-4FD8-8B58-37B3ACE92918}" presName="compNode" presStyleCnt="0"/>
      <dgm:spPr/>
    </dgm:pt>
    <dgm:pt modelId="{FCCD0FAD-54EF-4578-A5BC-F3350E897797}" type="pres">
      <dgm:prSet presAssocID="{3FF0603A-4DD3-4FD8-8B58-37B3ACE92918}" presName="iconBgRect" presStyleLbl="bgShp" presStyleIdx="3" presStyleCnt="5"/>
      <dgm:spPr/>
    </dgm:pt>
    <dgm:pt modelId="{28C8CC7B-FADE-4CAC-88ED-10993386F2CB}" type="pres">
      <dgm:prSet presAssocID="{3FF0603A-4DD3-4FD8-8B58-37B3ACE92918}" presName="iconRect" presStyleLbl="node1" presStyleIdx="3" presStyleCnt="5"/>
      <dgm:spPr>
        <a:ln>
          <a:noFill/>
        </a:ln>
      </dgm:spPr>
      <dgm:extLst/>
    </dgm:pt>
    <dgm:pt modelId="{CB3EBFDB-1EDC-41DF-8939-BB7CC545FF30}" type="pres">
      <dgm:prSet presAssocID="{3FF0603A-4DD3-4FD8-8B58-37B3ACE92918}" presName="spaceRect" presStyleCnt="0"/>
      <dgm:spPr/>
    </dgm:pt>
    <dgm:pt modelId="{750215EC-96D7-45BC-9F37-6201E6F822B2}" type="pres">
      <dgm:prSet presAssocID="{3FF0603A-4DD3-4FD8-8B58-37B3ACE92918}" presName="textRect" presStyleLbl="revTx" presStyleIdx="3" presStyleCnt="5">
        <dgm:presLayoutVars>
          <dgm:chMax val="1"/>
          <dgm:chPref val="1"/>
        </dgm:presLayoutVars>
      </dgm:prSet>
      <dgm:spPr/>
    </dgm:pt>
    <dgm:pt modelId="{D4066C33-1EA0-42F9-BD97-3FACF06B2581}" type="pres">
      <dgm:prSet presAssocID="{BBB0AEEE-5D9A-494D-AFAD-B94CC986651C}" presName="sibTrans" presStyleCnt="0"/>
      <dgm:spPr/>
    </dgm:pt>
    <dgm:pt modelId="{3CA753AF-8D3C-4A73-A7DF-9807946D0DEA}" type="pres">
      <dgm:prSet presAssocID="{EB363626-975D-4CF9-81D7-1E6E5282AEC7}" presName="compNode" presStyleCnt="0"/>
      <dgm:spPr/>
    </dgm:pt>
    <dgm:pt modelId="{0F92E4D0-AC82-45EB-A85B-5DAD636DD2D7}" type="pres">
      <dgm:prSet presAssocID="{EB363626-975D-4CF9-81D7-1E6E5282AEC7}" presName="iconBgRect" presStyleLbl="bgShp" presStyleIdx="4" presStyleCnt="5"/>
      <dgm:spPr/>
    </dgm:pt>
    <dgm:pt modelId="{70D82BDB-54B9-4ADE-B1FE-4012DC0149A8}" type="pres">
      <dgm:prSet presAssocID="{EB363626-975D-4CF9-81D7-1E6E5282AEC7}" presName="iconRect" presStyleLbl="node1" presStyleIdx="4"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Design"/>
        </a:ext>
      </dgm:extLst>
    </dgm:pt>
    <dgm:pt modelId="{81B3AE02-DC7C-46F2-8092-CA8C926CCD24}" type="pres">
      <dgm:prSet presAssocID="{EB363626-975D-4CF9-81D7-1E6E5282AEC7}" presName="spaceRect" presStyleCnt="0"/>
      <dgm:spPr/>
    </dgm:pt>
    <dgm:pt modelId="{3695262D-E551-4449-8CCD-785AE071B30F}" type="pres">
      <dgm:prSet presAssocID="{EB363626-975D-4CF9-81D7-1E6E5282AEC7}" presName="textRect" presStyleLbl="revTx" presStyleIdx="4" presStyleCnt="5">
        <dgm:presLayoutVars>
          <dgm:chMax val="1"/>
          <dgm:chPref val="1"/>
        </dgm:presLayoutVars>
      </dgm:prSet>
      <dgm:spPr/>
    </dgm:pt>
  </dgm:ptLst>
  <dgm:cxnLst>
    <dgm:cxn modelId="{33ADAB0B-22F9-4358-A770-244792498657}" type="presOf" srcId="{3FF0603A-4DD3-4FD8-8B58-37B3ACE92918}" destId="{750215EC-96D7-45BC-9F37-6201E6F822B2}" srcOrd="0" destOrd="0" presId="urn:microsoft.com/office/officeart/2018/5/layout/IconCircleLabelList"/>
    <dgm:cxn modelId="{83F0AF15-E224-4576-9AD8-6476569CD626}" type="presOf" srcId="{3712DDC5-CF45-4D72-89CC-A70CEE05C649}" destId="{BBBAE2AA-4D2D-44AD-9CE4-8B855F2E94EF}" srcOrd="0" destOrd="0" presId="urn:microsoft.com/office/officeart/2018/5/layout/IconCircleLabelList"/>
    <dgm:cxn modelId="{2ADD5A1C-CBF7-4E35-A11C-DF407AD0487D}" srcId="{CD721456-4483-4AED-BBF3-1876F879F05E}" destId="{3FF0603A-4DD3-4FD8-8B58-37B3ACE92918}" srcOrd="3" destOrd="0" parTransId="{0D203C8F-8709-4EE7-904E-2CC46A187357}" sibTransId="{BBB0AEEE-5D9A-494D-AFAD-B94CC986651C}"/>
    <dgm:cxn modelId="{0CA99126-E3B4-46CF-AFFD-16017CE9DB2F}" srcId="{CD721456-4483-4AED-BBF3-1876F879F05E}" destId="{8F253BBD-264F-4194-845E-E1C6FFC2E37A}" srcOrd="1" destOrd="0" parTransId="{2574B7C1-3F82-42DC-BC65-978868560EEA}" sibTransId="{C4880EA7-4572-4480-9403-9253627A237F}"/>
    <dgm:cxn modelId="{27BAB532-B798-4ED2-8CA1-BB1A554B3177}" srcId="{CD721456-4483-4AED-BBF3-1876F879F05E}" destId="{3712DDC5-CF45-4D72-89CC-A70CEE05C649}" srcOrd="2" destOrd="0" parTransId="{E48B43CB-F38A-4495-B9CD-44AA3BC15FF6}" sibTransId="{C4A99B34-D66D-473F-A843-255FAFB490B2}"/>
    <dgm:cxn modelId="{449A5D7C-FCFA-48C6-8B7E-DB2840EC1694}" srcId="{CD721456-4483-4AED-BBF3-1876F879F05E}" destId="{EB363626-975D-4CF9-81D7-1E6E5282AEC7}" srcOrd="4" destOrd="0" parTransId="{C8EA8B9D-E651-487A-9B04-1A8171E9D638}" sibTransId="{A26F3475-F384-416B-A532-5E00EFB04D6C}"/>
    <dgm:cxn modelId="{0E50AB99-823F-4FFA-A1ED-F15ACAD78790}" srcId="{CD721456-4483-4AED-BBF3-1876F879F05E}" destId="{311DB1F2-234B-4500-BE1F-41FF9CC6A059}" srcOrd="0" destOrd="0" parTransId="{BF0B2656-7972-42F5-9664-17A90C29E102}" sibTransId="{1B3C734E-2B60-4392-A762-95CCA741D592}"/>
    <dgm:cxn modelId="{3886699D-DA35-4B40-89A6-A269699B1DA1}" type="presOf" srcId="{8F253BBD-264F-4194-845E-E1C6FFC2E37A}" destId="{F3E6E76A-FFFF-4F50-B868-02B23B946CEA}" srcOrd="0" destOrd="0" presId="urn:microsoft.com/office/officeart/2018/5/layout/IconCircleLabelList"/>
    <dgm:cxn modelId="{F462B59F-CE8E-40A7-BF0D-E833F40FA2BA}" type="presOf" srcId="{EB363626-975D-4CF9-81D7-1E6E5282AEC7}" destId="{3695262D-E551-4449-8CCD-785AE071B30F}" srcOrd="0" destOrd="0" presId="urn:microsoft.com/office/officeart/2018/5/layout/IconCircleLabelList"/>
    <dgm:cxn modelId="{8C12D6D2-44CF-459F-A019-D2054C50CA0F}" type="presOf" srcId="{CD721456-4483-4AED-BBF3-1876F879F05E}" destId="{AD528BCC-BD21-49CB-9E56-6F58646E5486}" srcOrd="0" destOrd="0" presId="urn:microsoft.com/office/officeart/2018/5/layout/IconCircleLabelList"/>
    <dgm:cxn modelId="{A7C76BFF-95A6-4EEC-8663-5779C9122AB1}" type="presOf" srcId="{311DB1F2-234B-4500-BE1F-41FF9CC6A059}" destId="{5A9C5A60-AF60-4EBB-8B59-4A86620BB31C}" srcOrd="0" destOrd="0" presId="urn:microsoft.com/office/officeart/2018/5/layout/IconCircleLabelList"/>
    <dgm:cxn modelId="{35EE6799-42CC-4CDD-8746-25437557D884}" type="presParOf" srcId="{AD528BCC-BD21-49CB-9E56-6F58646E5486}" destId="{31BD0806-0A65-4331-9302-77D2326B7945}" srcOrd="0" destOrd="0" presId="urn:microsoft.com/office/officeart/2018/5/layout/IconCircleLabelList"/>
    <dgm:cxn modelId="{6C84F1BE-5765-4F09-B91D-AF0082B5534A}" type="presParOf" srcId="{31BD0806-0A65-4331-9302-77D2326B7945}" destId="{BB9DA1E5-A094-4C7B-969F-E9B16F3ABD5A}" srcOrd="0" destOrd="0" presId="urn:microsoft.com/office/officeart/2018/5/layout/IconCircleLabelList"/>
    <dgm:cxn modelId="{6F1E764F-7588-4694-9507-6ACEBC517979}" type="presParOf" srcId="{31BD0806-0A65-4331-9302-77D2326B7945}" destId="{DB672EB8-2F17-4396-95D7-3D055C8EEA61}" srcOrd="1" destOrd="0" presId="urn:microsoft.com/office/officeart/2018/5/layout/IconCircleLabelList"/>
    <dgm:cxn modelId="{F4C29285-43C7-4256-839E-ABF7973CF546}" type="presParOf" srcId="{31BD0806-0A65-4331-9302-77D2326B7945}" destId="{BBD39C18-C2E8-465B-BE20-87FF0424F66C}" srcOrd="2" destOrd="0" presId="urn:microsoft.com/office/officeart/2018/5/layout/IconCircleLabelList"/>
    <dgm:cxn modelId="{1089B6DA-3F93-4697-BCF1-D5305DE1C7E9}" type="presParOf" srcId="{31BD0806-0A65-4331-9302-77D2326B7945}" destId="{5A9C5A60-AF60-4EBB-8B59-4A86620BB31C}" srcOrd="3" destOrd="0" presId="urn:microsoft.com/office/officeart/2018/5/layout/IconCircleLabelList"/>
    <dgm:cxn modelId="{102FC627-1146-4197-8BA9-77318FA4140A}" type="presParOf" srcId="{AD528BCC-BD21-49CB-9E56-6F58646E5486}" destId="{71135FD9-A583-434B-9756-CAB7E92B8152}" srcOrd="1" destOrd="0" presId="urn:microsoft.com/office/officeart/2018/5/layout/IconCircleLabelList"/>
    <dgm:cxn modelId="{FF500E01-9293-4CF7-860D-17513E332CEE}" type="presParOf" srcId="{AD528BCC-BD21-49CB-9E56-6F58646E5486}" destId="{D364F814-7C47-4733-A2EA-88BEA69DEB5B}" srcOrd="2" destOrd="0" presId="urn:microsoft.com/office/officeart/2018/5/layout/IconCircleLabelList"/>
    <dgm:cxn modelId="{267CF8FF-16D1-4AAA-A6BE-17FEB0DA3A45}" type="presParOf" srcId="{D364F814-7C47-4733-A2EA-88BEA69DEB5B}" destId="{63F20DBF-44C2-4A0D-9F85-8281384C2FE2}" srcOrd="0" destOrd="0" presId="urn:microsoft.com/office/officeart/2018/5/layout/IconCircleLabelList"/>
    <dgm:cxn modelId="{EEBCE21B-CCF9-4506-8A76-292F94F6FCAE}" type="presParOf" srcId="{D364F814-7C47-4733-A2EA-88BEA69DEB5B}" destId="{8DC1B6F0-8F93-4C8B-99D2-A595E56022B1}" srcOrd="1" destOrd="0" presId="urn:microsoft.com/office/officeart/2018/5/layout/IconCircleLabelList"/>
    <dgm:cxn modelId="{6BC13B0A-C49D-4A57-B7F7-3424B218008A}" type="presParOf" srcId="{D364F814-7C47-4733-A2EA-88BEA69DEB5B}" destId="{3693C7A8-F907-46D9-9417-87F715DC9A3F}" srcOrd="2" destOrd="0" presId="urn:microsoft.com/office/officeart/2018/5/layout/IconCircleLabelList"/>
    <dgm:cxn modelId="{14657168-CA57-4865-8CD0-44506AD60080}" type="presParOf" srcId="{D364F814-7C47-4733-A2EA-88BEA69DEB5B}" destId="{F3E6E76A-FFFF-4F50-B868-02B23B946CEA}" srcOrd="3" destOrd="0" presId="urn:microsoft.com/office/officeart/2018/5/layout/IconCircleLabelList"/>
    <dgm:cxn modelId="{FB69C2CA-E0BF-487F-989F-4B8E62A08220}" type="presParOf" srcId="{AD528BCC-BD21-49CB-9E56-6F58646E5486}" destId="{DAB3E5AF-4919-4DD0-8F47-02ECF024BE9F}" srcOrd="3" destOrd="0" presId="urn:microsoft.com/office/officeart/2018/5/layout/IconCircleLabelList"/>
    <dgm:cxn modelId="{1531DED3-1CD8-4350-9C27-9F9E1A73E41F}" type="presParOf" srcId="{AD528BCC-BD21-49CB-9E56-6F58646E5486}" destId="{11CFEAAB-27B5-4D31-A951-65AC8B0772D0}" srcOrd="4" destOrd="0" presId="urn:microsoft.com/office/officeart/2018/5/layout/IconCircleLabelList"/>
    <dgm:cxn modelId="{0AB747F9-20B2-45D9-A7A3-D633004020AC}" type="presParOf" srcId="{11CFEAAB-27B5-4D31-A951-65AC8B0772D0}" destId="{5F3CE700-F9ED-4E98-81C8-8993B26B3EEA}" srcOrd="0" destOrd="0" presId="urn:microsoft.com/office/officeart/2018/5/layout/IconCircleLabelList"/>
    <dgm:cxn modelId="{B927173D-67C9-4615-BC9C-4D225D52F4AD}" type="presParOf" srcId="{11CFEAAB-27B5-4D31-A951-65AC8B0772D0}" destId="{AB69BF5D-9D9F-407C-8DB9-7AF2953B7F02}" srcOrd="1" destOrd="0" presId="urn:microsoft.com/office/officeart/2018/5/layout/IconCircleLabelList"/>
    <dgm:cxn modelId="{07E24D5E-CB81-4B69-A235-7A68200965F1}" type="presParOf" srcId="{11CFEAAB-27B5-4D31-A951-65AC8B0772D0}" destId="{591A6800-AE11-4A1E-9083-3AF82145B895}" srcOrd="2" destOrd="0" presId="urn:microsoft.com/office/officeart/2018/5/layout/IconCircleLabelList"/>
    <dgm:cxn modelId="{0974270C-EABC-4EFB-B1EB-B97860DFF7FD}" type="presParOf" srcId="{11CFEAAB-27B5-4D31-A951-65AC8B0772D0}" destId="{BBBAE2AA-4D2D-44AD-9CE4-8B855F2E94EF}" srcOrd="3" destOrd="0" presId="urn:microsoft.com/office/officeart/2018/5/layout/IconCircleLabelList"/>
    <dgm:cxn modelId="{5B83B6C2-407A-4626-9B6C-746D10EF9FAD}" type="presParOf" srcId="{AD528BCC-BD21-49CB-9E56-6F58646E5486}" destId="{0AFB1340-A55A-49C6-823F-17C4791654DD}" srcOrd="5" destOrd="0" presId="urn:microsoft.com/office/officeart/2018/5/layout/IconCircleLabelList"/>
    <dgm:cxn modelId="{6E430DF9-04CC-491E-B810-BFD41273A47C}" type="presParOf" srcId="{AD528BCC-BD21-49CB-9E56-6F58646E5486}" destId="{09300AE5-2E11-442D-9594-09860AE9E91B}" srcOrd="6" destOrd="0" presId="urn:microsoft.com/office/officeart/2018/5/layout/IconCircleLabelList"/>
    <dgm:cxn modelId="{532FAC5F-32BE-426A-8A14-835C02AFCB64}" type="presParOf" srcId="{09300AE5-2E11-442D-9594-09860AE9E91B}" destId="{FCCD0FAD-54EF-4578-A5BC-F3350E897797}" srcOrd="0" destOrd="0" presId="urn:microsoft.com/office/officeart/2018/5/layout/IconCircleLabelList"/>
    <dgm:cxn modelId="{97B133F1-C827-49AA-B383-8F85F8A881F1}" type="presParOf" srcId="{09300AE5-2E11-442D-9594-09860AE9E91B}" destId="{28C8CC7B-FADE-4CAC-88ED-10993386F2CB}" srcOrd="1" destOrd="0" presId="urn:microsoft.com/office/officeart/2018/5/layout/IconCircleLabelList"/>
    <dgm:cxn modelId="{7F588843-F6D6-49CD-B1F0-40D1C2CF4D64}" type="presParOf" srcId="{09300AE5-2E11-442D-9594-09860AE9E91B}" destId="{CB3EBFDB-1EDC-41DF-8939-BB7CC545FF30}" srcOrd="2" destOrd="0" presId="urn:microsoft.com/office/officeart/2018/5/layout/IconCircleLabelList"/>
    <dgm:cxn modelId="{1B44FD7E-E1D8-4554-9556-5582A1CD6949}" type="presParOf" srcId="{09300AE5-2E11-442D-9594-09860AE9E91B}" destId="{750215EC-96D7-45BC-9F37-6201E6F822B2}" srcOrd="3" destOrd="0" presId="urn:microsoft.com/office/officeart/2018/5/layout/IconCircleLabelList"/>
    <dgm:cxn modelId="{39B4FF06-45A9-4CF0-97C3-B1FCFBC1B29F}" type="presParOf" srcId="{AD528BCC-BD21-49CB-9E56-6F58646E5486}" destId="{D4066C33-1EA0-42F9-BD97-3FACF06B2581}" srcOrd="7" destOrd="0" presId="urn:microsoft.com/office/officeart/2018/5/layout/IconCircleLabelList"/>
    <dgm:cxn modelId="{C640B766-A6C1-4C05-AB9B-803D69C7549D}" type="presParOf" srcId="{AD528BCC-BD21-49CB-9E56-6F58646E5486}" destId="{3CA753AF-8D3C-4A73-A7DF-9807946D0DEA}" srcOrd="8" destOrd="0" presId="urn:microsoft.com/office/officeart/2018/5/layout/IconCircleLabelList"/>
    <dgm:cxn modelId="{0442B2CF-642A-4F6F-B2FF-7C5FB44BC1FF}" type="presParOf" srcId="{3CA753AF-8D3C-4A73-A7DF-9807946D0DEA}" destId="{0F92E4D0-AC82-45EB-A85B-5DAD636DD2D7}" srcOrd="0" destOrd="0" presId="urn:microsoft.com/office/officeart/2018/5/layout/IconCircleLabelList"/>
    <dgm:cxn modelId="{83F3A95E-4225-4409-B2AF-4177FC904400}" type="presParOf" srcId="{3CA753AF-8D3C-4A73-A7DF-9807946D0DEA}" destId="{70D82BDB-54B9-4ADE-B1FE-4012DC0149A8}" srcOrd="1" destOrd="0" presId="urn:microsoft.com/office/officeart/2018/5/layout/IconCircleLabelList"/>
    <dgm:cxn modelId="{C1EBE6F2-BCD3-47FF-A347-107B056601B6}" type="presParOf" srcId="{3CA753AF-8D3C-4A73-A7DF-9807946D0DEA}" destId="{81B3AE02-DC7C-46F2-8092-CA8C926CCD24}" srcOrd="2" destOrd="0" presId="urn:microsoft.com/office/officeart/2018/5/layout/IconCircleLabelList"/>
    <dgm:cxn modelId="{5F61D465-BCA1-441D-898A-DB1795DFD5DC}" type="presParOf" srcId="{3CA753AF-8D3C-4A73-A7DF-9807946D0DEA}" destId="{3695262D-E551-4449-8CCD-785AE071B30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DA1E5-A094-4C7B-969F-E9B16F3ABD5A}">
      <dsp:nvSpPr>
        <dsp:cNvPr id="0" name=""/>
        <dsp:cNvSpPr/>
      </dsp:nvSpPr>
      <dsp:spPr>
        <a:xfrm>
          <a:off x="350684" y="501502"/>
          <a:ext cx="1081916" cy="108191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B672EB8-2F17-4396-95D7-3D055C8EEA61}">
      <dsp:nvSpPr>
        <dsp:cNvPr id="0" name=""/>
        <dsp:cNvSpPr/>
      </dsp:nvSpPr>
      <dsp:spPr>
        <a:xfrm>
          <a:off x="581257" y="732074"/>
          <a:ext cx="620771" cy="62077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A9C5A60-AF60-4EBB-8B59-4A86620BB31C}">
      <dsp:nvSpPr>
        <dsp:cNvPr id="0" name=""/>
        <dsp:cNvSpPr/>
      </dsp:nvSpPr>
      <dsp:spPr>
        <a:xfrm>
          <a:off x="4826"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Technology Training Workshops</a:t>
          </a:r>
        </a:p>
      </dsp:txBody>
      <dsp:txXfrm>
        <a:off x="4826" y="1920408"/>
        <a:ext cx="1773632" cy="709453"/>
      </dsp:txXfrm>
    </dsp:sp>
    <dsp:sp modelId="{63F20DBF-44C2-4A0D-9F85-8281384C2FE2}">
      <dsp:nvSpPr>
        <dsp:cNvPr id="0" name=""/>
        <dsp:cNvSpPr/>
      </dsp:nvSpPr>
      <dsp:spPr>
        <a:xfrm>
          <a:off x="2434703" y="501502"/>
          <a:ext cx="1081916" cy="108191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C1B6F0-8F93-4C8B-99D2-A595E56022B1}">
      <dsp:nvSpPr>
        <dsp:cNvPr id="0" name=""/>
        <dsp:cNvSpPr/>
      </dsp:nvSpPr>
      <dsp:spPr>
        <a:xfrm>
          <a:off x="2665275" y="732074"/>
          <a:ext cx="620771" cy="62077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3E6E76A-FFFF-4F50-B868-02B23B946CEA}">
      <dsp:nvSpPr>
        <dsp:cNvPr id="0" name=""/>
        <dsp:cNvSpPr/>
      </dsp:nvSpPr>
      <dsp:spPr>
        <a:xfrm>
          <a:off x="2088845"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WebEx Video Conferencing</a:t>
          </a:r>
        </a:p>
      </dsp:txBody>
      <dsp:txXfrm>
        <a:off x="2088845" y="1920408"/>
        <a:ext cx="1773632" cy="709453"/>
      </dsp:txXfrm>
    </dsp:sp>
    <dsp:sp modelId="{5F3CE700-F9ED-4E98-81C8-8993B26B3EEA}">
      <dsp:nvSpPr>
        <dsp:cNvPr id="0" name=""/>
        <dsp:cNvSpPr/>
      </dsp:nvSpPr>
      <dsp:spPr>
        <a:xfrm>
          <a:off x="4518721" y="501502"/>
          <a:ext cx="1081916" cy="108191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B69BF5D-9D9F-407C-8DB9-7AF2953B7F02}">
      <dsp:nvSpPr>
        <dsp:cNvPr id="0" name=""/>
        <dsp:cNvSpPr/>
      </dsp:nvSpPr>
      <dsp:spPr>
        <a:xfrm>
          <a:off x="4749294" y="732074"/>
          <a:ext cx="620771" cy="62077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BBAE2AA-4D2D-44AD-9CE4-8B855F2E94EF}">
      <dsp:nvSpPr>
        <dsp:cNvPr id="0" name=""/>
        <dsp:cNvSpPr/>
      </dsp:nvSpPr>
      <dsp:spPr>
        <a:xfrm>
          <a:off x="4172863"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Video Recording</a:t>
          </a:r>
        </a:p>
      </dsp:txBody>
      <dsp:txXfrm>
        <a:off x="4172863" y="1920408"/>
        <a:ext cx="1773632" cy="709453"/>
      </dsp:txXfrm>
    </dsp:sp>
    <dsp:sp modelId="{FCCD0FAD-54EF-4578-A5BC-F3350E897797}">
      <dsp:nvSpPr>
        <dsp:cNvPr id="0" name=""/>
        <dsp:cNvSpPr/>
      </dsp:nvSpPr>
      <dsp:spPr>
        <a:xfrm>
          <a:off x="6602740" y="501502"/>
          <a:ext cx="1081916" cy="108191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8C8CC7B-FADE-4CAC-88ED-10993386F2CB}">
      <dsp:nvSpPr>
        <dsp:cNvPr id="0" name=""/>
        <dsp:cNvSpPr/>
      </dsp:nvSpPr>
      <dsp:spPr>
        <a:xfrm>
          <a:off x="6833312" y="732074"/>
          <a:ext cx="620771" cy="620771"/>
        </a:xfrm>
        <a:prstGeom prst="rect">
          <a:avLst/>
        </a:prstGeom>
        <a:gradFill rotWithShape="0">
          <a:gsLst>
            <a:gs pos="0">
              <a:schemeClr val="bg1">
                <a:hueOff val="0"/>
                <a:satOff val="0"/>
                <a:lumOff val="0"/>
                <a:alphaOff val="0"/>
                <a:satMod val="103000"/>
                <a:lumMod val="102000"/>
                <a:tint val="94000"/>
              </a:schemeClr>
            </a:gs>
            <a:gs pos="50000">
              <a:schemeClr val="bg1">
                <a:hueOff val="0"/>
                <a:satOff val="0"/>
                <a:lumOff val="0"/>
                <a:alphaOff val="0"/>
                <a:satMod val="110000"/>
                <a:lumMod val="100000"/>
                <a:shade val="100000"/>
              </a:schemeClr>
            </a:gs>
            <a:gs pos="100000">
              <a:schemeClr val="bg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0215EC-96D7-45BC-9F37-6201E6F822B2}">
      <dsp:nvSpPr>
        <dsp:cNvPr id="0" name=""/>
        <dsp:cNvSpPr/>
      </dsp:nvSpPr>
      <dsp:spPr>
        <a:xfrm>
          <a:off x="6256882"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Digital Microscopy</a:t>
          </a:r>
          <a:endParaRPr lang="en-US" sz="1600" kern="1200" dirty="0"/>
        </a:p>
      </dsp:txBody>
      <dsp:txXfrm>
        <a:off x="6256882" y="1920408"/>
        <a:ext cx="1773632" cy="709453"/>
      </dsp:txXfrm>
    </dsp:sp>
    <dsp:sp modelId="{0F92E4D0-AC82-45EB-A85B-5DAD636DD2D7}">
      <dsp:nvSpPr>
        <dsp:cNvPr id="0" name=""/>
        <dsp:cNvSpPr/>
      </dsp:nvSpPr>
      <dsp:spPr>
        <a:xfrm>
          <a:off x="8686759" y="501502"/>
          <a:ext cx="1081916" cy="108191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0D82BDB-54B9-4ADE-B1FE-4012DC0149A8}">
      <dsp:nvSpPr>
        <dsp:cNvPr id="0" name=""/>
        <dsp:cNvSpPr/>
      </dsp:nvSpPr>
      <dsp:spPr>
        <a:xfrm>
          <a:off x="8917331" y="732074"/>
          <a:ext cx="620771" cy="62077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695262D-E551-4449-8CCD-785AE071B30F}">
      <dsp:nvSpPr>
        <dsp:cNvPr id="0" name=""/>
        <dsp:cNvSpPr/>
      </dsp:nvSpPr>
      <dsp:spPr>
        <a:xfrm>
          <a:off x="8340900"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Instructional Design</a:t>
          </a:r>
        </a:p>
      </dsp:txBody>
      <dsp:txXfrm>
        <a:off x="8340900" y="1920408"/>
        <a:ext cx="1773632" cy="70945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D210-5D9C-4F45-8C2E-BAB2808CA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904E5B-5100-4B67-BD7F-E17790ACB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AC28F-041C-4D3F-98BC-CB3B51842E6F}"/>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5" name="Footer Placeholder 4">
            <a:extLst>
              <a:ext uri="{FF2B5EF4-FFF2-40B4-BE49-F238E27FC236}">
                <a16:creationId xmlns:a16="http://schemas.microsoft.com/office/drawing/2014/main" id="{F9A7321B-C23A-477D-B719-C17CD9615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A66CF-4256-4284-AE75-A67ED2E1CF78}"/>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123483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3812-3A07-4C2F-BDEF-6718328297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A1EB51-6CE2-483D-8DA4-147C0DDFF9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CAC24-0AAA-4BD4-97CD-FF3FD1546A58}"/>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5" name="Footer Placeholder 4">
            <a:extLst>
              <a:ext uri="{FF2B5EF4-FFF2-40B4-BE49-F238E27FC236}">
                <a16:creationId xmlns:a16="http://schemas.microsoft.com/office/drawing/2014/main" id="{D88861C1-015D-4CC7-AE76-34BA0FD8C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822E-C033-4E0B-8D96-F1163CE746D0}"/>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52081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91595-2F1A-413F-86B7-406FB8C97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CDBEE6-05A0-48D1-8D71-5EFCE33206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AC4AA-F6FA-4DF6-9980-473BEEB87CD1}"/>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5" name="Footer Placeholder 4">
            <a:extLst>
              <a:ext uri="{FF2B5EF4-FFF2-40B4-BE49-F238E27FC236}">
                <a16:creationId xmlns:a16="http://schemas.microsoft.com/office/drawing/2014/main" id="{A23CD176-F5A1-47AC-BA3A-37B0F5DF1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804A3-5762-4E50-937B-A449990C632E}"/>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51227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CFB9-5034-4F9A-86B4-E0685FA8B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64D8F3-046A-48F8-8B6F-97A5A405E2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69D58-14EF-49E4-9F55-3B32CB9BE778}"/>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5" name="Footer Placeholder 4">
            <a:extLst>
              <a:ext uri="{FF2B5EF4-FFF2-40B4-BE49-F238E27FC236}">
                <a16:creationId xmlns:a16="http://schemas.microsoft.com/office/drawing/2014/main" id="{B7E294C0-099C-42E9-97C9-9494FC0A8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5E01B-C4CC-4FEC-936A-6A65ECE1A405}"/>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201016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53D8-7E4F-485B-B7AA-9BFAA6291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244BA5-A72A-4FFA-9502-0D3F7CE91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6BDAF-9D6C-4789-AC43-07EF763C8D80}"/>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5" name="Footer Placeholder 4">
            <a:extLst>
              <a:ext uri="{FF2B5EF4-FFF2-40B4-BE49-F238E27FC236}">
                <a16:creationId xmlns:a16="http://schemas.microsoft.com/office/drawing/2014/main" id="{D4378F1F-DEC3-4BB1-96D0-04C37150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0EC42-9942-45C8-97B9-9DD083E87690}"/>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383779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D231-8D21-42CE-B341-BAD1715F0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A944E-23DB-4C8E-ABBE-1F9908A18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964707-16BC-499A-81D4-3A049F15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2CB7B3-F0CF-4C97-BEE2-CB7A05222B0D}"/>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6" name="Footer Placeholder 5">
            <a:extLst>
              <a:ext uri="{FF2B5EF4-FFF2-40B4-BE49-F238E27FC236}">
                <a16:creationId xmlns:a16="http://schemas.microsoft.com/office/drawing/2014/main" id="{B388520A-487B-459C-AB2B-D4EA3D678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18A9C-2088-4710-B52D-A0CA7F5C143C}"/>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354662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29A7-8C27-413E-93A6-D02002234D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9BB91-6190-47F6-BCDC-D07FF2E3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BD806-C25C-48DF-9AD3-242D38A6D8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DD48F1-6A11-4D55-8A7B-EAFE2E292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0AC07-0CC1-4B57-A80D-59BFB52626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42C20-6108-4698-8E38-0F0FE4A4F9FE}"/>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8" name="Footer Placeholder 7">
            <a:extLst>
              <a:ext uri="{FF2B5EF4-FFF2-40B4-BE49-F238E27FC236}">
                <a16:creationId xmlns:a16="http://schemas.microsoft.com/office/drawing/2014/main" id="{95BBFDE6-B5E5-4455-82FC-60AD4E3AFD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E4BA12-59C7-4F84-BE6B-DA9AD6689DFB}"/>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44814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69B7-7572-4BEA-8116-DD99E4FB28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B78387-44AC-4F30-8C9F-DCD13B2E6655}"/>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4" name="Footer Placeholder 3">
            <a:extLst>
              <a:ext uri="{FF2B5EF4-FFF2-40B4-BE49-F238E27FC236}">
                <a16:creationId xmlns:a16="http://schemas.microsoft.com/office/drawing/2014/main" id="{BF53EBB9-64A1-4658-BA19-3319371CE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31EC6-A8E5-438F-9724-D7ED97E454A8}"/>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73441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9A785-758E-4BD5-8CF0-C068F636ACCB}"/>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3" name="Footer Placeholder 2">
            <a:extLst>
              <a:ext uri="{FF2B5EF4-FFF2-40B4-BE49-F238E27FC236}">
                <a16:creationId xmlns:a16="http://schemas.microsoft.com/office/drawing/2014/main" id="{89EBF863-49A2-4C65-BB62-B5E360A011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806E1B-C7C7-44EE-953C-6831FB466D0E}"/>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393633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9811-DF0F-4B1D-9EC1-F40AA2147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E5C13-D9C2-44F4-B351-31741FCD3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FD0AD0-29EA-49EF-B7ED-9C92A6DF2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A263F-F2CB-47AA-922E-3CFE5A692A6B}"/>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6" name="Footer Placeholder 5">
            <a:extLst>
              <a:ext uri="{FF2B5EF4-FFF2-40B4-BE49-F238E27FC236}">
                <a16:creationId xmlns:a16="http://schemas.microsoft.com/office/drawing/2014/main" id="{54AF8803-8C08-4315-8C22-F9842AE2D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8963D-FEDC-498B-9283-CDA6C4E9958A}"/>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33582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0CCE-B524-4B0A-8187-F2818B3C8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2968DD-EEA6-4496-81C4-24A8166E0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6B5A11-CC0C-44A6-9818-BE3996620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AED7F-E48D-47AA-ADF1-1D33AA9B3A44}"/>
              </a:ext>
            </a:extLst>
          </p:cNvPr>
          <p:cNvSpPr>
            <a:spLocks noGrp="1"/>
          </p:cNvSpPr>
          <p:nvPr>
            <p:ph type="dt" sz="half" idx="10"/>
          </p:nvPr>
        </p:nvSpPr>
        <p:spPr/>
        <p:txBody>
          <a:bodyPr/>
          <a:lstStyle/>
          <a:p>
            <a:fld id="{207E19F8-6620-4E05-9E6F-70BEF8BADCE3}" type="datetimeFigureOut">
              <a:rPr lang="en-US" smtClean="0"/>
              <a:t>4/25/19</a:t>
            </a:fld>
            <a:endParaRPr lang="en-US"/>
          </a:p>
        </p:txBody>
      </p:sp>
      <p:sp>
        <p:nvSpPr>
          <p:cNvPr id="6" name="Footer Placeholder 5">
            <a:extLst>
              <a:ext uri="{FF2B5EF4-FFF2-40B4-BE49-F238E27FC236}">
                <a16:creationId xmlns:a16="http://schemas.microsoft.com/office/drawing/2014/main" id="{9AFCD768-DD2B-4059-9507-F9692CF6B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501A2-DA77-4F0A-BC52-F611E1E0DE99}"/>
              </a:ext>
            </a:extLst>
          </p:cNvPr>
          <p:cNvSpPr>
            <a:spLocks noGrp="1"/>
          </p:cNvSpPr>
          <p:nvPr>
            <p:ph type="sldNum" sz="quarter" idx="12"/>
          </p:nvPr>
        </p:nvSpPr>
        <p:spPr/>
        <p:txBody>
          <a:bodyPr/>
          <a:lstStyle/>
          <a:p>
            <a:fld id="{0EE64502-9ED3-453D-A64D-6FBB57E79040}" type="slidenum">
              <a:rPr lang="en-US" smtClean="0"/>
              <a:t>‹#›</a:t>
            </a:fld>
            <a:endParaRPr lang="en-US"/>
          </a:p>
        </p:txBody>
      </p:sp>
    </p:spTree>
    <p:extLst>
      <p:ext uri="{BB962C8B-B14F-4D97-AF65-F5344CB8AC3E}">
        <p14:creationId xmlns:p14="http://schemas.microsoft.com/office/powerpoint/2010/main" val="9270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FBF97-CA86-4215-9ED4-F3CF67B2E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63043C-52AC-4A67-A3E4-CFB7B73A8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C938B-EC1E-4463-AC79-80526818E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E19F8-6620-4E05-9E6F-70BEF8BADCE3}" type="datetimeFigureOut">
              <a:rPr lang="en-US" smtClean="0"/>
              <a:t>4/25/19</a:t>
            </a:fld>
            <a:endParaRPr lang="en-US"/>
          </a:p>
        </p:txBody>
      </p:sp>
      <p:sp>
        <p:nvSpPr>
          <p:cNvPr id="5" name="Footer Placeholder 4">
            <a:extLst>
              <a:ext uri="{FF2B5EF4-FFF2-40B4-BE49-F238E27FC236}">
                <a16:creationId xmlns:a16="http://schemas.microsoft.com/office/drawing/2014/main" id="{571B57C8-E2D6-451F-9003-C0AB87F8C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2E1AAE-435A-41B7-8249-6737CD292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64502-9ED3-453D-A64D-6FBB57E79040}" type="slidenum">
              <a:rPr lang="en-US" smtClean="0"/>
              <a:t>‹#›</a:t>
            </a:fld>
            <a:endParaRPr lang="en-US"/>
          </a:p>
        </p:txBody>
      </p:sp>
    </p:spTree>
    <p:extLst>
      <p:ext uri="{BB962C8B-B14F-4D97-AF65-F5344CB8AC3E}">
        <p14:creationId xmlns:p14="http://schemas.microsoft.com/office/powerpoint/2010/main" val="320596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ait.uconn.edu/wp-content/uploads/sites/1585/2016/10/Dropdown.png" TargetMode="External"/><Relationship Id="rId2" Type="http://schemas.openxmlformats.org/officeDocument/2006/relationships/hyperlink" Target="http://lms.uconn.ed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ait.uconn.edu/wp-content/uploads/sites/1585/2016/10/Download-1.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ait.uconn.edu/wp-content/uploads/sites/1585/2016/10/Authenticate.pn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ait.uconn.edu/wp-content/uploads/sites/1585/2016/10/Dropdown.pn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kaltura.uconn.edu/" TargetMode="Externa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kaltura.uconn.edu/"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up.csail.mit.edu/other-pubs/las2014-pguo-engagement.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F4F2-5C6F-4421-A029-EE08A6246DF8}"/>
              </a:ext>
            </a:extLst>
          </p:cNvPr>
          <p:cNvSpPr>
            <a:spLocks noGrp="1"/>
          </p:cNvSpPr>
          <p:nvPr>
            <p:ph type="title"/>
          </p:nvPr>
        </p:nvSpPr>
        <p:spPr>
          <a:xfrm>
            <a:off x="1179226" y="826680"/>
            <a:ext cx="9833548" cy="1325563"/>
          </a:xfrm>
        </p:spPr>
        <p:txBody>
          <a:bodyPr>
            <a:normAutofit/>
          </a:bodyPr>
          <a:lstStyle/>
          <a:p>
            <a:pPr algn="ctr"/>
            <a:r>
              <a:rPr lang="en-US" sz="4000" b="1" i="1" dirty="0">
                <a:solidFill>
                  <a:schemeClr val="tx2"/>
                </a:solidFill>
                <a:effectLst>
                  <a:outerShdw blurRad="38100" dist="38100" dir="2700000" algn="tl">
                    <a:srgbClr val="000000">
                      <a:alpha val="43137"/>
                    </a:srgbClr>
                  </a:outerShdw>
                </a:effectLst>
                <a:latin typeface="Candara" panose="020E0502030303020204" pitchFamily="34" charset="0"/>
              </a:rPr>
              <a:t>Academic Information Technology Services</a:t>
            </a:r>
          </a:p>
        </p:txBody>
      </p:sp>
      <p:graphicFrame>
        <p:nvGraphicFramePr>
          <p:cNvPr id="5" name="Content Placeholder 2">
            <a:extLst>
              <a:ext uri="{FF2B5EF4-FFF2-40B4-BE49-F238E27FC236}">
                <a16:creationId xmlns:a16="http://schemas.microsoft.com/office/drawing/2014/main" id="{D3804519-2A11-4854-9452-E221182B136D}"/>
              </a:ext>
            </a:extLst>
          </p:cNvPr>
          <p:cNvGraphicFramePr>
            <a:graphicFrameLocks noGrp="1"/>
          </p:cNvGraphicFramePr>
          <p:nvPr>
            <p:ph idx="1"/>
            <p:extLst>
              <p:ext uri="{D42A27DB-BD31-4B8C-83A1-F6EECF244321}">
                <p14:modId xmlns:p14="http://schemas.microsoft.com/office/powerpoint/2010/main" val="894225812"/>
              </p:ext>
            </p:extLst>
          </p:nvPr>
        </p:nvGraphicFramePr>
        <p:xfrm>
          <a:off x="1036320" y="2152243"/>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816684" y="2855351"/>
            <a:ext cx="752957" cy="657897"/>
          </a:xfrm>
          <a:prstGeom prst="rect">
            <a:avLst/>
          </a:prstGeom>
        </p:spPr>
      </p:pic>
      <p:pic>
        <p:nvPicPr>
          <p:cNvPr id="6" name="Picture 5">
            <a:extLst>
              <a:ext uri="{FF2B5EF4-FFF2-40B4-BE49-F238E27FC236}">
                <a16:creationId xmlns:a16="http://schemas.microsoft.com/office/drawing/2014/main" id="{F716E3B7-5EC7-CA4A-A868-F8FB2BFCF3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2050" y="5212170"/>
            <a:ext cx="2247900" cy="1397000"/>
          </a:xfrm>
          <a:prstGeom prst="rect">
            <a:avLst/>
          </a:prstGeom>
        </p:spPr>
      </p:pic>
    </p:spTree>
    <p:extLst>
      <p:ext uri="{BB962C8B-B14F-4D97-AF65-F5344CB8AC3E}">
        <p14:creationId xmlns:p14="http://schemas.microsoft.com/office/powerpoint/2010/main" val="84554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3778-308B-7445-97A1-5307590C5BCC}"/>
              </a:ext>
            </a:extLst>
          </p:cNvPr>
          <p:cNvSpPr>
            <a:spLocks noGrp="1"/>
          </p:cNvSpPr>
          <p:nvPr>
            <p:ph type="ctrTitle"/>
          </p:nvPr>
        </p:nvSpPr>
        <p:spPr>
          <a:xfrm>
            <a:off x="2370667" y="2187743"/>
            <a:ext cx="5293449" cy="2482515"/>
          </a:xfrm>
        </p:spPr>
        <p:txBody>
          <a:bodyPr anchor="ctr">
            <a:normAutofit/>
          </a:bodyPr>
          <a:lstStyle/>
          <a:p>
            <a:pPr algn="l"/>
            <a:r>
              <a:rPr lang="en-US" sz="5600" dirty="0"/>
              <a:t>Kaltura – Desktop Capture Application</a:t>
            </a:r>
          </a:p>
        </p:txBody>
      </p:sp>
      <p:sp>
        <p:nvSpPr>
          <p:cNvPr id="3" name="Subtitle 2">
            <a:extLst>
              <a:ext uri="{FF2B5EF4-FFF2-40B4-BE49-F238E27FC236}">
                <a16:creationId xmlns:a16="http://schemas.microsoft.com/office/drawing/2014/main" id="{9DF65BE9-1755-3B41-A144-C18F65E7ED52}"/>
              </a:ext>
            </a:extLst>
          </p:cNvPr>
          <p:cNvSpPr>
            <a:spLocks noGrp="1"/>
          </p:cNvSpPr>
          <p:nvPr>
            <p:ph type="subTitle" idx="1"/>
          </p:nvPr>
        </p:nvSpPr>
        <p:spPr>
          <a:xfrm>
            <a:off x="2370667" y="4670258"/>
            <a:ext cx="5293449" cy="1371405"/>
          </a:xfrm>
        </p:spPr>
        <p:txBody>
          <a:bodyPr>
            <a:normAutofit/>
          </a:bodyPr>
          <a:lstStyle/>
          <a:p>
            <a:pPr algn="l"/>
            <a:endParaRPr lang="en-US"/>
          </a:p>
        </p:txBody>
      </p:sp>
      <p:pic>
        <p:nvPicPr>
          <p:cNvPr id="7" name="Graphic 6" descr="Computer">
            <a:extLst>
              <a:ext uri="{FF2B5EF4-FFF2-40B4-BE49-F238E27FC236}">
                <a16:creationId xmlns:a16="http://schemas.microsoft.com/office/drawing/2014/main" id="{DAB9D05F-CDB8-44E7-AEFD-C3566FF29B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id="{975E147C-5C5F-43DA-8DBC-B58715289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51856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68459F-7709-7A40-B716-8190FDD3927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Installation &amp; Setup</a:t>
            </a:r>
          </a:p>
        </p:txBody>
      </p:sp>
    </p:spTree>
    <p:extLst>
      <p:ext uri="{BB962C8B-B14F-4D97-AF65-F5344CB8AC3E}">
        <p14:creationId xmlns:p14="http://schemas.microsoft.com/office/powerpoint/2010/main" val="186246286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6153-B317-3D46-96AD-CC03CE7807A9}"/>
              </a:ext>
            </a:extLst>
          </p:cNvPr>
          <p:cNvSpPr>
            <a:spLocks noGrp="1"/>
          </p:cNvSpPr>
          <p:nvPr>
            <p:ph type="title"/>
          </p:nvPr>
        </p:nvSpPr>
        <p:spPr>
          <a:xfrm>
            <a:off x="762001" y="803325"/>
            <a:ext cx="5314536" cy="1325563"/>
          </a:xfrm>
        </p:spPr>
        <p:txBody>
          <a:bodyPr>
            <a:normAutofit/>
          </a:bodyPr>
          <a:lstStyle/>
          <a:p>
            <a:r>
              <a:rPr lang="en-US" dirty="0"/>
              <a:t>Installation &amp; Setup</a:t>
            </a:r>
          </a:p>
        </p:txBody>
      </p:sp>
      <p:sp>
        <p:nvSpPr>
          <p:cNvPr id="3" name="Content Placeholder 2">
            <a:extLst>
              <a:ext uri="{FF2B5EF4-FFF2-40B4-BE49-F238E27FC236}">
                <a16:creationId xmlns:a16="http://schemas.microsoft.com/office/drawing/2014/main" id="{A4FF8A2B-4E2A-2946-A928-B2DB56C7931F}"/>
              </a:ext>
            </a:extLst>
          </p:cNvPr>
          <p:cNvSpPr>
            <a:spLocks noGrp="1"/>
          </p:cNvSpPr>
          <p:nvPr>
            <p:ph idx="1"/>
          </p:nvPr>
        </p:nvSpPr>
        <p:spPr>
          <a:xfrm>
            <a:off x="762000" y="2279018"/>
            <a:ext cx="5314543" cy="3375920"/>
          </a:xfrm>
        </p:spPr>
        <p:txBody>
          <a:bodyPr anchor="t">
            <a:normAutofit/>
          </a:bodyPr>
          <a:lstStyle/>
          <a:p>
            <a:pPr marL="0" indent="0">
              <a:buNone/>
            </a:pPr>
            <a:r>
              <a:rPr lang="en-US" sz="1800"/>
              <a:t>In order to install Kaltura CaptureSpace Desktop Recorder it involves a one time setup from HuskyCT</a:t>
            </a:r>
          </a:p>
          <a:p>
            <a:pPr marL="0" indent="0">
              <a:buNone/>
            </a:pPr>
            <a:r>
              <a:rPr lang="en-US" sz="1800"/>
              <a:t>1. To begin, log into </a:t>
            </a:r>
            <a:r>
              <a:rPr lang="en-US" sz="1800" u="sng">
                <a:hlinkClick r:id="rId2"/>
              </a:rPr>
              <a:t>HuskyCT</a:t>
            </a:r>
            <a:r>
              <a:rPr lang="en-US" sz="1800"/>
              <a:t> and select the ‘My Media’ link to get to your Kaltura media.</a:t>
            </a:r>
          </a:p>
          <a:p>
            <a:pPr marL="0" indent="0">
              <a:buNone/>
            </a:pPr>
            <a:r>
              <a:rPr lang="en-US" sz="1800"/>
              <a:t>2. Click on the ‘Add New’ drop down and select CaptureSpace</a:t>
            </a:r>
          </a:p>
          <a:p>
            <a:pPr marL="0" indent="0">
              <a:buNone/>
            </a:pPr>
            <a:endParaRPr lang="en-US" sz="1800"/>
          </a:p>
          <a:p>
            <a:pPr marL="0" indent="0">
              <a:buNone/>
            </a:pPr>
            <a:endParaRPr lang="en-US" sz="1800"/>
          </a:p>
          <a:p>
            <a:pPr marL="0" indent="0">
              <a:buNone/>
            </a:pPr>
            <a:endParaRPr lang="en-US" sz="1800"/>
          </a:p>
        </p:txBody>
      </p:sp>
      <p:sp>
        <p:nvSpPr>
          <p:cNvPr id="74" name="Freeform: Shape 7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9" name="Picture 5" descr="CaptureSpace Dropdown">
            <a:hlinkClick r:id="rId3"/>
            <a:extLst>
              <a:ext uri="{FF2B5EF4-FFF2-40B4-BE49-F238E27FC236}">
                <a16:creationId xmlns:a16="http://schemas.microsoft.com/office/drawing/2014/main" id="{5B973806-0A59-624E-8AE2-88BC24F622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33" r="1"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5696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7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8C6153-B317-3D46-96AD-CC03CE7807A9}"/>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Installation &amp; Setup</a:t>
            </a:r>
          </a:p>
        </p:txBody>
      </p:sp>
      <p:pic>
        <p:nvPicPr>
          <p:cNvPr id="1030" name="Picture 6" descr="download">
            <a:hlinkClick r:id="rId2"/>
            <a:extLst>
              <a:ext uri="{FF2B5EF4-FFF2-40B4-BE49-F238E27FC236}">
                <a16:creationId xmlns:a16="http://schemas.microsoft.com/office/drawing/2014/main" id="{C3CACEDD-99AD-3444-80F2-5FFC2A91A9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77"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FF8A2B-4E2A-2946-A928-B2DB56C7931F}"/>
              </a:ext>
            </a:extLst>
          </p:cNvPr>
          <p:cNvSpPr>
            <a:spLocks noGrp="1"/>
          </p:cNvSpPr>
          <p:nvPr>
            <p:ph idx="1"/>
          </p:nvPr>
        </p:nvSpPr>
        <p:spPr>
          <a:xfrm>
            <a:off x="8029319" y="917725"/>
            <a:ext cx="3424739" cy="4852362"/>
          </a:xfrm>
        </p:spPr>
        <p:txBody>
          <a:bodyPr anchor="ctr">
            <a:normAutofit/>
          </a:bodyPr>
          <a:lstStyle/>
          <a:p>
            <a:pPr marL="0" indent="0">
              <a:buNone/>
            </a:pPr>
            <a:r>
              <a:rPr lang="en-US" sz="2000">
                <a:solidFill>
                  <a:srgbClr val="FFFFFF"/>
                </a:solidFill>
              </a:rPr>
              <a:t>3. A download page will appear with links for both Mac and Windows. You will also notice software requirements here. Click on the link depending on your operating system to download the software. Once the download is finished, run the installer to begin installation.</a:t>
            </a:r>
          </a:p>
          <a:p>
            <a:pPr marL="0" indent="0">
              <a:buNone/>
            </a:pPr>
            <a:endParaRPr lang="en-US" sz="2000">
              <a:solidFill>
                <a:srgbClr val="FFFFFF"/>
              </a:solidFill>
            </a:endParaRPr>
          </a:p>
        </p:txBody>
      </p:sp>
    </p:spTree>
    <p:extLst>
      <p:ext uri="{BB962C8B-B14F-4D97-AF65-F5344CB8AC3E}">
        <p14:creationId xmlns:p14="http://schemas.microsoft.com/office/powerpoint/2010/main" val="338039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8C6153-B317-3D46-96AD-CC03CE7807A9}"/>
              </a:ext>
            </a:extLst>
          </p:cNvPr>
          <p:cNvSpPr>
            <a:spLocks noGrp="1"/>
          </p:cNvSpPr>
          <p:nvPr>
            <p:ph type="title"/>
          </p:nvPr>
        </p:nvSpPr>
        <p:spPr>
          <a:xfrm>
            <a:off x="821516" y="640263"/>
            <a:ext cx="6204984" cy="1344975"/>
          </a:xfrm>
        </p:spPr>
        <p:txBody>
          <a:bodyPr>
            <a:normAutofit/>
          </a:bodyPr>
          <a:lstStyle/>
          <a:p>
            <a:r>
              <a:rPr lang="en-US" sz="4000"/>
              <a:t>Installation &amp; Setup</a:t>
            </a:r>
          </a:p>
        </p:txBody>
      </p:sp>
      <p:sp>
        <p:nvSpPr>
          <p:cNvPr id="3" name="Content Placeholder 2">
            <a:extLst>
              <a:ext uri="{FF2B5EF4-FFF2-40B4-BE49-F238E27FC236}">
                <a16:creationId xmlns:a16="http://schemas.microsoft.com/office/drawing/2014/main" id="{A4FF8A2B-4E2A-2946-A928-B2DB56C7931F}"/>
              </a:ext>
            </a:extLst>
          </p:cNvPr>
          <p:cNvSpPr>
            <a:spLocks noGrp="1"/>
          </p:cNvSpPr>
          <p:nvPr>
            <p:ph idx="1"/>
          </p:nvPr>
        </p:nvSpPr>
        <p:spPr>
          <a:xfrm>
            <a:off x="821515" y="2121762"/>
            <a:ext cx="6204984" cy="3626917"/>
          </a:xfrm>
        </p:spPr>
        <p:txBody>
          <a:bodyPr>
            <a:normAutofit/>
          </a:bodyPr>
          <a:lstStyle/>
          <a:p>
            <a:pPr marL="0" indent="0">
              <a:buNone/>
            </a:pPr>
            <a:r>
              <a:rPr lang="en-US" sz="2400" dirty="0"/>
              <a:t>4. After the installation finishes, you are directed to “Please launch the Kaltura </a:t>
            </a:r>
            <a:r>
              <a:rPr lang="en-US" sz="2400"/>
              <a:t>CaptureSpace</a:t>
            </a:r>
            <a:r>
              <a:rPr lang="en-US" sz="2400" dirty="0"/>
              <a:t> Desktop Recorder from the ‘Add New’ menu on your website”. Click ok and repeat step 2 from this guide.</a:t>
            </a:r>
            <a:endParaRPr lang="en-US" sz="2400"/>
          </a:p>
        </p:txBody>
      </p:sp>
      <p:pic>
        <p:nvPicPr>
          <p:cNvPr id="3074" name="Picture 2" descr="Authenticate">
            <a:hlinkClick r:id="rId2"/>
            <a:extLst>
              <a:ext uri="{FF2B5EF4-FFF2-40B4-BE49-F238E27FC236}">
                <a16:creationId xmlns:a16="http://schemas.microsoft.com/office/drawing/2014/main" id="{B409338B-D043-BE48-B0D6-B568B39242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9551" y="747540"/>
            <a:ext cx="4042409" cy="14047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aptureSpace Dropdown">
            <a:hlinkClick r:id="rId4"/>
            <a:extLst>
              <a:ext uri="{FF2B5EF4-FFF2-40B4-BE49-F238E27FC236}">
                <a16:creationId xmlns:a16="http://schemas.microsoft.com/office/drawing/2014/main" id="{119B232E-609A-6245-9B6D-D2E7DF097F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77891" y="2828925"/>
            <a:ext cx="3745729" cy="338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1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8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8C6153-B317-3D46-96AD-CC03CE7807A9}"/>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Installation &amp; Setup</a:t>
            </a:r>
          </a:p>
        </p:txBody>
      </p:sp>
      <p:pic>
        <p:nvPicPr>
          <p:cNvPr id="5" name="Picture 4" descr="A screenshot of a social media post&#13;&#10;&#13;&#10;Description automatically generated">
            <a:extLst>
              <a:ext uri="{FF2B5EF4-FFF2-40B4-BE49-F238E27FC236}">
                <a16:creationId xmlns:a16="http://schemas.microsoft.com/office/drawing/2014/main" id="{308DB027-42AC-8C43-90E7-0274B3BB1042}"/>
              </a:ext>
            </a:extLst>
          </p:cNvPr>
          <p:cNvPicPr>
            <a:picLocks noChangeAspect="1"/>
          </p:cNvPicPr>
          <p:nvPr/>
        </p:nvPicPr>
        <p:blipFill rotWithShape="1">
          <a:blip r:embed="rId2"/>
          <a:srcRect t="8173" r="1" b="25323"/>
          <a:stretch/>
        </p:blipFill>
        <p:spPr>
          <a:xfrm>
            <a:off x="1214238" y="788938"/>
            <a:ext cx="5145218" cy="299412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FF8A2B-4E2A-2946-A928-B2DB56C7931F}"/>
              </a:ext>
            </a:extLst>
          </p:cNvPr>
          <p:cNvSpPr>
            <a:spLocks noGrp="1"/>
          </p:cNvSpPr>
          <p:nvPr>
            <p:ph idx="1"/>
          </p:nvPr>
        </p:nvSpPr>
        <p:spPr>
          <a:xfrm>
            <a:off x="8029319" y="917725"/>
            <a:ext cx="3424739" cy="4852362"/>
          </a:xfrm>
        </p:spPr>
        <p:txBody>
          <a:bodyPr anchor="ctr">
            <a:normAutofit/>
          </a:bodyPr>
          <a:lstStyle/>
          <a:p>
            <a:pPr marL="0" indent="0">
              <a:buNone/>
            </a:pPr>
            <a:r>
              <a:rPr lang="en-US" sz="2000">
                <a:solidFill>
                  <a:srgbClr val="FFFFFF"/>
                </a:solidFill>
              </a:rPr>
              <a:t>5. Your browser will then pop up and “External Protocol Request” window asking for you to launch the application. Click on the remember choice checkbox and click ‘Launch Application.’ Please note that every browser looks a little different but below is a picture of Chrome. </a:t>
            </a:r>
          </a:p>
          <a:p>
            <a:pPr marL="0" indent="0">
              <a:buNone/>
            </a:pPr>
            <a:r>
              <a:rPr lang="en-US" sz="2000">
                <a:solidFill>
                  <a:srgbClr val="FFFFFF"/>
                </a:solidFill>
              </a:rPr>
              <a:t>6. CaptureSpace is now configured with your user ID and you are ready to begin using the software.</a:t>
            </a:r>
          </a:p>
        </p:txBody>
      </p:sp>
    </p:spTree>
    <p:extLst>
      <p:ext uri="{BB962C8B-B14F-4D97-AF65-F5344CB8AC3E}">
        <p14:creationId xmlns:p14="http://schemas.microsoft.com/office/powerpoint/2010/main" val="377981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FC7F-555B-6A42-865E-A0B1FA368F2D}"/>
              </a:ext>
            </a:extLst>
          </p:cNvPr>
          <p:cNvSpPr>
            <a:spLocks noGrp="1"/>
          </p:cNvSpPr>
          <p:nvPr>
            <p:ph type="title"/>
          </p:nvPr>
        </p:nvSpPr>
        <p:spPr>
          <a:xfrm>
            <a:off x="838200" y="6318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Recording</a:t>
            </a:r>
          </a:p>
        </p:txBody>
      </p:sp>
      <p:sp>
        <p:nvSpPr>
          <p:cNvPr id="4" name="Text Placeholder 3">
            <a:extLst>
              <a:ext uri="{FF2B5EF4-FFF2-40B4-BE49-F238E27FC236}">
                <a16:creationId xmlns:a16="http://schemas.microsoft.com/office/drawing/2014/main" id="{807BF162-35D3-DF47-9C18-C55E9917C7F0}"/>
              </a:ext>
            </a:extLst>
          </p:cNvPr>
          <p:cNvSpPr>
            <a:spLocks noGrp="1"/>
          </p:cNvSpPr>
          <p:nvPr>
            <p:ph type="body" sz="half" idx="2"/>
          </p:nvPr>
        </p:nvSpPr>
        <p:spPr>
          <a:xfrm>
            <a:off x="838200" y="2057400"/>
            <a:ext cx="10515600" cy="3871762"/>
          </a:xfrm>
        </p:spPr>
        <p:txBody>
          <a:bodyPr vert="horz" lIns="91440" tIns="45720" rIns="91440" bIns="45720" rtlCol="0">
            <a:normAutofit/>
          </a:bodyPr>
          <a:lstStyle/>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2507171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B7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817854-C2C5-C349-A089-7BA5120C524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b="1">
                <a:solidFill>
                  <a:srgbClr val="FFFFFF"/>
                </a:solidFill>
              </a:rPr>
              <a:t>Recording</a:t>
            </a:r>
          </a:p>
          <a:p>
            <a:pPr algn="r"/>
            <a:r>
              <a:rPr lang="en-US" sz="3700" b="1">
                <a:solidFill>
                  <a:srgbClr val="FFFFFF"/>
                </a:solidFill>
              </a:rPr>
              <a:t>CaptureSpace Desktop Recorder</a:t>
            </a:r>
          </a:p>
        </p:txBody>
      </p:sp>
      <p:pic>
        <p:nvPicPr>
          <p:cNvPr id="5" name="Picture 4" descr="A screenshot of a cell phone&#13;&#10;&#13;&#10;Description automatically generated">
            <a:extLst>
              <a:ext uri="{FF2B5EF4-FFF2-40B4-BE49-F238E27FC236}">
                <a16:creationId xmlns:a16="http://schemas.microsoft.com/office/drawing/2014/main" id="{73C19F5E-E739-A249-B8DE-81FE38DD5EAA}"/>
              </a:ext>
            </a:extLst>
          </p:cNvPr>
          <p:cNvPicPr>
            <a:picLocks noChangeAspect="1"/>
          </p:cNvPicPr>
          <p:nvPr/>
        </p:nvPicPr>
        <p:blipFill rotWithShape="1">
          <a:blip r:embed="rId2"/>
          <a:srcRect t="14119" r="3" b="29436"/>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85392AB-3714-CD4E-8DD3-3D447ED22A3B}"/>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1400" b="1">
                <a:solidFill>
                  <a:srgbClr val="FFFFFF"/>
                </a:solidFill>
              </a:rPr>
              <a:t>CaptureSpace has 5 different variations of recording.</a:t>
            </a:r>
          </a:p>
          <a:p>
            <a:pPr indent="-228600">
              <a:buFont typeface="Arial" panose="020B0604020202020204" pitchFamily="34" charset="0"/>
              <a:buChar char="•"/>
            </a:pPr>
            <a:r>
              <a:rPr lang="en-US" sz="1400" b="1">
                <a:solidFill>
                  <a:srgbClr val="FFFFFF"/>
                </a:solidFill>
              </a:rPr>
              <a:t>Presentations &amp; Lectures</a:t>
            </a:r>
            <a:r>
              <a:rPr lang="en-US" sz="1400">
                <a:solidFill>
                  <a:srgbClr val="FFFFFF"/>
                </a:solidFill>
              </a:rPr>
              <a:t> – This option allows for the recording of your webcam and screen as seperate sources. This is the best option to choose if recording your webcam and screen and allows for optimal viewing during playback.</a:t>
            </a:r>
          </a:p>
          <a:p>
            <a:pPr indent="-228600">
              <a:buFont typeface="Arial" panose="020B0604020202020204" pitchFamily="34" charset="0"/>
              <a:buChar char="•"/>
            </a:pPr>
            <a:r>
              <a:rPr lang="en-US" sz="1400" b="1">
                <a:solidFill>
                  <a:srgbClr val="FFFFFF"/>
                </a:solidFill>
              </a:rPr>
              <a:t>Screen &amp; Webcam</a:t>
            </a:r>
            <a:r>
              <a:rPr lang="en-US" sz="1400">
                <a:solidFill>
                  <a:srgbClr val="FFFFFF"/>
                </a:solidFill>
              </a:rPr>
              <a:t> – This option records your screen and webcam similar to before, however flattens the images down as a single video. This can cause issues if your webcam is hiding content from the screens. </a:t>
            </a:r>
            <a:r>
              <a:rPr lang="en-US" sz="1400" b="1" i="1">
                <a:solidFill>
                  <a:srgbClr val="FFFFFF"/>
                </a:solidFill>
              </a:rPr>
              <a:t>This method is not recommended.</a:t>
            </a:r>
            <a:endParaRPr lang="en-US" sz="1400">
              <a:solidFill>
                <a:srgbClr val="FFFFFF"/>
              </a:solidFill>
            </a:endParaRPr>
          </a:p>
          <a:p>
            <a:pPr indent="-228600">
              <a:buFont typeface="Arial" panose="020B0604020202020204" pitchFamily="34" charset="0"/>
              <a:buChar char="•"/>
            </a:pPr>
            <a:r>
              <a:rPr lang="en-US" sz="1400" b="1">
                <a:solidFill>
                  <a:srgbClr val="FFFFFF"/>
                </a:solidFill>
              </a:rPr>
              <a:t>Screen</a:t>
            </a:r>
            <a:r>
              <a:rPr lang="en-US" sz="1400">
                <a:solidFill>
                  <a:srgbClr val="FFFFFF"/>
                </a:solidFill>
              </a:rPr>
              <a:t> – This option is best when recording only your screen and audio but no webcam.</a:t>
            </a:r>
          </a:p>
          <a:p>
            <a:pPr indent="-228600">
              <a:buFont typeface="Arial" panose="020B0604020202020204" pitchFamily="34" charset="0"/>
              <a:buChar char="•"/>
            </a:pPr>
            <a:r>
              <a:rPr lang="en-US" sz="1400" b="1">
                <a:solidFill>
                  <a:srgbClr val="FFFFFF"/>
                </a:solidFill>
              </a:rPr>
              <a:t>Webcam</a:t>
            </a:r>
            <a:r>
              <a:rPr lang="en-US" sz="1400">
                <a:solidFill>
                  <a:srgbClr val="FFFFFF"/>
                </a:solidFill>
              </a:rPr>
              <a:t> – This option is best when recording only your webcam.</a:t>
            </a:r>
          </a:p>
          <a:p>
            <a:pPr indent="-228600">
              <a:buFont typeface="Arial" panose="020B0604020202020204" pitchFamily="34" charset="0"/>
              <a:buChar char="•"/>
            </a:pPr>
            <a:r>
              <a:rPr lang="en-US" sz="1400" b="1">
                <a:solidFill>
                  <a:srgbClr val="FFFFFF"/>
                </a:solidFill>
              </a:rPr>
              <a:t>Voice</a:t>
            </a:r>
            <a:r>
              <a:rPr lang="en-US" sz="1400">
                <a:solidFill>
                  <a:srgbClr val="FFFFFF"/>
                </a:solidFill>
              </a:rPr>
              <a:t> – This option is best for an only audio recording.</a:t>
            </a:r>
          </a:p>
          <a:p>
            <a:pPr indent="-228600">
              <a:buFont typeface="Arial" panose="020B0604020202020204" pitchFamily="34" charset="0"/>
              <a:buChar char="•"/>
            </a:pPr>
            <a:endParaRPr lang="en-US" sz="1400">
              <a:solidFill>
                <a:srgbClr val="FFFFFF"/>
              </a:solidFill>
            </a:endParaRPr>
          </a:p>
        </p:txBody>
      </p:sp>
    </p:spTree>
    <p:extLst>
      <p:ext uri="{BB962C8B-B14F-4D97-AF65-F5344CB8AC3E}">
        <p14:creationId xmlns:p14="http://schemas.microsoft.com/office/powerpoint/2010/main" val="391476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FC7F-555B-6A42-865E-A0B1FA368F2D}"/>
              </a:ext>
            </a:extLst>
          </p:cNvPr>
          <p:cNvSpPr>
            <a:spLocks noGrp="1"/>
          </p:cNvSpPr>
          <p:nvPr>
            <p:ph type="title"/>
          </p:nvPr>
        </p:nvSpPr>
        <p:spPr>
          <a:xfrm>
            <a:off x="968377" y="965200"/>
            <a:ext cx="4474140" cy="3175373"/>
          </a:xfrm>
        </p:spPr>
        <p:txBody>
          <a:bodyPr vert="horz" lIns="91440" tIns="45720" rIns="91440" bIns="45720" rtlCol="0" anchor="b">
            <a:normAutofit/>
          </a:bodyPr>
          <a:lstStyle/>
          <a:p>
            <a:r>
              <a:rPr lang="en-US" sz="6000"/>
              <a:t>Publishing &amp; Sharing</a:t>
            </a:r>
          </a:p>
        </p:txBody>
      </p:sp>
      <p:sp>
        <p:nvSpPr>
          <p:cNvPr id="4" name="Text Placeholder 3">
            <a:extLst>
              <a:ext uri="{FF2B5EF4-FFF2-40B4-BE49-F238E27FC236}">
                <a16:creationId xmlns:a16="http://schemas.microsoft.com/office/drawing/2014/main" id="{807BF162-35D3-DF47-9C18-C55E9917C7F0}"/>
              </a:ext>
            </a:extLst>
          </p:cNvPr>
          <p:cNvSpPr>
            <a:spLocks noGrp="1"/>
          </p:cNvSpPr>
          <p:nvPr>
            <p:ph type="body" sz="half" idx="2"/>
          </p:nvPr>
        </p:nvSpPr>
        <p:spPr>
          <a:xfrm>
            <a:off x="968377" y="4301440"/>
            <a:ext cx="4474140" cy="1253380"/>
          </a:xfrm>
        </p:spPr>
        <p:txBody>
          <a:bodyPr vert="horz" lIns="91440" tIns="45720" rIns="91440" bIns="45720" rtlCol="0">
            <a:normAutofit/>
          </a:bodyPr>
          <a:lstStyle/>
          <a:p>
            <a:r>
              <a:rPr lang="en-US" sz="2400">
                <a:hlinkClick r:id="rId2"/>
              </a:rPr>
              <a:t>http://Kaltura.uconn.edu</a:t>
            </a:r>
            <a:r>
              <a:rPr lang="en-US" sz="2400"/>
              <a:t> </a:t>
            </a:r>
          </a:p>
        </p:txBody>
      </p:sp>
      <p:sp>
        <p:nvSpPr>
          <p:cNvPr id="32" name="Rectangle 13">
            <a:extLst>
              <a:ext uri="{FF2B5EF4-FFF2-40B4-BE49-F238E27FC236}">
                <a16:creationId xmlns:a16="http://schemas.microsoft.com/office/drawing/2014/main" id="{C18DD249-7BAF-43E4-96D2-897DF8277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id="{93709A93-4FBF-496D-9228-3D3DBCF50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0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204BD937-77DD-A942-9EEB-5EBA7E6E5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908" y="765790"/>
            <a:ext cx="5446183" cy="1851701"/>
          </a:xfrm>
          <a:prstGeom prst="rect">
            <a:avLst/>
          </a:prstGeom>
        </p:spPr>
      </p:pic>
      <p:sp>
        <p:nvSpPr>
          <p:cNvPr id="34" name="Rectangle 17">
            <a:extLst>
              <a:ext uri="{FF2B5EF4-FFF2-40B4-BE49-F238E27FC236}">
                <a16:creationId xmlns:a16="http://schemas.microsoft.com/office/drawing/2014/main" id="{AC6F8F5A-EAFE-459F-8F54-9D86D539F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8F552DA2-18C4-844A-B224-F93790B8C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534" y="3796452"/>
            <a:ext cx="1977064" cy="2559898"/>
          </a:xfrm>
          <a:prstGeom prst="rect">
            <a:avLst/>
          </a:prstGeom>
        </p:spPr>
      </p:pic>
      <p:sp>
        <p:nvSpPr>
          <p:cNvPr id="35" name="Rectangle 19">
            <a:extLst>
              <a:ext uri="{FF2B5EF4-FFF2-40B4-BE49-F238E27FC236}">
                <a16:creationId xmlns:a16="http://schemas.microsoft.com/office/drawing/2014/main" id="{C3FD65E3-4E8F-40F8-B00F-C3CA65D8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71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1">
            <a:extLst>
              <a:ext uri="{FF2B5EF4-FFF2-40B4-BE49-F238E27FC236}">
                <a16:creationId xmlns:a16="http://schemas.microsoft.com/office/drawing/2014/main" id="{5DFA2231-FFDF-4250-983C-D460855A3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screenshot of a cell phone&#10;&#10;Description automatically generated">
            <a:extLst>
              <a:ext uri="{FF2B5EF4-FFF2-40B4-BE49-F238E27FC236}">
                <a16:creationId xmlns:a16="http://schemas.microsoft.com/office/drawing/2014/main" id="{A12D3559-5F24-704E-B77E-4A0C75DE4A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4533" y="4319819"/>
            <a:ext cx="2364317" cy="1513163"/>
          </a:xfrm>
          <a:prstGeom prst="rect">
            <a:avLst/>
          </a:prstGeom>
        </p:spPr>
      </p:pic>
    </p:spTree>
    <p:extLst>
      <p:ext uri="{BB962C8B-B14F-4D97-AF65-F5344CB8AC3E}">
        <p14:creationId xmlns:p14="http://schemas.microsoft.com/office/powerpoint/2010/main" val="298802700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FC7F-555B-6A42-865E-A0B1FA368F2D}"/>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sz="6000"/>
              <a:t>Publishing &amp; Sharing</a:t>
            </a:r>
          </a:p>
        </p:txBody>
      </p:sp>
      <p:sp>
        <p:nvSpPr>
          <p:cNvPr id="4" name="Text Placeholder 3">
            <a:extLst>
              <a:ext uri="{FF2B5EF4-FFF2-40B4-BE49-F238E27FC236}">
                <a16:creationId xmlns:a16="http://schemas.microsoft.com/office/drawing/2014/main" id="{807BF162-35D3-DF47-9C18-C55E9917C7F0}"/>
              </a:ext>
            </a:extLst>
          </p:cNvPr>
          <p:cNvSpPr>
            <a:spLocks noGrp="1"/>
          </p:cNvSpPr>
          <p:nvPr>
            <p:ph type="body" sz="half" idx="2"/>
          </p:nvPr>
        </p:nvSpPr>
        <p:spPr>
          <a:xfrm>
            <a:off x="1524000" y="5742428"/>
            <a:ext cx="9144000" cy="528429"/>
          </a:xfrm>
        </p:spPr>
        <p:txBody>
          <a:bodyPr vert="horz" lIns="91440" tIns="45720" rIns="91440" bIns="45720" rtlCol="0">
            <a:normAutofit/>
          </a:bodyPr>
          <a:lstStyle/>
          <a:p>
            <a:pPr algn="ctr"/>
            <a:r>
              <a:rPr lang="en-US" sz="2400">
                <a:hlinkClick r:id="rId2"/>
              </a:rPr>
              <a:t>http://Kaltura.uconn.edu</a:t>
            </a:r>
            <a:r>
              <a:rPr lang="en-US" sz="2400"/>
              <a:t> </a:t>
            </a:r>
          </a:p>
        </p:txBody>
      </p:sp>
      <p:sp>
        <p:nvSpPr>
          <p:cNvPr id="41" name="Rectangle 40">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ell phone&#10;&#10;Description automatically generated">
            <a:extLst>
              <a:ext uri="{FF2B5EF4-FFF2-40B4-BE49-F238E27FC236}">
                <a16:creationId xmlns:a16="http://schemas.microsoft.com/office/drawing/2014/main" id="{669DED37-1BF2-474C-98ED-B10E26339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0" y="706649"/>
            <a:ext cx="4974336" cy="3158702"/>
          </a:xfrm>
          <a:prstGeom prst="rect">
            <a:avLst/>
          </a:prstGeom>
        </p:spPr>
      </p:pic>
      <p:sp>
        <p:nvSpPr>
          <p:cNvPr id="45"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social media post&#10;&#10;Description automatically generated">
            <a:extLst>
              <a:ext uri="{FF2B5EF4-FFF2-40B4-BE49-F238E27FC236}">
                <a16:creationId xmlns:a16="http://schemas.microsoft.com/office/drawing/2014/main" id="{9C4D2850-1F1F-FA4E-A804-54F2514D5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365" y="1154339"/>
            <a:ext cx="4974336" cy="2263321"/>
          </a:xfrm>
          <a:prstGeom prst="rect">
            <a:avLst/>
          </a:prstGeom>
        </p:spPr>
      </p:pic>
    </p:spTree>
    <p:extLst>
      <p:ext uri="{BB962C8B-B14F-4D97-AF65-F5344CB8AC3E}">
        <p14:creationId xmlns:p14="http://schemas.microsoft.com/office/powerpoint/2010/main" val="245503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5A9161-37F3-41D8-A3D9-B9F0320EA2FB}"/>
              </a:ext>
            </a:extLst>
          </p:cNvPr>
          <p:cNvSpPr>
            <a:spLocks noGrp="1"/>
          </p:cNvSpPr>
          <p:nvPr>
            <p:ph type="ctrTitle"/>
          </p:nvPr>
        </p:nvSpPr>
        <p:spPr>
          <a:xfrm>
            <a:off x="838199" y="4525347"/>
            <a:ext cx="6801321" cy="1737360"/>
          </a:xfrm>
        </p:spPr>
        <p:txBody>
          <a:bodyPr anchor="ctr">
            <a:normAutofit/>
          </a:bodyPr>
          <a:lstStyle/>
          <a:p>
            <a:pPr algn="r"/>
            <a:r>
              <a:rPr lang="en-US" dirty="0"/>
              <a:t>Integrating video into Higher Education </a:t>
            </a:r>
          </a:p>
        </p:txBody>
      </p:sp>
      <p:sp>
        <p:nvSpPr>
          <p:cNvPr id="3" name="Subtitle 2">
            <a:extLst>
              <a:ext uri="{FF2B5EF4-FFF2-40B4-BE49-F238E27FC236}">
                <a16:creationId xmlns:a16="http://schemas.microsoft.com/office/drawing/2014/main" id="{957B98F2-07C0-45A1-A6B0-D37DA955A2AD}"/>
              </a:ext>
            </a:extLst>
          </p:cNvPr>
          <p:cNvSpPr>
            <a:spLocks noGrp="1"/>
          </p:cNvSpPr>
          <p:nvPr>
            <p:ph type="subTitle" idx="1"/>
          </p:nvPr>
        </p:nvSpPr>
        <p:spPr>
          <a:xfrm>
            <a:off x="7961258" y="4525347"/>
            <a:ext cx="3258675" cy="1737360"/>
          </a:xfrm>
        </p:spPr>
        <p:txBody>
          <a:bodyPr anchor="ctr">
            <a:normAutofit/>
          </a:bodyPr>
          <a:lstStyle/>
          <a:p>
            <a:pPr algn="l"/>
            <a:r>
              <a:rPr lang="en-US" dirty="0"/>
              <a:t>Using Kaltura &amp; Instructional Design methods to engage and increase learning and retention for students</a:t>
            </a:r>
          </a:p>
        </p:txBody>
      </p:sp>
      <p:sp>
        <p:nvSpPr>
          <p:cNvPr id="40" name="Oval 3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32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Text Placeholder 2">
            <a:extLst>
              <a:ext uri="{FF2B5EF4-FFF2-40B4-BE49-F238E27FC236}">
                <a16:creationId xmlns:a16="http://schemas.microsoft.com/office/drawing/2014/main" id="{DCD415CE-178E-4484-A80C-FA8AC025F995}"/>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a:solidFill>
                <a:schemeClr val="tx1"/>
              </a:solidFill>
              <a:latin typeface="+mn-lt"/>
              <a:ea typeface="+mn-ea"/>
              <a:cs typeface="+mn-cs"/>
            </a:endParaRPr>
          </a:p>
        </p:txBody>
      </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F6B417-1691-46D8-BE6B-56C3B4651561}"/>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Why Videos?</a:t>
            </a:r>
          </a:p>
        </p:txBody>
      </p:sp>
    </p:spTree>
    <p:extLst>
      <p:ext uri="{BB962C8B-B14F-4D97-AF65-F5344CB8AC3E}">
        <p14:creationId xmlns:p14="http://schemas.microsoft.com/office/powerpoint/2010/main" val="41041356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2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643BCD-F14F-4EE0-A5E3-9039C3EABF61}"/>
              </a:ext>
            </a:extLst>
          </p:cNvPr>
          <p:cNvSpPr>
            <a:spLocks noGrp="1"/>
          </p:cNvSpPr>
          <p:nvPr>
            <p:ph type="title"/>
          </p:nvPr>
        </p:nvSpPr>
        <p:spPr>
          <a:xfrm>
            <a:off x="804672" y="1412489"/>
            <a:ext cx="2871095" cy="2127124"/>
          </a:xfrm>
        </p:spPr>
        <p:txBody>
          <a:bodyPr anchor="t">
            <a:normAutofit/>
          </a:bodyPr>
          <a:lstStyle/>
          <a:p>
            <a:r>
              <a:rPr lang="en-US" sz="2800" dirty="0">
                <a:solidFill>
                  <a:schemeClr val="bg1"/>
                </a:solidFill>
                <a:cs typeface="Calibri Light"/>
              </a:rPr>
              <a:t>Reasons to incorporate video into courses</a:t>
            </a:r>
          </a:p>
        </p:txBody>
      </p:sp>
      <p:sp>
        <p:nvSpPr>
          <p:cNvPr id="16" name="Content Placeholder 15">
            <a:extLst>
              <a:ext uri="{FF2B5EF4-FFF2-40B4-BE49-F238E27FC236}">
                <a16:creationId xmlns:a16="http://schemas.microsoft.com/office/drawing/2014/main" id="{3910C1B8-B0E0-46E4-846B-A0F9CC658CDB}"/>
              </a:ext>
            </a:extLst>
          </p:cNvPr>
          <p:cNvSpPr>
            <a:spLocks noGrp="1"/>
          </p:cNvSpPr>
          <p:nvPr>
            <p:ph sz="half" idx="1"/>
          </p:nvPr>
        </p:nvSpPr>
        <p:spPr>
          <a:xfrm>
            <a:off x="5198993" y="1412489"/>
            <a:ext cx="5550746" cy="4363844"/>
          </a:xfrm>
        </p:spPr>
        <p:txBody>
          <a:bodyPr vert="horz" lIns="91440" tIns="45720" rIns="91440" bIns="45720" rtlCol="0" anchor="t">
            <a:normAutofit/>
          </a:bodyPr>
          <a:lstStyle/>
          <a:p>
            <a:r>
              <a:rPr lang="en-US" sz="2000" dirty="0">
                <a:cs typeface="Calibri"/>
              </a:rPr>
              <a:t>Demonstrate concepts – often more effective to show students how to complete a dissection than explain it with text</a:t>
            </a:r>
          </a:p>
          <a:p>
            <a:endParaRPr lang="en-US" sz="2000" dirty="0">
              <a:cs typeface="Calibri"/>
            </a:endParaRPr>
          </a:p>
          <a:p>
            <a:r>
              <a:rPr lang="en-US" sz="2000" dirty="0">
                <a:cs typeface="Calibri"/>
              </a:rPr>
              <a:t>Multi-Sensory experience – videos help learners come away with a similar understanding</a:t>
            </a:r>
          </a:p>
          <a:p>
            <a:endParaRPr lang="en-US" sz="2000" dirty="0">
              <a:cs typeface="Calibri"/>
            </a:endParaRPr>
          </a:p>
          <a:p>
            <a:r>
              <a:rPr lang="en-US" sz="2000" dirty="0">
                <a:cs typeface="Calibri"/>
              </a:rPr>
              <a:t>Dynamic experience – videos can incorporate different movement, animation, voice-over, images or sounds to keep learners engaged</a:t>
            </a:r>
          </a:p>
        </p:txBody>
      </p:sp>
    </p:spTree>
    <p:extLst>
      <p:ext uri="{BB962C8B-B14F-4D97-AF65-F5344CB8AC3E}">
        <p14:creationId xmlns:p14="http://schemas.microsoft.com/office/powerpoint/2010/main" val="37153635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2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643BCD-F14F-4EE0-A5E3-9039C3EABF61}"/>
              </a:ext>
            </a:extLst>
          </p:cNvPr>
          <p:cNvSpPr>
            <a:spLocks noGrp="1"/>
          </p:cNvSpPr>
          <p:nvPr>
            <p:ph type="title"/>
          </p:nvPr>
        </p:nvSpPr>
        <p:spPr>
          <a:xfrm>
            <a:off x="804672" y="1412489"/>
            <a:ext cx="2871095" cy="2127124"/>
          </a:xfrm>
        </p:spPr>
        <p:txBody>
          <a:bodyPr anchor="t">
            <a:normAutofit/>
          </a:bodyPr>
          <a:lstStyle/>
          <a:p>
            <a:r>
              <a:rPr lang="en-US" sz="2800">
                <a:solidFill>
                  <a:schemeClr val="bg1"/>
                </a:solidFill>
                <a:cs typeface="Calibri Light"/>
              </a:rPr>
              <a:t>Is a video suitable content for my course?</a:t>
            </a:r>
          </a:p>
        </p:txBody>
      </p:sp>
      <p:sp>
        <p:nvSpPr>
          <p:cNvPr id="16" name="Content Placeholder 15">
            <a:extLst>
              <a:ext uri="{FF2B5EF4-FFF2-40B4-BE49-F238E27FC236}">
                <a16:creationId xmlns:a16="http://schemas.microsoft.com/office/drawing/2014/main" id="{3910C1B8-B0E0-46E4-846B-A0F9CC658CDB}"/>
              </a:ext>
            </a:extLst>
          </p:cNvPr>
          <p:cNvSpPr>
            <a:spLocks noGrp="1"/>
          </p:cNvSpPr>
          <p:nvPr>
            <p:ph sz="half" idx="1"/>
          </p:nvPr>
        </p:nvSpPr>
        <p:spPr>
          <a:xfrm>
            <a:off x="5198993" y="1412489"/>
            <a:ext cx="5550746" cy="4363844"/>
          </a:xfrm>
        </p:spPr>
        <p:txBody>
          <a:bodyPr vert="horz" lIns="91440" tIns="45720" rIns="91440" bIns="45720" rtlCol="0" anchor="t">
            <a:normAutofit/>
          </a:bodyPr>
          <a:lstStyle/>
          <a:p>
            <a:r>
              <a:rPr lang="en-US" sz="2000">
                <a:cs typeface="Calibri"/>
              </a:rPr>
              <a:t>Determine if the concept or idea is engaging and pedagogically effective BEFORE jumping into video creation </a:t>
            </a:r>
            <a:endParaRPr lang="en-US" dirty="0">
              <a:cs typeface="Calibri"/>
            </a:endParaRPr>
          </a:p>
          <a:p>
            <a:r>
              <a:rPr lang="en-US" sz="2000">
                <a:cs typeface="Calibri"/>
              </a:rPr>
              <a:t>Choose content that won't change significantly over time</a:t>
            </a:r>
            <a:endParaRPr lang="en-US">
              <a:cs typeface="Calibri" panose="020F0502020204030204"/>
            </a:endParaRPr>
          </a:p>
          <a:p>
            <a:r>
              <a:rPr lang="en-US" sz="2000">
                <a:cs typeface="Calibri"/>
              </a:rPr>
              <a:t>Understand how the students will consume the content before creating it: on their own, in-class, as part of a group assignment, etc. </a:t>
            </a:r>
            <a:endParaRPr lang="en-US" sz="2000" dirty="0">
              <a:cs typeface="Calibri"/>
            </a:endParaRPr>
          </a:p>
          <a:p>
            <a:r>
              <a:rPr lang="en-US" sz="2000">
                <a:cs typeface="Calibri"/>
              </a:rPr>
              <a:t>Median engagement time for students is 6 minutes, regardless of length of video </a:t>
            </a:r>
            <a:r>
              <a:rPr lang="en-US" sz="1200">
                <a:cs typeface="Calibri"/>
              </a:rPr>
              <a:t>(</a:t>
            </a:r>
            <a:r>
              <a:rPr lang="en-US" sz="1200" dirty="0">
                <a:cs typeface="Calibri"/>
                <a:hlinkClick r:id="rId2"/>
              </a:rPr>
              <a:t>http://up.csail.mit.edu/other-pubs/las2014-pguo-engagement.pdf</a:t>
            </a:r>
            <a:r>
              <a:rPr lang="en-US" sz="1200">
                <a:cs typeface="Calibri"/>
              </a:rPr>
              <a:t>)</a:t>
            </a:r>
            <a:endParaRPr lang="en-US" sz="1200" dirty="0">
              <a:cs typeface="Calibri"/>
            </a:endParaRPr>
          </a:p>
          <a:p>
            <a:endParaRPr lang="en-US" sz="2000" dirty="0">
              <a:cs typeface="Calibri"/>
            </a:endParaRPr>
          </a:p>
        </p:txBody>
      </p:sp>
    </p:spTree>
    <p:extLst>
      <p:ext uri="{BB962C8B-B14F-4D97-AF65-F5344CB8AC3E}">
        <p14:creationId xmlns:p14="http://schemas.microsoft.com/office/powerpoint/2010/main" val="29499573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8AABB-136F-4FF1-BA51-C12B8D599A8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a:solidFill>
                  <a:srgbClr val="262626"/>
                </a:solidFill>
              </a:rPr>
              <a:t>Engagement</a:t>
            </a:r>
          </a:p>
        </p:txBody>
      </p:sp>
      <p:sp>
        <p:nvSpPr>
          <p:cNvPr id="3" name="Content Placeholder 2">
            <a:extLst>
              <a:ext uri="{FF2B5EF4-FFF2-40B4-BE49-F238E27FC236}">
                <a16:creationId xmlns:a16="http://schemas.microsoft.com/office/drawing/2014/main" id="{AC7F3027-ADB8-4C85-81E6-2CCB056BA676}"/>
              </a:ext>
            </a:extLst>
          </p:cNvPr>
          <p:cNvSpPr>
            <a:spLocks noGrp="1"/>
          </p:cNvSpPr>
          <p:nvPr>
            <p:ph idx="1"/>
          </p:nvPr>
        </p:nvSpPr>
        <p:spPr>
          <a:xfrm>
            <a:off x="6049182" y="802638"/>
            <a:ext cx="5408696" cy="5252722"/>
          </a:xfrm>
        </p:spPr>
        <p:txBody>
          <a:bodyPr anchor="ctr">
            <a:normAutofit/>
          </a:bodyPr>
          <a:lstStyle/>
          <a:p>
            <a:pPr marL="0" indent="0">
              <a:buNone/>
            </a:pPr>
            <a:endParaRPr lang="en-US" sz="2400" dirty="0">
              <a:cs typeface="Calibri"/>
            </a:endParaRPr>
          </a:p>
          <a:p>
            <a:r>
              <a:rPr lang="en-US" sz="2400"/>
              <a:t>Most learners refuse videos more than 15 minutes</a:t>
            </a:r>
          </a:p>
          <a:p>
            <a:r>
              <a:rPr lang="en-US" sz="2400"/>
              <a:t>Develop longer learning videos as multi content sessions</a:t>
            </a:r>
          </a:p>
          <a:p>
            <a:r>
              <a:rPr lang="en-US" sz="2400"/>
              <a:t>Microlearning</a:t>
            </a:r>
          </a:p>
          <a:p>
            <a:r>
              <a:rPr lang="en-US" sz="2400"/>
              <a:t>Ability for the learner to view multiple times</a:t>
            </a:r>
          </a:p>
        </p:txBody>
      </p:sp>
    </p:spTree>
    <p:extLst>
      <p:ext uri="{BB962C8B-B14F-4D97-AF65-F5344CB8AC3E}">
        <p14:creationId xmlns:p14="http://schemas.microsoft.com/office/powerpoint/2010/main" val="703078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2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643BCD-F14F-4EE0-A5E3-9039C3EABF61}"/>
              </a:ext>
            </a:extLst>
          </p:cNvPr>
          <p:cNvSpPr>
            <a:spLocks noGrp="1"/>
          </p:cNvSpPr>
          <p:nvPr>
            <p:ph type="title"/>
          </p:nvPr>
        </p:nvSpPr>
        <p:spPr>
          <a:xfrm>
            <a:off x="804672" y="1412489"/>
            <a:ext cx="2871095" cy="2127124"/>
          </a:xfrm>
        </p:spPr>
        <p:txBody>
          <a:bodyPr anchor="t">
            <a:normAutofit/>
          </a:bodyPr>
          <a:lstStyle/>
          <a:p>
            <a:r>
              <a:rPr lang="en-US" sz="2800">
                <a:solidFill>
                  <a:schemeClr val="bg1"/>
                </a:solidFill>
              </a:rPr>
              <a:t>Kaltura: Video Management and Hosting System used by the Institution</a:t>
            </a:r>
          </a:p>
        </p:txBody>
      </p:sp>
      <p:sp>
        <p:nvSpPr>
          <p:cNvPr id="16" name="Content Placeholder 15">
            <a:extLst>
              <a:ext uri="{FF2B5EF4-FFF2-40B4-BE49-F238E27FC236}">
                <a16:creationId xmlns:a16="http://schemas.microsoft.com/office/drawing/2014/main" id="{3910C1B8-B0E0-46E4-846B-A0F9CC658CDB}"/>
              </a:ext>
            </a:extLst>
          </p:cNvPr>
          <p:cNvSpPr>
            <a:spLocks noGrp="1"/>
          </p:cNvSpPr>
          <p:nvPr>
            <p:ph sz="half" idx="1"/>
          </p:nvPr>
        </p:nvSpPr>
        <p:spPr>
          <a:xfrm>
            <a:off x="5198993" y="1412489"/>
            <a:ext cx="2926080" cy="4363844"/>
          </a:xfrm>
        </p:spPr>
        <p:txBody>
          <a:bodyPr>
            <a:normAutofit/>
          </a:bodyPr>
          <a:lstStyle/>
          <a:p>
            <a:endParaRPr lang="en-US" sz="2000"/>
          </a:p>
        </p:txBody>
      </p:sp>
      <p:sp>
        <p:nvSpPr>
          <p:cNvPr id="12" name="Content Placeholder 11">
            <a:extLst>
              <a:ext uri="{FF2B5EF4-FFF2-40B4-BE49-F238E27FC236}">
                <a16:creationId xmlns:a16="http://schemas.microsoft.com/office/drawing/2014/main" id="{BA0540C2-29ED-4341-B4F3-D25D233AA66B}"/>
              </a:ext>
            </a:extLst>
          </p:cNvPr>
          <p:cNvSpPr>
            <a:spLocks noGrp="1"/>
          </p:cNvSpPr>
          <p:nvPr>
            <p:ph sz="half" idx="2"/>
          </p:nvPr>
        </p:nvSpPr>
        <p:spPr>
          <a:xfrm>
            <a:off x="8451604" y="1412489"/>
            <a:ext cx="2926080" cy="4363844"/>
          </a:xfrm>
        </p:spPr>
        <p:txBody>
          <a:bodyPr>
            <a:normAutofit/>
          </a:bodyPr>
          <a:lstStyle/>
          <a:p>
            <a:endParaRPr lang="en-US" sz="2000"/>
          </a:p>
        </p:txBody>
      </p:sp>
    </p:spTree>
    <p:extLst>
      <p:ext uri="{BB962C8B-B14F-4D97-AF65-F5344CB8AC3E}">
        <p14:creationId xmlns:p14="http://schemas.microsoft.com/office/powerpoint/2010/main" val="3662077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794E-503A-4EE6-94FF-6AD01BC7D3EB}"/>
              </a:ext>
            </a:extLst>
          </p:cNvPr>
          <p:cNvSpPr>
            <a:spLocks noGrp="1"/>
          </p:cNvSpPr>
          <p:nvPr>
            <p:ph type="title"/>
          </p:nvPr>
        </p:nvSpPr>
        <p:spPr>
          <a:xfrm>
            <a:off x="801098" y="1396289"/>
            <a:ext cx="6387102" cy="1325563"/>
          </a:xfrm>
        </p:spPr>
        <p:txBody>
          <a:bodyPr vert="horz" lIns="91440" tIns="45720" rIns="91440" bIns="45720" rtlCol="0" anchor="ctr">
            <a:normAutofit/>
          </a:bodyPr>
          <a:lstStyle/>
          <a:p>
            <a:r>
              <a:rPr lang="en-US" sz="4400" kern="1200">
                <a:solidFill>
                  <a:schemeClr val="tx1"/>
                </a:solidFill>
                <a:latin typeface="+mj-lt"/>
                <a:ea typeface="+mj-ea"/>
                <a:cs typeface="+mj-cs"/>
              </a:rPr>
              <a:t>Kaltura Video Management</a:t>
            </a:r>
          </a:p>
        </p:txBody>
      </p:sp>
      <p:sp>
        <p:nvSpPr>
          <p:cNvPr id="4" name="Text Placeholder 3">
            <a:extLst>
              <a:ext uri="{FF2B5EF4-FFF2-40B4-BE49-F238E27FC236}">
                <a16:creationId xmlns:a16="http://schemas.microsoft.com/office/drawing/2014/main" id="{67121DD7-F2B4-484C-9329-E46DC6F51675}"/>
              </a:ext>
            </a:extLst>
          </p:cNvPr>
          <p:cNvSpPr>
            <a:spLocks noGrp="1"/>
          </p:cNvSpPr>
          <p:nvPr>
            <p:ph type="body" sz="half" idx="2"/>
          </p:nvPr>
        </p:nvSpPr>
        <p:spPr>
          <a:xfrm>
            <a:off x="805542" y="2871982"/>
            <a:ext cx="6382657" cy="3181684"/>
          </a:xfrm>
        </p:spPr>
        <p:txBody>
          <a:bodyPr vert="horz" lIns="91440" tIns="45720" rIns="91440" bIns="45720" rtlCol="0" anchor="t">
            <a:normAutofit/>
          </a:bodyPr>
          <a:lstStyle/>
          <a:p>
            <a:pPr indent="-228600">
              <a:buFont typeface="Arial" panose="020B0604020202020204" pitchFamily="34" charset="0"/>
              <a:buChar char="•"/>
            </a:pPr>
            <a:r>
              <a:rPr lang="en-US" sz="1800"/>
              <a:t>Used to upload videos</a:t>
            </a:r>
          </a:p>
          <a:p>
            <a:pPr indent="-228600">
              <a:buFont typeface="Arial" panose="020B0604020202020204" pitchFamily="34" charset="0"/>
              <a:buChar char="•"/>
            </a:pPr>
            <a:r>
              <a:rPr lang="en-US" sz="1800"/>
              <a:t>Used to create videos</a:t>
            </a:r>
          </a:p>
          <a:p>
            <a:pPr indent="-228600">
              <a:buFont typeface="Arial" panose="020B0604020202020204" pitchFamily="34" charset="0"/>
              <a:buChar char="•"/>
            </a:pPr>
            <a:r>
              <a:rPr lang="en-US" sz="1800"/>
              <a:t>Share videos to all types of users</a:t>
            </a:r>
          </a:p>
          <a:p>
            <a:pPr indent="-228600">
              <a:buFont typeface="Arial" panose="020B0604020202020204" pitchFamily="34" charset="0"/>
              <a:buChar char="•"/>
            </a:pPr>
            <a:r>
              <a:rPr lang="en-US" sz="1800"/>
              <a:t>Restrict viewing to users</a:t>
            </a:r>
          </a:p>
          <a:p>
            <a:pPr indent="-228600">
              <a:buFont typeface="Arial" panose="020B0604020202020204" pitchFamily="34" charset="0"/>
              <a:buChar char="•"/>
            </a:pPr>
            <a:r>
              <a:rPr lang="en-US" sz="1800"/>
              <a:t>Integrated into HuskyCT (Blackboard)</a:t>
            </a:r>
          </a:p>
        </p:txBody>
      </p:sp>
      <p:sp>
        <p:nvSpPr>
          <p:cNvPr id="32" name="Freeform: Shape 23">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9313240-4388-49FA-BF75-921BE0EF1DB1}"/>
              </a:ext>
            </a:extLst>
          </p:cNvPr>
          <p:cNvPicPr>
            <a:picLocks noChangeAspect="1"/>
          </p:cNvPicPr>
          <p:nvPr/>
        </p:nvPicPr>
        <p:blipFill rotWithShape="1">
          <a:blip r:embed="rId2">
            <a:extLst>
              <a:ext uri="{28A0092B-C50C-407E-A947-70E740481C1C}">
                <a14:useLocalDpi xmlns:a14="http://schemas.microsoft.com/office/drawing/2010/main" val="0"/>
              </a:ext>
            </a:extLst>
          </a:blip>
          <a:srcRect l="16194" r="16011" b="-1"/>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33" name="Freeform: Shape 25">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a:extLst>
              <a:ext uri="{FF2B5EF4-FFF2-40B4-BE49-F238E27FC236}">
                <a16:creationId xmlns:a16="http://schemas.microsoft.com/office/drawing/2014/main" id="{EBEF4488-84D5-43CD-A453-E00C7FBC449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0843" r="-2" b="5129"/>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2995350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5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C9139-840E-4E93-9860-E61FAACC5240}"/>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ctr"/>
            <a:br>
              <a:rPr lang="en-US" sz="4400">
                <a:solidFill>
                  <a:srgbClr val="FFFFFF"/>
                </a:solidFill>
              </a:rPr>
            </a:br>
            <a:r>
              <a:rPr lang="en-US" sz="4400">
                <a:solidFill>
                  <a:srgbClr val="FFFFFF"/>
                </a:solidFill>
              </a:rPr>
              <a:t>http://kaltura.uconn.edu</a:t>
            </a:r>
            <a:br>
              <a:rPr lang="en-US" sz="4400">
                <a:solidFill>
                  <a:srgbClr val="FFFFFF"/>
                </a:solidFill>
              </a:rPr>
            </a:br>
            <a:endParaRPr lang="en-US" sz="4400">
              <a:solidFill>
                <a:srgbClr val="FFFFFF"/>
              </a:solidFill>
            </a:endParaRPr>
          </a:p>
        </p:txBody>
      </p:sp>
      <p:pic>
        <p:nvPicPr>
          <p:cNvPr id="6" name="Picture Placeholder 5">
            <a:extLst>
              <a:ext uri="{FF2B5EF4-FFF2-40B4-BE49-F238E27FC236}">
                <a16:creationId xmlns:a16="http://schemas.microsoft.com/office/drawing/2014/main" id="{F518C198-C13F-4152-8CEE-B7238401258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478" r="5295"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99CCF91-6695-450C-9F5A-77CFDE2BC1F4}"/>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828293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352</Words>
  <Application>Microsoft Macintosh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Candara</vt:lpstr>
      <vt:lpstr>Office Theme</vt:lpstr>
      <vt:lpstr>Academic Information Technology Services</vt:lpstr>
      <vt:lpstr>Integrating video into Higher Education </vt:lpstr>
      <vt:lpstr>Why Videos?</vt:lpstr>
      <vt:lpstr>Reasons to incorporate video into courses</vt:lpstr>
      <vt:lpstr>Is a video suitable content for my course?</vt:lpstr>
      <vt:lpstr>Engagement</vt:lpstr>
      <vt:lpstr>Kaltura: Video Management and Hosting System used by the Institution</vt:lpstr>
      <vt:lpstr>Kaltura Video Management</vt:lpstr>
      <vt:lpstr> http://kaltura.uconn.edu </vt:lpstr>
      <vt:lpstr>Kaltura – Desktop Capture Application</vt:lpstr>
      <vt:lpstr>Installation &amp; Setup</vt:lpstr>
      <vt:lpstr>Installation &amp; Setup</vt:lpstr>
      <vt:lpstr>Installation &amp; Setup</vt:lpstr>
      <vt:lpstr>Installation &amp; Setup</vt:lpstr>
      <vt:lpstr>Installation &amp; Setup</vt:lpstr>
      <vt:lpstr>Recording</vt:lpstr>
      <vt:lpstr>Recording CaptureSpace Desktop Recorder</vt:lpstr>
      <vt:lpstr>Publishing &amp; Sharing</vt:lpstr>
      <vt:lpstr>Publishing &amp; Sharing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Information Technology Services</dc:title>
  <dc:creator>Wright, Jason</dc:creator>
  <cp:lastModifiedBy>Wright, Jason</cp:lastModifiedBy>
  <cp:revision>1</cp:revision>
  <cp:lastPrinted>2019-04-25T19:41:20Z</cp:lastPrinted>
  <dcterms:created xsi:type="dcterms:W3CDTF">2019-04-25T14:48:44Z</dcterms:created>
  <dcterms:modified xsi:type="dcterms:W3CDTF">2019-04-25T19:42:54Z</dcterms:modified>
</cp:coreProperties>
</file>