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0"/>
  </p:notesMasterIdLst>
  <p:sldIdLst>
    <p:sldId id="256" r:id="rId2"/>
    <p:sldId id="257" r:id="rId3"/>
    <p:sldId id="258" r:id="rId4"/>
    <p:sldId id="259" r:id="rId5"/>
    <p:sldId id="261" r:id="rId6"/>
    <p:sldId id="260" r:id="rId7"/>
    <p:sldId id="264" r:id="rId8"/>
    <p:sldId id="263" r:id="rId9"/>
    <p:sldId id="270" r:id="rId10"/>
    <p:sldId id="266" r:id="rId11"/>
    <p:sldId id="301" r:id="rId12"/>
    <p:sldId id="271" r:id="rId13"/>
    <p:sldId id="284" r:id="rId14"/>
    <p:sldId id="272" r:id="rId15"/>
    <p:sldId id="273" r:id="rId16"/>
    <p:sldId id="285" r:id="rId17"/>
    <p:sldId id="286" r:id="rId18"/>
    <p:sldId id="287" r:id="rId19"/>
    <p:sldId id="274" r:id="rId20"/>
    <p:sldId id="275" r:id="rId21"/>
    <p:sldId id="288" r:id="rId22"/>
    <p:sldId id="289" r:id="rId23"/>
    <p:sldId id="276" r:id="rId24"/>
    <p:sldId id="290" r:id="rId25"/>
    <p:sldId id="278" r:id="rId26"/>
    <p:sldId id="281" r:id="rId27"/>
    <p:sldId id="291" r:id="rId28"/>
    <p:sldId id="295" r:id="rId29"/>
    <p:sldId id="296" r:id="rId30"/>
    <p:sldId id="282" r:id="rId31"/>
    <p:sldId id="298" r:id="rId32"/>
    <p:sldId id="299" r:id="rId33"/>
    <p:sldId id="279" r:id="rId34"/>
    <p:sldId id="292" r:id="rId35"/>
    <p:sldId id="280" r:id="rId36"/>
    <p:sldId id="294" r:id="rId37"/>
    <p:sldId id="283" r:id="rId38"/>
    <p:sldId id="300" r:id="rId3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80C34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726" autoAdjust="0"/>
    <p:restoredTop sz="82651" autoAdjust="0"/>
  </p:normalViewPr>
  <p:slideViewPr>
    <p:cSldViewPr snapToGrid="0">
      <p:cViewPr varScale="1">
        <p:scale>
          <a:sx n="108" d="100"/>
          <a:sy n="108" d="100"/>
        </p:scale>
        <p:origin x="612"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D2BB1C-4631-4461-82D8-54E97C17A9E3}" type="datetimeFigureOut">
              <a:rPr lang="en-US" smtClean="0"/>
              <a:t>11/24/2021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517F4F-B341-4F5A-923A-3FA17616E974}" type="slidenum">
              <a:rPr lang="en-US" smtClean="0"/>
              <a:t>‹#›</a:t>
            </a:fld>
            <a:endParaRPr lang="en-US"/>
          </a:p>
        </p:txBody>
      </p:sp>
    </p:spTree>
    <p:extLst>
      <p:ext uri="{BB962C8B-B14F-4D97-AF65-F5344CB8AC3E}">
        <p14:creationId xmlns:p14="http://schemas.microsoft.com/office/powerpoint/2010/main" val="22589356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9517F4F-B341-4F5A-923A-3FA17616E974}" type="slidenum">
              <a:rPr lang="en-US" smtClean="0"/>
              <a:t>3</a:t>
            </a:fld>
            <a:endParaRPr lang="en-US"/>
          </a:p>
        </p:txBody>
      </p:sp>
    </p:spTree>
    <p:extLst>
      <p:ext uri="{BB962C8B-B14F-4D97-AF65-F5344CB8AC3E}">
        <p14:creationId xmlns:p14="http://schemas.microsoft.com/office/powerpoint/2010/main" val="5934619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a:t>
            </a:r>
            <a:r>
              <a:rPr lang="en-US" b="1" u="sng" dirty="0" smtClean="0"/>
              <a:t>trough</a:t>
            </a:r>
            <a:r>
              <a:rPr lang="en-US" dirty="0" smtClean="0"/>
              <a:t> blood draw will be scheduled to occur within one hour prior to the start of an infusion of a dose</a:t>
            </a:r>
          </a:p>
          <a:p>
            <a:r>
              <a:rPr lang="en-US" dirty="0" smtClean="0"/>
              <a:t>The </a:t>
            </a:r>
            <a:r>
              <a:rPr lang="en-US" b="1" u="sng" dirty="0" smtClean="0"/>
              <a:t>peak</a:t>
            </a:r>
            <a:r>
              <a:rPr lang="en-US" dirty="0" smtClean="0"/>
              <a:t> blood draw will be scheduled to occur 1-2 hours after the end of that same dose infusion</a:t>
            </a:r>
          </a:p>
          <a:p>
            <a:endParaRPr lang="en-US" dirty="0" smtClean="0"/>
          </a:p>
          <a:p>
            <a:endParaRPr lang="en-US" dirty="0" smtClean="0"/>
          </a:p>
        </p:txBody>
      </p:sp>
      <p:sp>
        <p:nvSpPr>
          <p:cNvPr id="4" name="Slide Number Placeholder 3"/>
          <p:cNvSpPr>
            <a:spLocks noGrp="1"/>
          </p:cNvSpPr>
          <p:nvPr>
            <p:ph type="sldNum" sz="quarter" idx="10"/>
          </p:nvPr>
        </p:nvSpPr>
        <p:spPr/>
        <p:txBody>
          <a:bodyPr/>
          <a:lstStyle/>
          <a:p>
            <a:fld id="{79517F4F-B341-4F5A-923A-3FA17616E974}" type="slidenum">
              <a:rPr lang="en-US" smtClean="0"/>
              <a:t>15</a:t>
            </a:fld>
            <a:endParaRPr lang="en-US"/>
          </a:p>
        </p:txBody>
      </p:sp>
    </p:spTree>
    <p:extLst>
      <p:ext uri="{BB962C8B-B14F-4D97-AF65-F5344CB8AC3E}">
        <p14:creationId xmlns:p14="http://schemas.microsoft.com/office/powerpoint/2010/main" val="42374544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a:t>
            </a:r>
            <a:r>
              <a:rPr lang="en-US" b="1" u="sng" dirty="0" smtClean="0"/>
              <a:t>trough</a:t>
            </a:r>
            <a:r>
              <a:rPr lang="en-US" dirty="0" smtClean="0"/>
              <a:t> blood draw will be scheduled to occur within one hour prior to the start of an infusion of a dose</a:t>
            </a:r>
          </a:p>
          <a:p>
            <a:r>
              <a:rPr lang="en-US" dirty="0" smtClean="0"/>
              <a:t>The </a:t>
            </a:r>
            <a:r>
              <a:rPr lang="en-US" b="1" u="sng" dirty="0" smtClean="0"/>
              <a:t>peak</a:t>
            </a:r>
            <a:r>
              <a:rPr lang="en-US" dirty="0" smtClean="0"/>
              <a:t> blood draw will be scheduled to occur 1-2 hours after the end of that same dose infusion</a:t>
            </a:r>
          </a:p>
          <a:p>
            <a:endParaRPr lang="en-US" dirty="0" smtClean="0"/>
          </a:p>
          <a:p>
            <a:endParaRPr lang="en-US" dirty="0" smtClean="0"/>
          </a:p>
        </p:txBody>
      </p:sp>
      <p:sp>
        <p:nvSpPr>
          <p:cNvPr id="4" name="Slide Number Placeholder 3"/>
          <p:cNvSpPr>
            <a:spLocks noGrp="1"/>
          </p:cNvSpPr>
          <p:nvPr>
            <p:ph type="sldNum" sz="quarter" idx="10"/>
          </p:nvPr>
        </p:nvSpPr>
        <p:spPr/>
        <p:txBody>
          <a:bodyPr/>
          <a:lstStyle/>
          <a:p>
            <a:fld id="{79517F4F-B341-4F5A-923A-3FA17616E974}" type="slidenum">
              <a:rPr lang="en-US" smtClean="0"/>
              <a:t>16</a:t>
            </a:fld>
            <a:endParaRPr lang="en-US"/>
          </a:p>
        </p:txBody>
      </p:sp>
    </p:spTree>
    <p:extLst>
      <p:ext uri="{BB962C8B-B14F-4D97-AF65-F5344CB8AC3E}">
        <p14:creationId xmlns:p14="http://schemas.microsoft.com/office/powerpoint/2010/main" val="29048089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Infusion ended at 8:10 (2 ½ hours)</a:t>
            </a:r>
            <a:r>
              <a:rPr lang="en-US" baseline="0" dirty="0" smtClean="0"/>
              <a:t> </a:t>
            </a:r>
          </a:p>
          <a:p>
            <a:r>
              <a:rPr lang="en-US" baseline="0" dirty="0" smtClean="0"/>
              <a:t>Peak was drawn 2 hours 10 </a:t>
            </a:r>
            <a:r>
              <a:rPr lang="en-US" baseline="0" dirty="0" err="1" smtClean="0"/>
              <a:t>mins</a:t>
            </a:r>
            <a:r>
              <a:rPr lang="en-US" baseline="0" dirty="0" smtClean="0"/>
              <a:t> after infusion </a:t>
            </a:r>
          </a:p>
          <a:p>
            <a:r>
              <a:rPr lang="en-US" baseline="0" dirty="0" smtClean="0"/>
              <a:t>Trough was drawn 5 </a:t>
            </a:r>
            <a:r>
              <a:rPr lang="en-US" baseline="0" dirty="0" err="1" smtClean="0"/>
              <a:t>mins</a:t>
            </a:r>
            <a:r>
              <a:rPr lang="en-US" baseline="0" dirty="0" smtClean="0"/>
              <a:t> before infusion  </a:t>
            </a:r>
          </a:p>
          <a:p>
            <a:endParaRPr lang="en-US" baseline="0" dirty="0" smtClean="0"/>
          </a:p>
          <a:p>
            <a:r>
              <a:rPr lang="en-US" baseline="0" dirty="0" smtClean="0"/>
              <a:t>Put in the peak = actual time it was drawn</a:t>
            </a:r>
          </a:p>
          <a:p>
            <a:r>
              <a:rPr lang="en-US" baseline="0" dirty="0" smtClean="0"/>
              <a:t>Trough – add the dosing interval to the time it was taken </a:t>
            </a:r>
            <a:endParaRPr lang="en-US" dirty="0"/>
          </a:p>
        </p:txBody>
      </p:sp>
      <p:sp>
        <p:nvSpPr>
          <p:cNvPr id="4" name="Slide Number Placeholder 3"/>
          <p:cNvSpPr>
            <a:spLocks noGrp="1"/>
          </p:cNvSpPr>
          <p:nvPr>
            <p:ph type="sldNum" sz="quarter" idx="10"/>
          </p:nvPr>
        </p:nvSpPr>
        <p:spPr/>
        <p:txBody>
          <a:bodyPr/>
          <a:lstStyle/>
          <a:p>
            <a:fld id="{79517F4F-B341-4F5A-923A-3FA17616E974}" type="slidenum">
              <a:rPr lang="en-US" smtClean="0"/>
              <a:t>19</a:t>
            </a:fld>
            <a:endParaRPr lang="en-US"/>
          </a:p>
        </p:txBody>
      </p:sp>
    </p:spTree>
    <p:extLst>
      <p:ext uri="{BB962C8B-B14F-4D97-AF65-F5344CB8AC3E}">
        <p14:creationId xmlns:p14="http://schemas.microsoft.com/office/powerpoint/2010/main" val="28252631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Current regimen</a:t>
            </a:r>
            <a:r>
              <a:rPr lang="en-US" baseline="0" dirty="0" smtClean="0"/>
              <a:t> – even though the trough is 10.8 the AUC/MIC is above 600</a:t>
            </a:r>
          </a:p>
          <a:p>
            <a:r>
              <a:rPr lang="en-US" baseline="0" dirty="0" smtClean="0"/>
              <a:t>Modify since same frequency</a:t>
            </a:r>
            <a:endParaRPr lang="en-US" dirty="0"/>
          </a:p>
        </p:txBody>
      </p:sp>
      <p:sp>
        <p:nvSpPr>
          <p:cNvPr id="4" name="Slide Number Placeholder 3"/>
          <p:cNvSpPr>
            <a:spLocks noGrp="1"/>
          </p:cNvSpPr>
          <p:nvPr>
            <p:ph type="sldNum" sz="quarter" idx="10"/>
          </p:nvPr>
        </p:nvSpPr>
        <p:spPr/>
        <p:txBody>
          <a:bodyPr/>
          <a:lstStyle/>
          <a:p>
            <a:fld id="{79517F4F-B341-4F5A-923A-3FA17616E974}" type="slidenum">
              <a:rPr lang="en-US" smtClean="0"/>
              <a:t>20</a:t>
            </a:fld>
            <a:endParaRPr lang="en-US"/>
          </a:p>
        </p:txBody>
      </p:sp>
    </p:spTree>
    <p:extLst>
      <p:ext uri="{BB962C8B-B14F-4D97-AF65-F5344CB8AC3E}">
        <p14:creationId xmlns:p14="http://schemas.microsoft.com/office/powerpoint/2010/main" val="27652100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https://clincalc.com/Vancomycin/</a:t>
            </a:r>
          </a:p>
          <a:p>
            <a:endParaRPr lang="en-US" dirty="0"/>
          </a:p>
        </p:txBody>
      </p:sp>
      <p:sp>
        <p:nvSpPr>
          <p:cNvPr id="4" name="Slide Number Placeholder 3"/>
          <p:cNvSpPr>
            <a:spLocks noGrp="1"/>
          </p:cNvSpPr>
          <p:nvPr>
            <p:ph type="sldNum" sz="quarter" idx="10"/>
          </p:nvPr>
        </p:nvSpPr>
        <p:spPr/>
        <p:txBody>
          <a:bodyPr/>
          <a:lstStyle/>
          <a:p>
            <a:fld id="{79517F4F-B341-4F5A-923A-3FA17616E974}" type="slidenum">
              <a:rPr lang="en-US" smtClean="0"/>
              <a:t>23</a:t>
            </a:fld>
            <a:endParaRPr lang="en-US"/>
          </a:p>
        </p:txBody>
      </p:sp>
    </p:spTree>
    <p:extLst>
      <p:ext uri="{BB962C8B-B14F-4D97-AF65-F5344CB8AC3E}">
        <p14:creationId xmlns:p14="http://schemas.microsoft.com/office/powerpoint/2010/main" val="1872948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9517F4F-B341-4F5A-923A-3FA17616E974}" type="slidenum">
              <a:rPr lang="en-US" smtClean="0"/>
              <a:t>24</a:t>
            </a:fld>
            <a:endParaRPr lang="en-US"/>
          </a:p>
        </p:txBody>
      </p:sp>
    </p:spTree>
    <p:extLst>
      <p:ext uri="{BB962C8B-B14F-4D97-AF65-F5344CB8AC3E}">
        <p14:creationId xmlns:p14="http://schemas.microsoft.com/office/powerpoint/2010/main" val="5007820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1000 mg q24h </a:t>
            </a:r>
          </a:p>
          <a:p>
            <a:r>
              <a:rPr lang="en-US" dirty="0" smtClean="0"/>
              <a:t>Avoid the q36hr</a:t>
            </a:r>
          </a:p>
          <a:p>
            <a:endParaRPr lang="en-US" dirty="0" smtClean="0"/>
          </a:p>
        </p:txBody>
      </p:sp>
      <p:sp>
        <p:nvSpPr>
          <p:cNvPr id="4" name="Slide Number Placeholder 3"/>
          <p:cNvSpPr>
            <a:spLocks noGrp="1"/>
          </p:cNvSpPr>
          <p:nvPr>
            <p:ph type="sldNum" sz="quarter" idx="10"/>
          </p:nvPr>
        </p:nvSpPr>
        <p:spPr/>
        <p:txBody>
          <a:bodyPr/>
          <a:lstStyle/>
          <a:p>
            <a:fld id="{79517F4F-B341-4F5A-923A-3FA17616E974}" type="slidenum">
              <a:rPr lang="en-US" smtClean="0"/>
              <a:t>25</a:t>
            </a:fld>
            <a:endParaRPr lang="en-US"/>
          </a:p>
        </p:txBody>
      </p:sp>
    </p:spTree>
    <p:extLst>
      <p:ext uri="{BB962C8B-B14F-4D97-AF65-F5344CB8AC3E}">
        <p14:creationId xmlns:p14="http://schemas.microsoft.com/office/powerpoint/2010/main" val="75583278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a:t>
            </a:r>
            <a:r>
              <a:rPr lang="en-US" b="1" u="sng" dirty="0" smtClean="0"/>
              <a:t>trough</a:t>
            </a:r>
            <a:r>
              <a:rPr lang="en-US" dirty="0" smtClean="0"/>
              <a:t> blood draw will be scheduled to occur within one hour prior to the start of an infusion of a dose</a:t>
            </a:r>
          </a:p>
          <a:p>
            <a:r>
              <a:rPr lang="en-US" dirty="0" smtClean="0"/>
              <a:t>The </a:t>
            </a:r>
            <a:r>
              <a:rPr lang="en-US" b="1" u="sng" dirty="0" smtClean="0"/>
              <a:t>peak</a:t>
            </a:r>
            <a:r>
              <a:rPr lang="en-US" dirty="0" smtClean="0"/>
              <a:t> blood draw will be scheduled to occur 1-2 hours after the end of that same dose infusion</a:t>
            </a:r>
          </a:p>
        </p:txBody>
      </p:sp>
      <p:sp>
        <p:nvSpPr>
          <p:cNvPr id="4" name="Slide Number Placeholder 3"/>
          <p:cNvSpPr>
            <a:spLocks noGrp="1"/>
          </p:cNvSpPr>
          <p:nvPr>
            <p:ph type="sldNum" sz="quarter" idx="10"/>
          </p:nvPr>
        </p:nvSpPr>
        <p:spPr/>
        <p:txBody>
          <a:bodyPr/>
          <a:lstStyle/>
          <a:p>
            <a:fld id="{79517F4F-B341-4F5A-923A-3FA17616E974}" type="slidenum">
              <a:rPr lang="en-US" smtClean="0"/>
              <a:t>26</a:t>
            </a:fld>
            <a:endParaRPr lang="en-US"/>
          </a:p>
        </p:txBody>
      </p:sp>
    </p:spTree>
    <p:extLst>
      <p:ext uri="{BB962C8B-B14F-4D97-AF65-F5344CB8AC3E}">
        <p14:creationId xmlns:p14="http://schemas.microsoft.com/office/powerpoint/2010/main" val="8520217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a:t>
            </a:r>
            <a:r>
              <a:rPr lang="en-US" b="1" u="sng" dirty="0" smtClean="0"/>
              <a:t>trough</a:t>
            </a:r>
            <a:r>
              <a:rPr lang="en-US" dirty="0" smtClean="0"/>
              <a:t> blood draw will be scheduled to occur within one hour prior to the start of an infusion of a dose</a:t>
            </a:r>
          </a:p>
          <a:p>
            <a:r>
              <a:rPr lang="en-US" dirty="0" smtClean="0"/>
              <a:t>The </a:t>
            </a:r>
            <a:r>
              <a:rPr lang="en-US" b="1" u="sng" dirty="0" smtClean="0"/>
              <a:t>peak</a:t>
            </a:r>
            <a:r>
              <a:rPr lang="en-US" dirty="0" smtClean="0"/>
              <a:t> blood draw will be scheduled to occur 1-2 hours after the end of that same dose infusion</a:t>
            </a:r>
          </a:p>
          <a:p>
            <a:endParaRPr lang="en-US" dirty="0" smtClean="0"/>
          </a:p>
        </p:txBody>
      </p:sp>
      <p:sp>
        <p:nvSpPr>
          <p:cNvPr id="4" name="Slide Number Placeholder 3"/>
          <p:cNvSpPr>
            <a:spLocks noGrp="1"/>
          </p:cNvSpPr>
          <p:nvPr>
            <p:ph type="sldNum" sz="quarter" idx="10"/>
          </p:nvPr>
        </p:nvSpPr>
        <p:spPr/>
        <p:txBody>
          <a:bodyPr/>
          <a:lstStyle/>
          <a:p>
            <a:fld id="{79517F4F-B341-4F5A-923A-3FA17616E974}" type="slidenum">
              <a:rPr lang="en-US" smtClean="0"/>
              <a:t>27</a:t>
            </a:fld>
            <a:endParaRPr lang="en-US"/>
          </a:p>
        </p:txBody>
      </p:sp>
    </p:spTree>
    <p:extLst>
      <p:ext uri="{BB962C8B-B14F-4D97-AF65-F5344CB8AC3E}">
        <p14:creationId xmlns:p14="http://schemas.microsoft.com/office/powerpoint/2010/main" val="118615933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Put in the peak = actual time it was drawn</a:t>
            </a:r>
          </a:p>
          <a:p>
            <a:r>
              <a:rPr lang="en-US" baseline="0" dirty="0" smtClean="0"/>
              <a:t>Trough – add the dosing interval to the time it was taken </a:t>
            </a:r>
            <a:endParaRPr lang="en-US" dirty="0"/>
          </a:p>
        </p:txBody>
      </p:sp>
      <p:sp>
        <p:nvSpPr>
          <p:cNvPr id="4" name="Slide Number Placeholder 3"/>
          <p:cNvSpPr>
            <a:spLocks noGrp="1"/>
          </p:cNvSpPr>
          <p:nvPr>
            <p:ph type="sldNum" sz="quarter" idx="10"/>
          </p:nvPr>
        </p:nvSpPr>
        <p:spPr/>
        <p:txBody>
          <a:bodyPr/>
          <a:lstStyle/>
          <a:p>
            <a:fld id="{79517F4F-B341-4F5A-923A-3FA17616E974}" type="slidenum">
              <a:rPr lang="en-US" smtClean="0"/>
              <a:t>30</a:t>
            </a:fld>
            <a:endParaRPr lang="en-US"/>
          </a:p>
        </p:txBody>
      </p:sp>
    </p:spTree>
    <p:extLst>
      <p:ext uri="{BB962C8B-B14F-4D97-AF65-F5344CB8AC3E}">
        <p14:creationId xmlns:p14="http://schemas.microsoft.com/office/powerpoint/2010/main" val="11780784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9517F4F-B341-4F5A-923A-3FA17616E974}" type="slidenum">
              <a:rPr lang="en-US" smtClean="0"/>
              <a:t>4</a:t>
            </a:fld>
            <a:endParaRPr lang="en-US"/>
          </a:p>
        </p:txBody>
      </p:sp>
    </p:spTree>
    <p:extLst>
      <p:ext uri="{BB962C8B-B14F-4D97-AF65-F5344CB8AC3E}">
        <p14:creationId xmlns:p14="http://schemas.microsoft.com/office/powerpoint/2010/main" val="254066675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AUC/MIC- </a:t>
            </a:r>
            <a:r>
              <a:rPr lang="en-US" dirty="0" err="1" smtClean="0"/>
              <a:t>insteat</a:t>
            </a:r>
            <a:r>
              <a:rPr lang="en-US" baseline="0" dirty="0" smtClean="0"/>
              <a:t> of </a:t>
            </a:r>
            <a:r>
              <a:rPr lang="en-US" baseline="0" dirty="0" err="1" smtClean="0"/>
              <a:t>leve</a:t>
            </a:r>
            <a:endParaRPr lang="en-US" dirty="0"/>
          </a:p>
        </p:txBody>
      </p:sp>
      <p:sp>
        <p:nvSpPr>
          <p:cNvPr id="4" name="Slide Number Placeholder 3"/>
          <p:cNvSpPr>
            <a:spLocks noGrp="1"/>
          </p:cNvSpPr>
          <p:nvPr>
            <p:ph type="sldNum" sz="quarter" idx="10"/>
          </p:nvPr>
        </p:nvSpPr>
        <p:spPr/>
        <p:txBody>
          <a:bodyPr/>
          <a:lstStyle/>
          <a:p>
            <a:fld id="{79517F4F-B341-4F5A-923A-3FA17616E974}" type="slidenum">
              <a:rPr lang="en-US" smtClean="0"/>
              <a:t>32</a:t>
            </a:fld>
            <a:endParaRPr lang="en-US"/>
          </a:p>
        </p:txBody>
      </p:sp>
    </p:spTree>
    <p:extLst>
      <p:ext uri="{BB962C8B-B14F-4D97-AF65-F5344CB8AC3E}">
        <p14:creationId xmlns:p14="http://schemas.microsoft.com/office/powerpoint/2010/main" val="46528318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9517F4F-B341-4F5A-923A-3FA17616E974}" type="slidenum">
              <a:rPr lang="en-US" smtClean="0"/>
              <a:t>33</a:t>
            </a:fld>
            <a:endParaRPr lang="en-US"/>
          </a:p>
        </p:txBody>
      </p:sp>
    </p:spTree>
    <p:extLst>
      <p:ext uri="{BB962C8B-B14F-4D97-AF65-F5344CB8AC3E}">
        <p14:creationId xmlns:p14="http://schemas.microsoft.com/office/powerpoint/2010/main" val="379368806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9517F4F-B341-4F5A-923A-3FA17616E974}" type="slidenum">
              <a:rPr lang="en-US" smtClean="0"/>
              <a:t>34</a:t>
            </a:fld>
            <a:endParaRPr lang="en-US"/>
          </a:p>
        </p:txBody>
      </p:sp>
    </p:spTree>
    <p:extLst>
      <p:ext uri="{BB962C8B-B14F-4D97-AF65-F5344CB8AC3E}">
        <p14:creationId xmlns:p14="http://schemas.microsoft.com/office/powerpoint/2010/main" val="356692682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9517F4F-B341-4F5A-923A-3FA17616E974}" type="slidenum">
              <a:rPr lang="en-US" smtClean="0"/>
              <a:t>35</a:t>
            </a:fld>
            <a:endParaRPr lang="en-US"/>
          </a:p>
        </p:txBody>
      </p:sp>
    </p:spTree>
    <p:extLst>
      <p:ext uri="{BB962C8B-B14F-4D97-AF65-F5344CB8AC3E}">
        <p14:creationId xmlns:p14="http://schemas.microsoft.com/office/powerpoint/2010/main" val="44007311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9517F4F-B341-4F5A-923A-3FA17616E974}" type="slidenum">
              <a:rPr lang="en-US" smtClean="0"/>
              <a:t>36</a:t>
            </a:fld>
            <a:endParaRPr lang="en-US"/>
          </a:p>
        </p:txBody>
      </p:sp>
    </p:spTree>
    <p:extLst>
      <p:ext uri="{BB962C8B-B14F-4D97-AF65-F5344CB8AC3E}">
        <p14:creationId xmlns:p14="http://schemas.microsoft.com/office/powerpoint/2010/main" val="349551753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Serum creatinine</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79517F4F-B341-4F5A-923A-3FA17616E974}" type="slidenum">
              <a:rPr lang="en-US" smtClean="0"/>
              <a:t>38</a:t>
            </a:fld>
            <a:endParaRPr lang="en-US"/>
          </a:p>
        </p:txBody>
      </p:sp>
    </p:spTree>
    <p:extLst>
      <p:ext uri="{BB962C8B-B14F-4D97-AF65-F5344CB8AC3E}">
        <p14:creationId xmlns:p14="http://schemas.microsoft.com/office/powerpoint/2010/main" val="9941939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Verbalize that some regimens may</a:t>
            </a:r>
            <a:r>
              <a:rPr lang="en-US" baseline="0" dirty="0" smtClean="0"/>
              <a:t> have trough between 7-9 and that is okay </a:t>
            </a:r>
          </a:p>
        </p:txBody>
      </p:sp>
      <p:sp>
        <p:nvSpPr>
          <p:cNvPr id="4" name="Slide Number Placeholder 3"/>
          <p:cNvSpPr>
            <a:spLocks noGrp="1"/>
          </p:cNvSpPr>
          <p:nvPr>
            <p:ph type="sldNum" sz="quarter" idx="10"/>
          </p:nvPr>
        </p:nvSpPr>
        <p:spPr/>
        <p:txBody>
          <a:bodyPr/>
          <a:lstStyle/>
          <a:p>
            <a:fld id="{79517F4F-B341-4F5A-923A-3FA17616E974}" type="slidenum">
              <a:rPr lang="en-US" smtClean="0"/>
              <a:t>5</a:t>
            </a:fld>
            <a:endParaRPr lang="en-US"/>
          </a:p>
        </p:txBody>
      </p:sp>
    </p:spTree>
    <p:extLst>
      <p:ext uri="{BB962C8B-B14F-4D97-AF65-F5344CB8AC3E}">
        <p14:creationId xmlns:p14="http://schemas.microsoft.com/office/powerpoint/2010/main" val="33411163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If 72 hours have not passed during the time of the review but the patient will reach the 72 hour mark later that day, then the responsibility to schedule the levels will fall on the pharmacist doing the review the NEXT day. For example if the pharmacist doing the review notices that the </a:t>
            </a:r>
            <a:r>
              <a:rPr lang="en-US" sz="1200" kern="1200" dirty="0" err="1" smtClean="0">
                <a:solidFill>
                  <a:schemeClr val="tx1"/>
                </a:solidFill>
                <a:effectLst/>
                <a:latin typeface="+mn-lt"/>
                <a:ea typeface="+mn-ea"/>
                <a:cs typeface="+mn-cs"/>
              </a:rPr>
              <a:t>vanco</a:t>
            </a:r>
            <a:r>
              <a:rPr lang="en-US" sz="1200" kern="1200" dirty="0" smtClean="0">
                <a:solidFill>
                  <a:schemeClr val="tx1"/>
                </a:solidFill>
                <a:effectLst/>
                <a:latin typeface="+mn-lt"/>
                <a:ea typeface="+mn-ea"/>
                <a:cs typeface="+mn-cs"/>
              </a:rPr>
              <a:t> therapy will reach 72 hours at 6 pm that night, the pharmacist on day shift that day does not need to schedule the peak/random. It will be the responsibility of the pharmacist the next day to then schedule the trough/peak because then 72 hours would have past. The levels do not need to be drawn at exactly 72 hours, only after 72 hours have past.  Even if the 72 hour mark will occur later on the same pharmacist shift, it is okay to wait until the next day during the reviews to schedule the trough/peak. </a:t>
            </a:r>
          </a:p>
          <a:p>
            <a:endParaRPr lang="en-US" dirty="0"/>
          </a:p>
        </p:txBody>
      </p:sp>
      <p:sp>
        <p:nvSpPr>
          <p:cNvPr id="4" name="Slide Number Placeholder 3"/>
          <p:cNvSpPr>
            <a:spLocks noGrp="1"/>
          </p:cNvSpPr>
          <p:nvPr>
            <p:ph type="sldNum" sz="quarter" idx="10"/>
          </p:nvPr>
        </p:nvSpPr>
        <p:spPr/>
        <p:txBody>
          <a:bodyPr/>
          <a:lstStyle/>
          <a:p>
            <a:fld id="{79517F4F-B341-4F5A-923A-3FA17616E974}" type="slidenum">
              <a:rPr lang="en-US" smtClean="0"/>
              <a:t>6</a:t>
            </a:fld>
            <a:endParaRPr lang="en-US"/>
          </a:p>
        </p:txBody>
      </p:sp>
    </p:spTree>
    <p:extLst>
      <p:ext uri="{BB962C8B-B14F-4D97-AF65-F5344CB8AC3E}">
        <p14:creationId xmlns:p14="http://schemas.microsoft.com/office/powerpoint/2010/main" val="39537454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9517F4F-B341-4F5A-923A-3FA17616E974}" type="slidenum">
              <a:rPr lang="en-US" smtClean="0"/>
              <a:t>7</a:t>
            </a:fld>
            <a:endParaRPr lang="en-US"/>
          </a:p>
        </p:txBody>
      </p:sp>
    </p:spTree>
    <p:extLst>
      <p:ext uri="{BB962C8B-B14F-4D97-AF65-F5344CB8AC3E}">
        <p14:creationId xmlns:p14="http://schemas.microsoft.com/office/powerpoint/2010/main" val="35220600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Discontinuation of </a:t>
            </a:r>
            <a:r>
              <a:rPr lang="en-US" dirty="0" err="1" smtClean="0"/>
              <a:t>vanco</a:t>
            </a:r>
            <a:r>
              <a:rPr lang="en-US" dirty="0" smtClean="0"/>
              <a:t> should</a:t>
            </a:r>
            <a:r>
              <a:rPr lang="en-US" baseline="0" dirty="0" smtClean="0"/>
              <a:t> be documented in a note posted to the chart </a:t>
            </a:r>
          </a:p>
        </p:txBody>
      </p:sp>
      <p:sp>
        <p:nvSpPr>
          <p:cNvPr id="4" name="Slide Number Placeholder 3"/>
          <p:cNvSpPr>
            <a:spLocks noGrp="1"/>
          </p:cNvSpPr>
          <p:nvPr>
            <p:ph type="sldNum" sz="quarter" idx="10"/>
          </p:nvPr>
        </p:nvSpPr>
        <p:spPr/>
        <p:txBody>
          <a:bodyPr/>
          <a:lstStyle/>
          <a:p>
            <a:fld id="{79517F4F-B341-4F5A-923A-3FA17616E974}" type="slidenum">
              <a:rPr lang="en-US" smtClean="0"/>
              <a:t>10</a:t>
            </a:fld>
            <a:endParaRPr lang="en-US"/>
          </a:p>
        </p:txBody>
      </p:sp>
    </p:spTree>
    <p:extLst>
      <p:ext uri="{BB962C8B-B14F-4D97-AF65-F5344CB8AC3E}">
        <p14:creationId xmlns:p14="http://schemas.microsoft.com/office/powerpoint/2010/main" val="995725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Important</a:t>
            </a:r>
            <a:r>
              <a:rPr lang="en-US" baseline="0" dirty="0" smtClean="0"/>
              <a:t> to note that this patient’s BMI because this will impact </a:t>
            </a:r>
            <a:r>
              <a:rPr lang="en-US" baseline="0" dirty="0" err="1" smtClean="0"/>
              <a:t>vanco</a:t>
            </a:r>
            <a:r>
              <a:rPr lang="en-US" baseline="0" dirty="0" smtClean="0"/>
              <a:t> monitoring </a:t>
            </a:r>
          </a:p>
          <a:p>
            <a:endParaRPr lang="en-US" dirty="0" smtClean="0"/>
          </a:p>
          <a:p>
            <a:r>
              <a:rPr lang="en-US" dirty="0" smtClean="0"/>
              <a:t>Example of a patients</a:t>
            </a:r>
            <a:r>
              <a:rPr lang="en-US" baseline="0" dirty="0" smtClean="0"/>
              <a:t> loading that would need to be rounded to either 2500mg or 3000mg </a:t>
            </a:r>
          </a:p>
          <a:p>
            <a:r>
              <a:rPr lang="en-US" baseline="0" dirty="0" smtClean="0"/>
              <a:t>Double check if epic will be auto-rounding based on doses available </a:t>
            </a:r>
            <a:endParaRPr lang="en-US" dirty="0" smtClean="0"/>
          </a:p>
          <a:p>
            <a:endParaRPr lang="en-US" dirty="0"/>
          </a:p>
        </p:txBody>
      </p:sp>
      <p:sp>
        <p:nvSpPr>
          <p:cNvPr id="4" name="Slide Number Placeholder 3"/>
          <p:cNvSpPr>
            <a:spLocks noGrp="1"/>
          </p:cNvSpPr>
          <p:nvPr>
            <p:ph type="sldNum" sz="quarter" idx="10"/>
          </p:nvPr>
        </p:nvSpPr>
        <p:spPr/>
        <p:txBody>
          <a:bodyPr/>
          <a:lstStyle/>
          <a:p>
            <a:fld id="{79517F4F-B341-4F5A-923A-3FA17616E974}" type="slidenum">
              <a:rPr lang="en-US" smtClean="0"/>
              <a:t>12</a:t>
            </a:fld>
            <a:endParaRPr lang="en-US"/>
          </a:p>
        </p:txBody>
      </p:sp>
    </p:spTree>
    <p:extLst>
      <p:ext uri="{BB962C8B-B14F-4D97-AF65-F5344CB8AC3E}">
        <p14:creationId xmlns:p14="http://schemas.microsoft.com/office/powerpoint/2010/main" val="3430017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Important</a:t>
            </a:r>
            <a:r>
              <a:rPr lang="en-US" baseline="0" dirty="0" smtClean="0"/>
              <a:t> to note that this patient’s BMI because this will impact </a:t>
            </a:r>
            <a:r>
              <a:rPr lang="en-US" baseline="0" dirty="0" err="1" smtClean="0"/>
              <a:t>vanco</a:t>
            </a:r>
            <a:r>
              <a:rPr lang="en-US" baseline="0" dirty="0" smtClean="0"/>
              <a:t> monitoring </a:t>
            </a:r>
          </a:p>
          <a:p>
            <a:endParaRPr lang="en-US" dirty="0" smtClean="0"/>
          </a:p>
          <a:p>
            <a:r>
              <a:rPr lang="en-US" dirty="0" smtClean="0"/>
              <a:t>Example of a patients</a:t>
            </a:r>
            <a:r>
              <a:rPr lang="en-US" baseline="0" dirty="0" smtClean="0"/>
              <a:t> loading that would need to be rounded to either 2500mg or 3000mg </a:t>
            </a:r>
          </a:p>
          <a:p>
            <a:r>
              <a:rPr lang="en-US" baseline="0" dirty="0" smtClean="0"/>
              <a:t>Double check if epic will be auto-rounding based on doses available </a:t>
            </a:r>
            <a:endParaRPr lang="en-US" dirty="0" smtClean="0"/>
          </a:p>
          <a:p>
            <a:endParaRPr lang="en-US" dirty="0"/>
          </a:p>
        </p:txBody>
      </p:sp>
      <p:sp>
        <p:nvSpPr>
          <p:cNvPr id="4" name="Slide Number Placeholder 3"/>
          <p:cNvSpPr>
            <a:spLocks noGrp="1"/>
          </p:cNvSpPr>
          <p:nvPr>
            <p:ph type="sldNum" sz="quarter" idx="10"/>
          </p:nvPr>
        </p:nvSpPr>
        <p:spPr/>
        <p:txBody>
          <a:bodyPr/>
          <a:lstStyle/>
          <a:p>
            <a:fld id="{79517F4F-B341-4F5A-923A-3FA17616E974}" type="slidenum">
              <a:rPr lang="en-US" smtClean="0"/>
              <a:t>13</a:t>
            </a:fld>
            <a:endParaRPr lang="en-US"/>
          </a:p>
        </p:txBody>
      </p:sp>
    </p:spTree>
    <p:extLst>
      <p:ext uri="{BB962C8B-B14F-4D97-AF65-F5344CB8AC3E}">
        <p14:creationId xmlns:p14="http://schemas.microsoft.com/office/powerpoint/2010/main" val="22455567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Important to note that even though</a:t>
            </a:r>
            <a:r>
              <a:rPr lang="en-US" baseline="0" dirty="0" smtClean="0"/>
              <a:t> the trough is 9.3 the predicted AUC/MIC is still within the therapeutic range </a:t>
            </a:r>
          </a:p>
          <a:p>
            <a:endParaRPr lang="en-US" baseline="0" dirty="0" smtClean="0"/>
          </a:p>
          <a:p>
            <a:r>
              <a:rPr lang="en-US" baseline="0" dirty="0" smtClean="0"/>
              <a:t>Mention compare dosing options table to look that a quick look at what the other dosing strategies predicted AUC/MIC</a:t>
            </a:r>
          </a:p>
          <a:p>
            <a:endParaRPr lang="en-US" baseline="0" dirty="0" smtClean="0"/>
          </a:p>
          <a:p>
            <a:r>
              <a:rPr lang="en-US" baseline="0" dirty="0" smtClean="0"/>
              <a:t>Will probably need outpatient </a:t>
            </a:r>
            <a:r>
              <a:rPr lang="en-US" baseline="0" dirty="0" err="1" smtClean="0"/>
              <a:t>vanco</a:t>
            </a:r>
            <a:r>
              <a:rPr lang="en-US" baseline="0" dirty="0" smtClean="0"/>
              <a:t> – stay away from 8 hours</a:t>
            </a:r>
            <a:endParaRPr lang="en-US" dirty="0"/>
          </a:p>
        </p:txBody>
      </p:sp>
      <p:sp>
        <p:nvSpPr>
          <p:cNvPr id="4" name="Slide Number Placeholder 3"/>
          <p:cNvSpPr>
            <a:spLocks noGrp="1"/>
          </p:cNvSpPr>
          <p:nvPr>
            <p:ph type="sldNum" sz="quarter" idx="10"/>
          </p:nvPr>
        </p:nvSpPr>
        <p:spPr/>
        <p:txBody>
          <a:bodyPr/>
          <a:lstStyle/>
          <a:p>
            <a:fld id="{79517F4F-B341-4F5A-923A-3FA17616E974}" type="slidenum">
              <a:rPr lang="en-US" smtClean="0"/>
              <a:t>14</a:t>
            </a:fld>
            <a:endParaRPr lang="en-US"/>
          </a:p>
        </p:txBody>
      </p:sp>
    </p:spTree>
    <p:extLst>
      <p:ext uri="{BB962C8B-B14F-4D97-AF65-F5344CB8AC3E}">
        <p14:creationId xmlns:p14="http://schemas.microsoft.com/office/powerpoint/2010/main" val="33684043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BA9D33F-ED3C-46E4-A508-8F50356695EE}" type="datetimeFigureOut">
              <a:rPr lang="en-US" smtClean="0"/>
              <a:t>11/24/2021</a:t>
            </a:fld>
            <a:endParaRPr lang="en-US"/>
          </a:p>
        </p:txBody>
      </p:sp>
      <p:sp>
        <p:nvSpPr>
          <p:cNvPr id="5" name="Footer Placeholder 4"/>
          <p:cNvSpPr>
            <a:spLocks noGrp="1"/>
          </p:cNvSpPr>
          <p:nvPr>
            <p:ph type="ftr" sz="quarter" idx="11"/>
          </p:nvPr>
        </p:nvSpPr>
        <p:spPr>
          <a:xfrm>
            <a:off x="5332412" y="5883275"/>
            <a:ext cx="4324044" cy="365125"/>
          </a:xfrm>
        </p:spPr>
        <p:txBody>
          <a:bodyPr/>
          <a:lstStyle/>
          <a:p>
            <a:endParaRPr lang="en-US"/>
          </a:p>
        </p:txBody>
      </p:sp>
      <p:sp>
        <p:nvSpPr>
          <p:cNvPr id="6" name="Slide Number Placeholder 5"/>
          <p:cNvSpPr>
            <a:spLocks noGrp="1"/>
          </p:cNvSpPr>
          <p:nvPr>
            <p:ph type="sldNum" sz="quarter" idx="12"/>
          </p:nvPr>
        </p:nvSpPr>
        <p:spPr/>
        <p:txBody>
          <a:bodyPr/>
          <a:lstStyle/>
          <a:p>
            <a:fld id="{63A7B6BC-159D-4B36-A49A-344050D9C66A}" type="slidenum">
              <a:rPr lang="en-US" smtClean="0"/>
              <a:t>‹#›</a:t>
            </a:fld>
            <a:endParaRPr lang="en-US"/>
          </a:p>
        </p:txBody>
      </p:sp>
    </p:spTree>
    <p:extLst>
      <p:ext uri="{BB962C8B-B14F-4D97-AF65-F5344CB8AC3E}">
        <p14:creationId xmlns:p14="http://schemas.microsoft.com/office/powerpoint/2010/main" val="2640050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FBA9D33F-ED3C-46E4-A508-8F50356695EE}" type="datetimeFigureOut">
              <a:rPr lang="en-US" smtClean="0"/>
              <a:t>11/24/2021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A7B6BC-159D-4B36-A49A-344050D9C66A}" type="slidenum">
              <a:rPr lang="en-US" smtClean="0"/>
              <a:t>‹#›</a:t>
            </a:fld>
            <a:endParaRPr lang="en-US"/>
          </a:p>
        </p:txBody>
      </p:sp>
    </p:spTree>
    <p:extLst>
      <p:ext uri="{BB962C8B-B14F-4D97-AF65-F5344CB8AC3E}">
        <p14:creationId xmlns:p14="http://schemas.microsoft.com/office/powerpoint/2010/main" val="2315157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BA9D33F-ED3C-46E4-A508-8F50356695EE}" type="datetimeFigureOut">
              <a:rPr lang="en-US" smtClean="0"/>
              <a:t>11/24/2021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A7B6BC-159D-4B36-A49A-344050D9C66A}" type="slidenum">
              <a:rPr lang="en-US" smtClean="0"/>
              <a:t>‹#›</a:t>
            </a:fld>
            <a:endParaRPr lang="en-US"/>
          </a:p>
        </p:txBody>
      </p:sp>
    </p:spTree>
    <p:extLst>
      <p:ext uri="{BB962C8B-B14F-4D97-AF65-F5344CB8AC3E}">
        <p14:creationId xmlns:p14="http://schemas.microsoft.com/office/powerpoint/2010/main" val="41092833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BA9D33F-ED3C-46E4-A508-8F50356695EE}" type="datetimeFigureOut">
              <a:rPr lang="en-US" smtClean="0"/>
              <a:t>11/24/2021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A7B6BC-159D-4B36-A49A-344050D9C66A}" type="slidenum">
              <a:rPr lang="en-US" smtClean="0"/>
              <a:t>‹#›</a:t>
            </a:fld>
            <a:endParaRPr lang="en-US"/>
          </a:p>
        </p:txBody>
      </p:sp>
    </p:spTree>
    <p:extLst>
      <p:ext uri="{BB962C8B-B14F-4D97-AF65-F5344CB8AC3E}">
        <p14:creationId xmlns:p14="http://schemas.microsoft.com/office/powerpoint/2010/main" val="39216127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BA9D33F-ED3C-46E4-A508-8F50356695EE}" type="datetimeFigureOut">
              <a:rPr lang="en-US" smtClean="0"/>
              <a:t>11/24/2021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A7B6BC-159D-4B36-A49A-344050D9C66A}" type="slidenum">
              <a:rPr lang="en-US" smtClean="0"/>
              <a:t>‹#›</a:t>
            </a:fld>
            <a:endParaRPr lang="en-US"/>
          </a:p>
        </p:txBody>
      </p:sp>
    </p:spTree>
    <p:extLst>
      <p:ext uri="{BB962C8B-B14F-4D97-AF65-F5344CB8AC3E}">
        <p14:creationId xmlns:p14="http://schemas.microsoft.com/office/powerpoint/2010/main" val="20904635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BA9D33F-ED3C-46E4-A508-8F50356695EE}" type="datetimeFigureOut">
              <a:rPr lang="en-US" smtClean="0"/>
              <a:t>11/24/2021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A7B6BC-159D-4B36-A49A-344050D9C66A}" type="slidenum">
              <a:rPr lang="en-US" smtClean="0"/>
              <a:t>‹#›</a:t>
            </a:fld>
            <a:endParaRPr lang="en-US"/>
          </a:p>
        </p:txBody>
      </p:sp>
    </p:spTree>
    <p:extLst>
      <p:ext uri="{BB962C8B-B14F-4D97-AF65-F5344CB8AC3E}">
        <p14:creationId xmlns:p14="http://schemas.microsoft.com/office/powerpoint/2010/main" val="4749157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BA9D33F-ED3C-46E4-A508-8F50356695EE}" type="datetimeFigureOut">
              <a:rPr lang="en-US" smtClean="0"/>
              <a:t>11/24/2021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A7B6BC-159D-4B36-A49A-344050D9C66A}" type="slidenum">
              <a:rPr lang="en-US" smtClean="0"/>
              <a:t>‹#›</a:t>
            </a:fld>
            <a:endParaRPr lang="en-US"/>
          </a:p>
        </p:txBody>
      </p:sp>
    </p:spTree>
    <p:extLst>
      <p:ext uri="{BB962C8B-B14F-4D97-AF65-F5344CB8AC3E}">
        <p14:creationId xmlns:p14="http://schemas.microsoft.com/office/powerpoint/2010/main" val="16383045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BA9D33F-ED3C-46E4-A508-8F50356695EE}" type="datetimeFigureOut">
              <a:rPr lang="en-US" smtClean="0"/>
              <a:t>11/24/2021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A7B6BC-159D-4B36-A49A-344050D9C66A}" type="slidenum">
              <a:rPr lang="en-US" smtClean="0"/>
              <a:t>‹#›</a:t>
            </a:fld>
            <a:endParaRPr lang="en-US"/>
          </a:p>
        </p:txBody>
      </p:sp>
    </p:spTree>
    <p:extLst>
      <p:ext uri="{BB962C8B-B14F-4D97-AF65-F5344CB8AC3E}">
        <p14:creationId xmlns:p14="http://schemas.microsoft.com/office/powerpoint/2010/main" val="13264568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BA9D33F-ED3C-46E4-A508-8F50356695EE}" type="datetimeFigureOut">
              <a:rPr lang="en-US" smtClean="0"/>
              <a:t>11/24/2021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A7B6BC-159D-4B36-A49A-344050D9C66A}" type="slidenum">
              <a:rPr lang="en-US" smtClean="0"/>
              <a:t>‹#›</a:t>
            </a:fld>
            <a:endParaRPr lang="en-US"/>
          </a:p>
        </p:txBody>
      </p:sp>
    </p:spTree>
    <p:extLst>
      <p:ext uri="{BB962C8B-B14F-4D97-AF65-F5344CB8AC3E}">
        <p14:creationId xmlns:p14="http://schemas.microsoft.com/office/powerpoint/2010/main" val="26632083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BA9D33F-ED3C-46E4-A508-8F50356695EE}" type="datetimeFigureOut">
              <a:rPr lang="en-US" smtClean="0"/>
              <a:t>11/24/2021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951856" y="5867131"/>
            <a:ext cx="551167" cy="365125"/>
          </a:xfrm>
        </p:spPr>
        <p:txBody>
          <a:bodyPr/>
          <a:lstStyle/>
          <a:p>
            <a:fld id="{63A7B6BC-159D-4B36-A49A-344050D9C66A}" type="slidenum">
              <a:rPr lang="en-US" smtClean="0"/>
              <a:t>‹#›</a:t>
            </a:fld>
            <a:endParaRPr lang="en-US"/>
          </a:p>
        </p:txBody>
      </p:sp>
    </p:spTree>
    <p:extLst>
      <p:ext uri="{BB962C8B-B14F-4D97-AF65-F5344CB8AC3E}">
        <p14:creationId xmlns:p14="http://schemas.microsoft.com/office/powerpoint/2010/main" val="41186711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BA9D33F-ED3C-46E4-A508-8F50356695EE}" type="datetimeFigureOut">
              <a:rPr lang="en-US" smtClean="0"/>
              <a:t>11/24/2021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A7B6BC-159D-4B36-A49A-344050D9C66A}" type="slidenum">
              <a:rPr lang="en-US" smtClean="0"/>
              <a:t>‹#›</a:t>
            </a:fld>
            <a:endParaRPr lang="en-US"/>
          </a:p>
        </p:txBody>
      </p:sp>
    </p:spTree>
    <p:extLst>
      <p:ext uri="{BB962C8B-B14F-4D97-AF65-F5344CB8AC3E}">
        <p14:creationId xmlns:p14="http://schemas.microsoft.com/office/powerpoint/2010/main" val="26842888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BA9D33F-ED3C-46E4-A508-8F50356695EE}" type="datetimeFigureOut">
              <a:rPr lang="en-US" smtClean="0"/>
              <a:t>11/24/2021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A7B6BC-159D-4B36-A49A-344050D9C66A}" type="slidenum">
              <a:rPr lang="en-US" smtClean="0"/>
              <a:t>‹#›</a:t>
            </a:fld>
            <a:endParaRPr lang="en-US"/>
          </a:p>
        </p:txBody>
      </p:sp>
    </p:spTree>
    <p:extLst>
      <p:ext uri="{BB962C8B-B14F-4D97-AF65-F5344CB8AC3E}">
        <p14:creationId xmlns:p14="http://schemas.microsoft.com/office/powerpoint/2010/main" val="35192470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BA9D33F-ED3C-46E4-A508-8F50356695EE}" type="datetimeFigureOut">
              <a:rPr lang="en-US" smtClean="0"/>
              <a:t>11/24/2021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A7B6BC-159D-4B36-A49A-344050D9C66A}" type="slidenum">
              <a:rPr lang="en-US" smtClean="0"/>
              <a:t>‹#›</a:t>
            </a:fld>
            <a:endParaRPr lang="en-US"/>
          </a:p>
        </p:txBody>
      </p:sp>
    </p:spTree>
    <p:extLst>
      <p:ext uri="{BB962C8B-B14F-4D97-AF65-F5344CB8AC3E}">
        <p14:creationId xmlns:p14="http://schemas.microsoft.com/office/powerpoint/2010/main" val="38340540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BA9D33F-ED3C-46E4-A508-8F50356695EE}" type="datetimeFigureOut">
              <a:rPr lang="en-US" smtClean="0"/>
              <a:t>11/24/2021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A7B6BC-159D-4B36-A49A-344050D9C66A}" type="slidenum">
              <a:rPr lang="en-US" smtClean="0"/>
              <a:t>‹#›</a:t>
            </a:fld>
            <a:endParaRPr lang="en-US"/>
          </a:p>
        </p:txBody>
      </p:sp>
    </p:spTree>
    <p:extLst>
      <p:ext uri="{BB962C8B-B14F-4D97-AF65-F5344CB8AC3E}">
        <p14:creationId xmlns:p14="http://schemas.microsoft.com/office/powerpoint/2010/main" val="29385255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A9D33F-ED3C-46E4-A508-8F50356695EE}" type="datetimeFigureOut">
              <a:rPr lang="en-US" smtClean="0"/>
              <a:t>11/24/2021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A7B6BC-159D-4B36-A49A-344050D9C66A}" type="slidenum">
              <a:rPr lang="en-US" smtClean="0"/>
              <a:t>‹#›</a:t>
            </a:fld>
            <a:endParaRPr lang="en-US"/>
          </a:p>
        </p:txBody>
      </p:sp>
    </p:spTree>
    <p:extLst>
      <p:ext uri="{BB962C8B-B14F-4D97-AF65-F5344CB8AC3E}">
        <p14:creationId xmlns:p14="http://schemas.microsoft.com/office/powerpoint/2010/main" val="20037426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FBA9D33F-ED3C-46E4-A508-8F50356695EE}" type="datetimeFigureOut">
              <a:rPr lang="en-US" smtClean="0"/>
              <a:t>11/24/2021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A7B6BC-159D-4B36-A49A-344050D9C66A}" type="slidenum">
              <a:rPr lang="en-US" smtClean="0"/>
              <a:t>‹#›</a:t>
            </a:fld>
            <a:endParaRPr lang="en-US"/>
          </a:p>
        </p:txBody>
      </p:sp>
    </p:spTree>
    <p:extLst>
      <p:ext uri="{BB962C8B-B14F-4D97-AF65-F5344CB8AC3E}">
        <p14:creationId xmlns:p14="http://schemas.microsoft.com/office/powerpoint/2010/main" val="27586807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FBA9D33F-ED3C-46E4-A508-8F50356695EE}" type="datetimeFigureOut">
              <a:rPr lang="en-US" smtClean="0"/>
              <a:t>11/24/2021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A7B6BC-159D-4B36-A49A-344050D9C66A}" type="slidenum">
              <a:rPr lang="en-US" smtClean="0"/>
              <a:t>‹#›</a:t>
            </a:fld>
            <a:endParaRPr lang="en-US"/>
          </a:p>
        </p:txBody>
      </p:sp>
    </p:spTree>
    <p:extLst>
      <p:ext uri="{BB962C8B-B14F-4D97-AF65-F5344CB8AC3E}">
        <p14:creationId xmlns:p14="http://schemas.microsoft.com/office/powerpoint/2010/main" val="37729411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FBA9D33F-ED3C-46E4-A508-8F50356695EE}" type="datetimeFigureOut">
              <a:rPr lang="en-US" smtClean="0"/>
              <a:t>11/24/2021</a:t>
            </a:fld>
            <a:endParaRPr lang="en-U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63A7B6BC-159D-4B36-A49A-344050D9C66A}" type="slidenum">
              <a:rPr lang="en-US" smtClean="0"/>
              <a:t>‹#›</a:t>
            </a:fld>
            <a:endParaRPr lang="en-US"/>
          </a:p>
        </p:txBody>
      </p:sp>
    </p:spTree>
    <p:extLst>
      <p:ext uri="{BB962C8B-B14F-4D97-AF65-F5344CB8AC3E}">
        <p14:creationId xmlns:p14="http://schemas.microsoft.com/office/powerpoint/2010/main" val="5196777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health.uconn.edu/pharmacy/staff-references/vanco-collaborative-practice/"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health.uconn.edu/pharmacy/staff-references/vanco-collaborative-practice/"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s://health.uconn.edu/pharmacy/staff-references/vanco-collaborative-practice/"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s://health.uconn.edu/pharmacy/staff-references/vanco-collaborative-practice/"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Updated Vancomycin Collaborative Practice </a:t>
            </a:r>
            <a:endParaRPr lang="en-US" dirty="0"/>
          </a:p>
        </p:txBody>
      </p:sp>
    </p:spTree>
    <p:extLst>
      <p:ext uri="{BB962C8B-B14F-4D97-AF65-F5344CB8AC3E}">
        <p14:creationId xmlns:p14="http://schemas.microsoft.com/office/powerpoint/2010/main" val="24585141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MRSA PCR Nasal Swab </a:t>
            </a:r>
            <a:endParaRPr lang="en-US" dirty="0"/>
          </a:p>
        </p:txBody>
      </p:sp>
      <p:sp>
        <p:nvSpPr>
          <p:cNvPr id="3" name="Content Placeholder 2"/>
          <p:cNvSpPr>
            <a:spLocks noGrp="1"/>
          </p:cNvSpPr>
          <p:nvPr>
            <p:ph idx="1"/>
          </p:nvPr>
        </p:nvSpPr>
        <p:spPr/>
        <p:txBody>
          <a:bodyPr/>
          <a:lstStyle/>
          <a:p>
            <a:r>
              <a:rPr lang="en-US" dirty="0"/>
              <a:t>Pharmacists can enter an order </a:t>
            </a:r>
            <a:r>
              <a:rPr lang="en-US" dirty="0" smtClean="0"/>
              <a:t>in Epic </a:t>
            </a:r>
            <a:r>
              <a:rPr lang="en-US" dirty="0"/>
              <a:t>for a MRSA PCR nasal swab in a patient who has a probable or definitive diagnosis of </a:t>
            </a:r>
            <a:r>
              <a:rPr lang="en-US" dirty="0" smtClean="0"/>
              <a:t>pneumonia</a:t>
            </a:r>
            <a:endParaRPr lang="en-US" dirty="0"/>
          </a:p>
          <a:p>
            <a:r>
              <a:rPr lang="en-US" dirty="0"/>
              <a:t>If a patient with documented/suspected pneumonia has a documented negative MRSA PCR nasal swab test, the </a:t>
            </a:r>
            <a:r>
              <a:rPr lang="en-US" dirty="0" smtClean="0"/>
              <a:t>pharmacist </a:t>
            </a:r>
            <a:r>
              <a:rPr lang="en-US" dirty="0"/>
              <a:t>can discontinue the order for IV </a:t>
            </a:r>
            <a:r>
              <a:rPr lang="en-US" dirty="0" smtClean="0"/>
              <a:t>vancomycin</a:t>
            </a:r>
          </a:p>
          <a:p>
            <a:pPr lvl="1"/>
            <a:r>
              <a:rPr lang="en-US" dirty="0" smtClean="0"/>
              <a:t>Prior </a:t>
            </a:r>
            <a:r>
              <a:rPr lang="en-US" dirty="0"/>
              <a:t>to discontinuing the order, the </a:t>
            </a:r>
            <a:r>
              <a:rPr lang="en-US" dirty="0" smtClean="0"/>
              <a:t>pharmacist </a:t>
            </a:r>
            <a:r>
              <a:rPr lang="en-US" dirty="0"/>
              <a:t>should contact the primary care team to alert them of the order </a:t>
            </a:r>
            <a:r>
              <a:rPr lang="en-US" dirty="0" smtClean="0"/>
              <a:t>discontinuation</a:t>
            </a:r>
            <a:endParaRPr lang="en-US" dirty="0"/>
          </a:p>
        </p:txBody>
      </p:sp>
    </p:spTree>
    <p:extLst>
      <p:ext uri="{BB962C8B-B14F-4D97-AF65-F5344CB8AC3E}">
        <p14:creationId xmlns:p14="http://schemas.microsoft.com/office/powerpoint/2010/main" val="31622358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stretch>
            <a:fillRect/>
          </a:stretch>
        </p:blipFill>
        <p:spPr>
          <a:xfrm>
            <a:off x="2550770" y="2177581"/>
            <a:ext cx="7631347" cy="4482150"/>
          </a:xfrm>
          <a:prstGeom prst="rect">
            <a:avLst/>
          </a:prstGeom>
        </p:spPr>
      </p:pic>
      <p:sp>
        <p:nvSpPr>
          <p:cNvPr id="3" name="Content Placeholder 2"/>
          <p:cNvSpPr>
            <a:spLocks noGrp="1"/>
          </p:cNvSpPr>
          <p:nvPr>
            <p:ph idx="1"/>
          </p:nvPr>
        </p:nvSpPr>
        <p:spPr>
          <a:xfrm>
            <a:off x="1722848" y="985963"/>
            <a:ext cx="9560053" cy="901148"/>
          </a:xfrm>
        </p:spPr>
        <p:txBody>
          <a:bodyPr>
            <a:normAutofit/>
          </a:bodyPr>
          <a:lstStyle/>
          <a:p>
            <a:pPr marL="0" indent="0">
              <a:buNone/>
            </a:pPr>
            <a:r>
              <a:rPr lang="en-US" sz="2000" dirty="0" smtClean="0"/>
              <a:t>To order a MRSA nasal swab, go to Orders and type in “MRSA.” The following order will come up:</a:t>
            </a:r>
            <a:endParaRPr lang="en-US" sz="2000" dirty="0"/>
          </a:p>
        </p:txBody>
      </p:sp>
    </p:spTree>
    <p:extLst>
      <p:ext uri="{BB962C8B-B14F-4D97-AF65-F5344CB8AC3E}">
        <p14:creationId xmlns:p14="http://schemas.microsoft.com/office/powerpoint/2010/main" val="184335145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Patient Case #1</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199282088"/>
              </p:ext>
            </p:extLst>
          </p:nvPr>
        </p:nvGraphicFramePr>
        <p:xfrm>
          <a:off x="1484311" y="2285999"/>
          <a:ext cx="4630739" cy="3320910"/>
        </p:xfrm>
        <a:graphic>
          <a:graphicData uri="http://schemas.openxmlformats.org/drawingml/2006/table">
            <a:tbl>
              <a:tblPr>
                <a:tableStyleId>{5C22544A-7EE6-4342-B048-85BDC9FD1C3A}</a:tableStyleId>
              </a:tblPr>
              <a:tblGrid>
                <a:gridCol w="1944689">
                  <a:extLst>
                    <a:ext uri="{9D8B030D-6E8A-4147-A177-3AD203B41FA5}">
                      <a16:colId xmlns:a16="http://schemas.microsoft.com/office/drawing/2014/main" val="709482421"/>
                    </a:ext>
                  </a:extLst>
                </a:gridCol>
                <a:gridCol w="2686050">
                  <a:extLst>
                    <a:ext uri="{9D8B030D-6E8A-4147-A177-3AD203B41FA5}">
                      <a16:colId xmlns:a16="http://schemas.microsoft.com/office/drawing/2014/main" val="3626821751"/>
                    </a:ext>
                  </a:extLst>
                </a:gridCol>
              </a:tblGrid>
              <a:tr h="362185">
                <a:tc>
                  <a:txBody>
                    <a:bodyPr/>
                    <a:lstStyle/>
                    <a:p>
                      <a:pPr algn="l" fontAlgn="b"/>
                      <a:r>
                        <a:rPr lang="en-US" sz="1800" u="none" strike="noStrike">
                          <a:effectLst/>
                        </a:rPr>
                        <a:t>Age:</a:t>
                      </a:r>
                      <a:endParaRPr lang="en-US" sz="1800" b="1" i="1" u="none" strike="noStrike">
                        <a:solidFill>
                          <a:srgbClr val="000000"/>
                        </a:solidFill>
                        <a:effectLst/>
                        <a:latin typeface="Calibri" panose="020F0502020204030204" pitchFamily="34" charset="0"/>
                      </a:endParaRPr>
                    </a:p>
                  </a:txBody>
                  <a:tcPr anchor="b"/>
                </a:tc>
                <a:tc>
                  <a:txBody>
                    <a:bodyPr/>
                    <a:lstStyle/>
                    <a:p>
                      <a:pPr algn="l" fontAlgn="b"/>
                      <a:r>
                        <a:rPr lang="en-US" sz="1800" u="none" strike="noStrike" dirty="0">
                          <a:effectLst/>
                        </a:rPr>
                        <a:t>49</a:t>
                      </a:r>
                      <a:endParaRPr lang="en-US" sz="1800" b="0" i="0" u="none" strike="noStrike" dirty="0">
                        <a:solidFill>
                          <a:srgbClr val="000000"/>
                        </a:solidFill>
                        <a:effectLst/>
                        <a:latin typeface="Calibri" panose="020F0502020204030204" pitchFamily="34" charset="0"/>
                      </a:endParaRPr>
                    </a:p>
                  </a:txBody>
                  <a:tcPr anchor="b"/>
                </a:tc>
                <a:extLst>
                  <a:ext uri="{0D108BD9-81ED-4DB2-BD59-A6C34878D82A}">
                    <a16:rowId xmlns:a16="http://schemas.microsoft.com/office/drawing/2014/main" val="4007438833"/>
                  </a:ext>
                </a:extLst>
              </a:tr>
              <a:tr h="362185">
                <a:tc>
                  <a:txBody>
                    <a:bodyPr/>
                    <a:lstStyle/>
                    <a:p>
                      <a:pPr algn="l" fontAlgn="b"/>
                      <a:r>
                        <a:rPr lang="en-US" sz="1800" b="0" i="0" u="none" strike="noStrike" dirty="0" smtClean="0">
                          <a:solidFill>
                            <a:srgbClr val="000000"/>
                          </a:solidFill>
                          <a:effectLst/>
                          <a:latin typeface="Calibri" panose="020F0502020204030204" pitchFamily="34" charset="0"/>
                        </a:rPr>
                        <a:t>Sex: </a:t>
                      </a:r>
                      <a:endParaRPr lang="en-US" sz="1800" b="0" i="0" u="none" strike="noStrike" dirty="0">
                        <a:solidFill>
                          <a:srgbClr val="000000"/>
                        </a:solidFill>
                        <a:effectLst/>
                        <a:latin typeface="Calibri" panose="020F0502020204030204" pitchFamily="34" charset="0"/>
                      </a:endParaRPr>
                    </a:p>
                  </a:txBody>
                  <a:tcPr anchor="b"/>
                </a:tc>
                <a:tc>
                  <a:txBody>
                    <a:bodyPr/>
                    <a:lstStyle/>
                    <a:p>
                      <a:pPr algn="l" fontAlgn="b"/>
                      <a:r>
                        <a:rPr lang="en-US" sz="1800" b="0" i="0" u="none" strike="noStrike" dirty="0" smtClean="0">
                          <a:solidFill>
                            <a:srgbClr val="000000"/>
                          </a:solidFill>
                          <a:effectLst/>
                          <a:latin typeface="Calibri" panose="020F0502020204030204" pitchFamily="34" charset="0"/>
                        </a:rPr>
                        <a:t>Female </a:t>
                      </a:r>
                      <a:endParaRPr lang="en-US" sz="1800" b="0" i="0" u="none" strike="noStrike" dirty="0">
                        <a:solidFill>
                          <a:srgbClr val="000000"/>
                        </a:solidFill>
                        <a:effectLst/>
                        <a:latin typeface="Calibri" panose="020F0502020204030204" pitchFamily="34" charset="0"/>
                      </a:endParaRPr>
                    </a:p>
                  </a:txBody>
                  <a:tcPr anchor="b"/>
                </a:tc>
                <a:extLst>
                  <a:ext uri="{0D108BD9-81ED-4DB2-BD59-A6C34878D82A}">
                    <a16:rowId xmlns:a16="http://schemas.microsoft.com/office/drawing/2014/main" val="2141035808"/>
                  </a:ext>
                </a:extLst>
              </a:tr>
              <a:tr h="362185">
                <a:tc>
                  <a:txBody>
                    <a:bodyPr/>
                    <a:lstStyle/>
                    <a:p>
                      <a:pPr algn="l" fontAlgn="b"/>
                      <a:r>
                        <a:rPr lang="en-US" sz="1800" u="none" strike="noStrike" dirty="0">
                          <a:effectLst/>
                        </a:rPr>
                        <a:t>Weight:</a:t>
                      </a:r>
                      <a:endParaRPr lang="en-US" sz="1800" b="1" i="1" u="none" strike="noStrike" dirty="0">
                        <a:solidFill>
                          <a:srgbClr val="000000"/>
                        </a:solidFill>
                        <a:effectLst/>
                        <a:latin typeface="Calibri" panose="020F0502020204030204" pitchFamily="34" charset="0"/>
                      </a:endParaRPr>
                    </a:p>
                  </a:txBody>
                  <a:tcPr anchor="b"/>
                </a:tc>
                <a:tc>
                  <a:txBody>
                    <a:bodyPr/>
                    <a:lstStyle/>
                    <a:p>
                      <a:pPr algn="l" fontAlgn="b"/>
                      <a:r>
                        <a:rPr lang="en-US" sz="1800" u="none" strike="noStrike" dirty="0">
                          <a:effectLst/>
                        </a:rPr>
                        <a:t>136 kg</a:t>
                      </a:r>
                      <a:endParaRPr lang="en-US" sz="1800" b="0" i="0" u="none" strike="noStrike" dirty="0">
                        <a:solidFill>
                          <a:srgbClr val="000000"/>
                        </a:solidFill>
                        <a:effectLst/>
                        <a:latin typeface="Calibri" panose="020F0502020204030204" pitchFamily="34" charset="0"/>
                      </a:endParaRPr>
                    </a:p>
                  </a:txBody>
                  <a:tcPr anchor="b"/>
                </a:tc>
                <a:extLst>
                  <a:ext uri="{0D108BD9-81ED-4DB2-BD59-A6C34878D82A}">
                    <a16:rowId xmlns:a16="http://schemas.microsoft.com/office/drawing/2014/main" val="2918313077"/>
                  </a:ext>
                </a:extLst>
              </a:tr>
              <a:tr h="362185">
                <a:tc>
                  <a:txBody>
                    <a:bodyPr/>
                    <a:lstStyle/>
                    <a:p>
                      <a:pPr algn="l" fontAlgn="b"/>
                      <a:r>
                        <a:rPr lang="en-US" sz="1800" u="none" strike="noStrike" dirty="0">
                          <a:effectLst/>
                        </a:rPr>
                        <a:t>Height:</a:t>
                      </a:r>
                      <a:endParaRPr lang="en-US" sz="1800" b="1" i="1" u="none" strike="noStrike" dirty="0">
                        <a:solidFill>
                          <a:srgbClr val="000000"/>
                        </a:solidFill>
                        <a:effectLst/>
                        <a:latin typeface="Calibri" panose="020F0502020204030204" pitchFamily="34" charset="0"/>
                      </a:endParaRPr>
                    </a:p>
                  </a:txBody>
                  <a:tcPr anchor="b"/>
                </a:tc>
                <a:tc>
                  <a:txBody>
                    <a:bodyPr/>
                    <a:lstStyle/>
                    <a:p>
                      <a:pPr algn="l" fontAlgn="b"/>
                      <a:r>
                        <a:rPr lang="en-US" sz="1800" u="none" strike="noStrike" dirty="0">
                          <a:effectLst/>
                        </a:rPr>
                        <a:t>172.2 cm</a:t>
                      </a:r>
                      <a:endParaRPr lang="en-US" sz="1800" b="0" i="0" u="none" strike="noStrike" dirty="0">
                        <a:solidFill>
                          <a:srgbClr val="000000"/>
                        </a:solidFill>
                        <a:effectLst/>
                        <a:latin typeface="Calibri" panose="020F0502020204030204" pitchFamily="34" charset="0"/>
                      </a:endParaRPr>
                    </a:p>
                  </a:txBody>
                  <a:tcPr anchor="b"/>
                </a:tc>
                <a:extLst>
                  <a:ext uri="{0D108BD9-81ED-4DB2-BD59-A6C34878D82A}">
                    <a16:rowId xmlns:a16="http://schemas.microsoft.com/office/drawing/2014/main" val="4138549531"/>
                  </a:ext>
                </a:extLst>
              </a:tr>
              <a:tr h="362185">
                <a:tc>
                  <a:txBody>
                    <a:bodyPr/>
                    <a:lstStyle/>
                    <a:p>
                      <a:pPr algn="l" fontAlgn="b"/>
                      <a:r>
                        <a:rPr lang="en-US" sz="1800" u="none" strike="noStrike">
                          <a:effectLst/>
                        </a:rPr>
                        <a:t>SCr:</a:t>
                      </a:r>
                      <a:endParaRPr lang="en-US" sz="1800" b="1" i="1" u="none" strike="noStrike">
                        <a:solidFill>
                          <a:srgbClr val="000000"/>
                        </a:solidFill>
                        <a:effectLst/>
                        <a:latin typeface="Calibri" panose="020F0502020204030204" pitchFamily="34" charset="0"/>
                      </a:endParaRPr>
                    </a:p>
                  </a:txBody>
                  <a:tcPr anchor="b"/>
                </a:tc>
                <a:tc>
                  <a:txBody>
                    <a:bodyPr/>
                    <a:lstStyle/>
                    <a:p>
                      <a:pPr algn="l" fontAlgn="b"/>
                      <a:r>
                        <a:rPr lang="en-US" sz="1800" u="none" strike="noStrike" dirty="0">
                          <a:effectLst/>
                        </a:rPr>
                        <a:t>0.6 mg/</a:t>
                      </a:r>
                      <a:r>
                        <a:rPr lang="en-US" sz="1800" u="none" strike="noStrike" dirty="0" err="1">
                          <a:effectLst/>
                        </a:rPr>
                        <a:t>dL</a:t>
                      </a:r>
                      <a:endParaRPr lang="en-US" sz="1800" b="0" i="0" u="none" strike="noStrike" dirty="0">
                        <a:solidFill>
                          <a:srgbClr val="000000"/>
                        </a:solidFill>
                        <a:effectLst/>
                        <a:latin typeface="Calibri" panose="020F0502020204030204" pitchFamily="34" charset="0"/>
                      </a:endParaRPr>
                    </a:p>
                  </a:txBody>
                  <a:tcPr anchor="b"/>
                </a:tc>
                <a:extLst>
                  <a:ext uri="{0D108BD9-81ED-4DB2-BD59-A6C34878D82A}">
                    <a16:rowId xmlns:a16="http://schemas.microsoft.com/office/drawing/2014/main" val="1067651007"/>
                  </a:ext>
                </a:extLst>
              </a:tr>
              <a:tr h="362185">
                <a:tc>
                  <a:txBody>
                    <a:bodyPr/>
                    <a:lstStyle/>
                    <a:p>
                      <a:pPr algn="l" fontAlgn="b"/>
                      <a:r>
                        <a:rPr lang="en-US" sz="1800" u="none" strike="noStrike" dirty="0">
                          <a:effectLst/>
                        </a:rPr>
                        <a:t>BMI:</a:t>
                      </a:r>
                      <a:endParaRPr lang="en-US" sz="1800" b="1" i="1" u="none" strike="noStrike" dirty="0">
                        <a:solidFill>
                          <a:srgbClr val="000000"/>
                        </a:solidFill>
                        <a:effectLst/>
                        <a:latin typeface="Calibri" panose="020F0502020204030204" pitchFamily="34" charset="0"/>
                      </a:endParaRPr>
                    </a:p>
                  </a:txBody>
                  <a:tcPr anchor="b"/>
                </a:tc>
                <a:tc>
                  <a:txBody>
                    <a:bodyPr/>
                    <a:lstStyle/>
                    <a:p>
                      <a:pPr algn="l" fontAlgn="b"/>
                      <a:r>
                        <a:rPr lang="en-US" sz="1800" b="0" u="none" strike="noStrike" dirty="0" smtClean="0">
                          <a:solidFill>
                            <a:schemeClr val="tx1"/>
                          </a:solidFill>
                          <a:effectLst/>
                        </a:rPr>
                        <a:t>46</a:t>
                      </a:r>
                      <a:endParaRPr lang="en-US" sz="1800" b="0" i="0" u="none" strike="noStrike" dirty="0">
                        <a:solidFill>
                          <a:schemeClr val="tx1"/>
                        </a:solidFill>
                        <a:effectLst/>
                        <a:latin typeface="Calibri" panose="020F0502020204030204" pitchFamily="34" charset="0"/>
                      </a:endParaRPr>
                    </a:p>
                  </a:txBody>
                  <a:tcPr anchor="b"/>
                </a:tc>
                <a:extLst>
                  <a:ext uri="{0D108BD9-81ED-4DB2-BD59-A6C34878D82A}">
                    <a16:rowId xmlns:a16="http://schemas.microsoft.com/office/drawing/2014/main" val="4009746930"/>
                  </a:ext>
                </a:extLst>
              </a:tr>
              <a:tr h="362185">
                <a:tc>
                  <a:txBody>
                    <a:bodyPr/>
                    <a:lstStyle/>
                    <a:p>
                      <a:pPr algn="l" fontAlgn="b"/>
                      <a:r>
                        <a:rPr lang="en-US" sz="1800" u="none" strike="noStrike">
                          <a:effectLst/>
                        </a:rPr>
                        <a:t>ICU Stay?:</a:t>
                      </a:r>
                      <a:endParaRPr lang="en-US" sz="1800" b="1" i="1" u="none" strike="noStrike">
                        <a:solidFill>
                          <a:srgbClr val="000000"/>
                        </a:solidFill>
                        <a:effectLst/>
                        <a:latin typeface="Calibri" panose="020F0502020204030204" pitchFamily="34" charset="0"/>
                      </a:endParaRPr>
                    </a:p>
                  </a:txBody>
                  <a:tcPr anchor="b"/>
                </a:tc>
                <a:tc>
                  <a:txBody>
                    <a:bodyPr/>
                    <a:lstStyle/>
                    <a:p>
                      <a:pPr algn="l" fontAlgn="b"/>
                      <a:r>
                        <a:rPr lang="en-US" sz="1800" u="none" strike="noStrike" dirty="0">
                          <a:effectLst/>
                        </a:rPr>
                        <a:t>N</a:t>
                      </a:r>
                      <a:endParaRPr lang="en-US" sz="1800" b="0" i="0" u="none" strike="noStrike" dirty="0">
                        <a:solidFill>
                          <a:srgbClr val="000000"/>
                        </a:solidFill>
                        <a:effectLst/>
                        <a:latin typeface="Calibri" panose="020F0502020204030204" pitchFamily="34" charset="0"/>
                      </a:endParaRPr>
                    </a:p>
                  </a:txBody>
                  <a:tcPr anchor="b"/>
                </a:tc>
                <a:extLst>
                  <a:ext uri="{0D108BD9-81ED-4DB2-BD59-A6C34878D82A}">
                    <a16:rowId xmlns:a16="http://schemas.microsoft.com/office/drawing/2014/main" val="3076098571"/>
                  </a:ext>
                </a:extLst>
              </a:tr>
              <a:tr h="380295">
                <a:tc>
                  <a:txBody>
                    <a:bodyPr/>
                    <a:lstStyle/>
                    <a:p>
                      <a:pPr algn="l" fontAlgn="b"/>
                      <a:r>
                        <a:rPr lang="en-US" sz="1800" u="none" strike="noStrike" dirty="0">
                          <a:effectLst/>
                        </a:rPr>
                        <a:t>Indication:</a:t>
                      </a:r>
                      <a:endParaRPr lang="en-US" sz="1800" b="1" i="1" u="none" strike="noStrike" dirty="0">
                        <a:solidFill>
                          <a:srgbClr val="000000"/>
                        </a:solidFill>
                        <a:effectLst/>
                        <a:latin typeface="Calibri" panose="020F0502020204030204" pitchFamily="34" charset="0"/>
                      </a:endParaRPr>
                    </a:p>
                  </a:txBody>
                  <a:tcPr anchor="b"/>
                </a:tc>
                <a:tc>
                  <a:txBody>
                    <a:bodyPr/>
                    <a:lstStyle/>
                    <a:p>
                      <a:pPr algn="l" fontAlgn="b"/>
                      <a:r>
                        <a:rPr lang="en-US" sz="1800" u="none" strike="noStrike" dirty="0">
                          <a:effectLst/>
                        </a:rPr>
                        <a:t>Prosthetic Joint Infection</a:t>
                      </a:r>
                      <a:endParaRPr lang="en-US" sz="1800" b="0" i="0" u="none" strike="noStrike" dirty="0">
                        <a:solidFill>
                          <a:srgbClr val="000000"/>
                        </a:solidFill>
                        <a:effectLst/>
                        <a:latin typeface="Calibri" panose="020F0502020204030204" pitchFamily="34" charset="0"/>
                      </a:endParaRPr>
                    </a:p>
                  </a:txBody>
                  <a:tcPr anchor="b"/>
                </a:tc>
                <a:extLst>
                  <a:ext uri="{0D108BD9-81ED-4DB2-BD59-A6C34878D82A}">
                    <a16:rowId xmlns:a16="http://schemas.microsoft.com/office/drawing/2014/main" val="436197559"/>
                  </a:ext>
                </a:extLst>
              </a:tr>
              <a:tr h="380295">
                <a:tc>
                  <a:txBody>
                    <a:bodyPr/>
                    <a:lstStyle/>
                    <a:p>
                      <a:pPr algn="l" fontAlgn="b"/>
                      <a:r>
                        <a:rPr lang="en-US" sz="1800" b="0" i="0" u="none" strike="noStrike" dirty="0" smtClean="0">
                          <a:solidFill>
                            <a:srgbClr val="000000"/>
                          </a:solidFill>
                          <a:effectLst/>
                          <a:latin typeface="Calibri" panose="020F0502020204030204" pitchFamily="34" charset="0"/>
                        </a:rPr>
                        <a:t>AUC/MIC</a:t>
                      </a:r>
                      <a:r>
                        <a:rPr lang="en-US" sz="1800" b="0" i="0" u="none" strike="noStrike" baseline="0" dirty="0" smtClean="0">
                          <a:solidFill>
                            <a:srgbClr val="000000"/>
                          </a:solidFill>
                          <a:effectLst/>
                          <a:latin typeface="Calibri" panose="020F0502020204030204" pitchFamily="34" charset="0"/>
                        </a:rPr>
                        <a:t> target</a:t>
                      </a:r>
                      <a:endParaRPr lang="en-US" sz="1800" b="0" i="0" u="none" strike="noStrike" dirty="0">
                        <a:solidFill>
                          <a:srgbClr val="000000"/>
                        </a:solidFill>
                        <a:effectLst/>
                        <a:latin typeface="Calibri" panose="020F0502020204030204" pitchFamily="34" charset="0"/>
                      </a:endParaRPr>
                    </a:p>
                  </a:txBody>
                  <a:tcPr anchor="b"/>
                </a:tc>
                <a:tc>
                  <a:txBody>
                    <a:bodyPr/>
                    <a:lstStyle/>
                    <a:p>
                      <a:pPr algn="l" fontAlgn="b"/>
                      <a:r>
                        <a:rPr lang="en-US" sz="1800" b="0" i="0" u="none" strike="noStrike" dirty="0" smtClean="0">
                          <a:solidFill>
                            <a:srgbClr val="000000"/>
                          </a:solidFill>
                          <a:effectLst/>
                          <a:latin typeface="Calibri" panose="020F0502020204030204" pitchFamily="34" charset="0"/>
                        </a:rPr>
                        <a:t>400-600</a:t>
                      </a:r>
                      <a:endParaRPr lang="en-US" sz="1800" b="0" i="0" u="none" strike="noStrike" dirty="0">
                        <a:solidFill>
                          <a:srgbClr val="000000"/>
                        </a:solidFill>
                        <a:effectLst/>
                        <a:latin typeface="Calibri" panose="020F0502020204030204" pitchFamily="34" charset="0"/>
                      </a:endParaRPr>
                    </a:p>
                  </a:txBody>
                  <a:tcPr anchor="b"/>
                </a:tc>
                <a:extLst>
                  <a:ext uri="{0D108BD9-81ED-4DB2-BD59-A6C34878D82A}">
                    <a16:rowId xmlns:a16="http://schemas.microsoft.com/office/drawing/2014/main" val="2870046583"/>
                  </a:ext>
                </a:extLst>
              </a:tr>
            </a:tbl>
          </a:graphicData>
        </a:graphic>
      </p:graphicFrame>
      <p:sp>
        <p:nvSpPr>
          <p:cNvPr id="5" name="TextBox 4"/>
          <p:cNvSpPr txBox="1"/>
          <p:nvPr/>
        </p:nvSpPr>
        <p:spPr>
          <a:xfrm>
            <a:off x="6245224" y="3484789"/>
            <a:ext cx="5257800" cy="461665"/>
          </a:xfrm>
          <a:prstGeom prst="rect">
            <a:avLst/>
          </a:prstGeom>
          <a:noFill/>
        </p:spPr>
        <p:txBody>
          <a:bodyPr wrap="square" rtlCol="0">
            <a:spAutoFit/>
          </a:bodyPr>
          <a:lstStyle/>
          <a:p>
            <a:pPr algn="ctr"/>
            <a:r>
              <a:rPr lang="en-US" sz="2400" b="1" dirty="0" smtClean="0"/>
              <a:t>Loading dose? </a:t>
            </a:r>
          </a:p>
        </p:txBody>
      </p:sp>
    </p:spTree>
    <p:extLst>
      <p:ext uri="{BB962C8B-B14F-4D97-AF65-F5344CB8AC3E}">
        <p14:creationId xmlns:p14="http://schemas.microsoft.com/office/powerpoint/2010/main" val="208746746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Patient Case #1</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680492030"/>
              </p:ext>
            </p:extLst>
          </p:nvPr>
        </p:nvGraphicFramePr>
        <p:xfrm>
          <a:off x="1484311" y="2285999"/>
          <a:ext cx="4630739" cy="3320910"/>
        </p:xfrm>
        <a:graphic>
          <a:graphicData uri="http://schemas.openxmlformats.org/drawingml/2006/table">
            <a:tbl>
              <a:tblPr>
                <a:tableStyleId>{5C22544A-7EE6-4342-B048-85BDC9FD1C3A}</a:tableStyleId>
              </a:tblPr>
              <a:tblGrid>
                <a:gridCol w="1944689">
                  <a:extLst>
                    <a:ext uri="{9D8B030D-6E8A-4147-A177-3AD203B41FA5}">
                      <a16:colId xmlns:a16="http://schemas.microsoft.com/office/drawing/2014/main" val="709482421"/>
                    </a:ext>
                  </a:extLst>
                </a:gridCol>
                <a:gridCol w="2686050">
                  <a:extLst>
                    <a:ext uri="{9D8B030D-6E8A-4147-A177-3AD203B41FA5}">
                      <a16:colId xmlns:a16="http://schemas.microsoft.com/office/drawing/2014/main" val="3626821751"/>
                    </a:ext>
                  </a:extLst>
                </a:gridCol>
              </a:tblGrid>
              <a:tr h="362185">
                <a:tc>
                  <a:txBody>
                    <a:bodyPr/>
                    <a:lstStyle/>
                    <a:p>
                      <a:pPr algn="l" fontAlgn="b"/>
                      <a:r>
                        <a:rPr lang="en-US" sz="1800" u="none" strike="noStrike">
                          <a:effectLst/>
                        </a:rPr>
                        <a:t>Age:</a:t>
                      </a:r>
                      <a:endParaRPr lang="en-US" sz="1800" b="1" i="1" u="none" strike="noStrike">
                        <a:solidFill>
                          <a:srgbClr val="000000"/>
                        </a:solidFill>
                        <a:effectLst/>
                        <a:latin typeface="Calibri" panose="020F0502020204030204" pitchFamily="34" charset="0"/>
                      </a:endParaRPr>
                    </a:p>
                  </a:txBody>
                  <a:tcPr anchor="b"/>
                </a:tc>
                <a:tc>
                  <a:txBody>
                    <a:bodyPr/>
                    <a:lstStyle/>
                    <a:p>
                      <a:pPr algn="l" fontAlgn="b"/>
                      <a:r>
                        <a:rPr lang="en-US" sz="1800" u="none" strike="noStrike" dirty="0">
                          <a:effectLst/>
                        </a:rPr>
                        <a:t>49</a:t>
                      </a:r>
                      <a:endParaRPr lang="en-US" sz="1800" b="0" i="0" u="none" strike="noStrike" dirty="0">
                        <a:solidFill>
                          <a:srgbClr val="000000"/>
                        </a:solidFill>
                        <a:effectLst/>
                        <a:latin typeface="Calibri" panose="020F0502020204030204" pitchFamily="34" charset="0"/>
                      </a:endParaRPr>
                    </a:p>
                  </a:txBody>
                  <a:tcPr anchor="b"/>
                </a:tc>
                <a:extLst>
                  <a:ext uri="{0D108BD9-81ED-4DB2-BD59-A6C34878D82A}">
                    <a16:rowId xmlns:a16="http://schemas.microsoft.com/office/drawing/2014/main" val="4007438833"/>
                  </a:ext>
                </a:extLst>
              </a:tr>
              <a:tr h="362185">
                <a:tc>
                  <a:txBody>
                    <a:bodyPr/>
                    <a:lstStyle/>
                    <a:p>
                      <a:pPr algn="l" fontAlgn="b"/>
                      <a:r>
                        <a:rPr lang="en-US" sz="1800" b="0" i="0" u="none" strike="noStrike" dirty="0" smtClean="0">
                          <a:solidFill>
                            <a:srgbClr val="000000"/>
                          </a:solidFill>
                          <a:effectLst/>
                          <a:latin typeface="Calibri" panose="020F0502020204030204" pitchFamily="34" charset="0"/>
                        </a:rPr>
                        <a:t>Sex: </a:t>
                      </a:r>
                      <a:endParaRPr lang="en-US" sz="1800" b="0" i="0" u="none" strike="noStrike" dirty="0">
                        <a:solidFill>
                          <a:srgbClr val="000000"/>
                        </a:solidFill>
                        <a:effectLst/>
                        <a:latin typeface="Calibri" panose="020F0502020204030204" pitchFamily="34" charset="0"/>
                      </a:endParaRPr>
                    </a:p>
                  </a:txBody>
                  <a:tcPr anchor="b"/>
                </a:tc>
                <a:tc>
                  <a:txBody>
                    <a:bodyPr/>
                    <a:lstStyle/>
                    <a:p>
                      <a:pPr algn="l" fontAlgn="b"/>
                      <a:r>
                        <a:rPr lang="en-US" sz="1800" b="0" i="0" u="none" strike="noStrike" dirty="0" smtClean="0">
                          <a:solidFill>
                            <a:srgbClr val="000000"/>
                          </a:solidFill>
                          <a:effectLst/>
                          <a:latin typeface="Calibri" panose="020F0502020204030204" pitchFamily="34" charset="0"/>
                        </a:rPr>
                        <a:t>Female </a:t>
                      </a:r>
                      <a:endParaRPr lang="en-US" sz="1800" b="0" i="0" u="none" strike="noStrike" dirty="0">
                        <a:solidFill>
                          <a:srgbClr val="000000"/>
                        </a:solidFill>
                        <a:effectLst/>
                        <a:latin typeface="Calibri" panose="020F0502020204030204" pitchFamily="34" charset="0"/>
                      </a:endParaRPr>
                    </a:p>
                  </a:txBody>
                  <a:tcPr anchor="b"/>
                </a:tc>
                <a:extLst>
                  <a:ext uri="{0D108BD9-81ED-4DB2-BD59-A6C34878D82A}">
                    <a16:rowId xmlns:a16="http://schemas.microsoft.com/office/drawing/2014/main" val="2141035808"/>
                  </a:ext>
                </a:extLst>
              </a:tr>
              <a:tr h="362185">
                <a:tc>
                  <a:txBody>
                    <a:bodyPr/>
                    <a:lstStyle/>
                    <a:p>
                      <a:pPr algn="l" fontAlgn="b"/>
                      <a:r>
                        <a:rPr lang="en-US" sz="1800" u="none" strike="noStrike" dirty="0">
                          <a:effectLst/>
                        </a:rPr>
                        <a:t>Weight:</a:t>
                      </a:r>
                      <a:endParaRPr lang="en-US" sz="1800" b="1" i="1" u="none" strike="noStrike" dirty="0">
                        <a:solidFill>
                          <a:srgbClr val="000000"/>
                        </a:solidFill>
                        <a:effectLst/>
                        <a:latin typeface="Calibri" panose="020F0502020204030204" pitchFamily="34" charset="0"/>
                      </a:endParaRPr>
                    </a:p>
                  </a:txBody>
                  <a:tcPr anchor="b"/>
                </a:tc>
                <a:tc>
                  <a:txBody>
                    <a:bodyPr/>
                    <a:lstStyle/>
                    <a:p>
                      <a:pPr algn="l" fontAlgn="b"/>
                      <a:r>
                        <a:rPr lang="en-US" sz="1800" u="none" strike="noStrike" dirty="0">
                          <a:effectLst/>
                        </a:rPr>
                        <a:t>136 kg</a:t>
                      </a:r>
                      <a:endParaRPr lang="en-US" sz="1800" b="0" i="0" u="none" strike="noStrike" dirty="0">
                        <a:solidFill>
                          <a:srgbClr val="000000"/>
                        </a:solidFill>
                        <a:effectLst/>
                        <a:latin typeface="Calibri" panose="020F0502020204030204" pitchFamily="34" charset="0"/>
                      </a:endParaRPr>
                    </a:p>
                  </a:txBody>
                  <a:tcPr anchor="b"/>
                </a:tc>
                <a:extLst>
                  <a:ext uri="{0D108BD9-81ED-4DB2-BD59-A6C34878D82A}">
                    <a16:rowId xmlns:a16="http://schemas.microsoft.com/office/drawing/2014/main" val="2918313077"/>
                  </a:ext>
                </a:extLst>
              </a:tr>
              <a:tr h="362185">
                <a:tc>
                  <a:txBody>
                    <a:bodyPr/>
                    <a:lstStyle/>
                    <a:p>
                      <a:pPr algn="l" fontAlgn="b"/>
                      <a:r>
                        <a:rPr lang="en-US" sz="1800" u="none" strike="noStrike" dirty="0">
                          <a:effectLst/>
                        </a:rPr>
                        <a:t>Height:</a:t>
                      </a:r>
                      <a:endParaRPr lang="en-US" sz="1800" b="1" i="1" u="none" strike="noStrike" dirty="0">
                        <a:solidFill>
                          <a:srgbClr val="000000"/>
                        </a:solidFill>
                        <a:effectLst/>
                        <a:latin typeface="Calibri" panose="020F0502020204030204" pitchFamily="34" charset="0"/>
                      </a:endParaRPr>
                    </a:p>
                  </a:txBody>
                  <a:tcPr anchor="b"/>
                </a:tc>
                <a:tc>
                  <a:txBody>
                    <a:bodyPr/>
                    <a:lstStyle/>
                    <a:p>
                      <a:pPr algn="l" fontAlgn="b"/>
                      <a:r>
                        <a:rPr lang="en-US" sz="1800" u="none" strike="noStrike" dirty="0">
                          <a:effectLst/>
                        </a:rPr>
                        <a:t>172.2 cm</a:t>
                      </a:r>
                      <a:endParaRPr lang="en-US" sz="1800" b="0" i="0" u="none" strike="noStrike" dirty="0">
                        <a:solidFill>
                          <a:srgbClr val="000000"/>
                        </a:solidFill>
                        <a:effectLst/>
                        <a:latin typeface="Calibri" panose="020F0502020204030204" pitchFamily="34" charset="0"/>
                      </a:endParaRPr>
                    </a:p>
                  </a:txBody>
                  <a:tcPr anchor="b"/>
                </a:tc>
                <a:extLst>
                  <a:ext uri="{0D108BD9-81ED-4DB2-BD59-A6C34878D82A}">
                    <a16:rowId xmlns:a16="http://schemas.microsoft.com/office/drawing/2014/main" val="4138549531"/>
                  </a:ext>
                </a:extLst>
              </a:tr>
              <a:tr h="362185">
                <a:tc>
                  <a:txBody>
                    <a:bodyPr/>
                    <a:lstStyle/>
                    <a:p>
                      <a:pPr algn="l" fontAlgn="b"/>
                      <a:r>
                        <a:rPr lang="en-US" sz="1800" u="none" strike="noStrike">
                          <a:effectLst/>
                        </a:rPr>
                        <a:t>SCr:</a:t>
                      </a:r>
                      <a:endParaRPr lang="en-US" sz="1800" b="1" i="1" u="none" strike="noStrike">
                        <a:solidFill>
                          <a:srgbClr val="000000"/>
                        </a:solidFill>
                        <a:effectLst/>
                        <a:latin typeface="Calibri" panose="020F0502020204030204" pitchFamily="34" charset="0"/>
                      </a:endParaRPr>
                    </a:p>
                  </a:txBody>
                  <a:tcPr anchor="b"/>
                </a:tc>
                <a:tc>
                  <a:txBody>
                    <a:bodyPr/>
                    <a:lstStyle/>
                    <a:p>
                      <a:pPr algn="l" fontAlgn="b"/>
                      <a:r>
                        <a:rPr lang="en-US" sz="1800" u="none" strike="noStrike" dirty="0">
                          <a:effectLst/>
                        </a:rPr>
                        <a:t>0.6 mg/</a:t>
                      </a:r>
                      <a:r>
                        <a:rPr lang="en-US" sz="1800" u="none" strike="noStrike" dirty="0" err="1">
                          <a:effectLst/>
                        </a:rPr>
                        <a:t>dL</a:t>
                      </a:r>
                      <a:endParaRPr lang="en-US" sz="1800" b="0" i="0" u="none" strike="noStrike" dirty="0">
                        <a:solidFill>
                          <a:srgbClr val="000000"/>
                        </a:solidFill>
                        <a:effectLst/>
                        <a:latin typeface="Calibri" panose="020F0502020204030204" pitchFamily="34" charset="0"/>
                      </a:endParaRPr>
                    </a:p>
                  </a:txBody>
                  <a:tcPr anchor="b"/>
                </a:tc>
                <a:extLst>
                  <a:ext uri="{0D108BD9-81ED-4DB2-BD59-A6C34878D82A}">
                    <a16:rowId xmlns:a16="http://schemas.microsoft.com/office/drawing/2014/main" val="1067651007"/>
                  </a:ext>
                </a:extLst>
              </a:tr>
              <a:tr h="362185">
                <a:tc>
                  <a:txBody>
                    <a:bodyPr/>
                    <a:lstStyle/>
                    <a:p>
                      <a:pPr algn="l" fontAlgn="b"/>
                      <a:r>
                        <a:rPr lang="en-US" sz="1800" u="none" strike="noStrike" dirty="0">
                          <a:effectLst/>
                        </a:rPr>
                        <a:t>BMI:</a:t>
                      </a:r>
                      <a:endParaRPr lang="en-US" sz="1800" b="1" i="1" u="none" strike="noStrike" dirty="0">
                        <a:solidFill>
                          <a:srgbClr val="000000"/>
                        </a:solidFill>
                        <a:effectLst/>
                        <a:latin typeface="Calibri" panose="020F0502020204030204" pitchFamily="34" charset="0"/>
                      </a:endParaRPr>
                    </a:p>
                  </a:txBody>
                  <a:tcPr anchor="b"/>
                </a:tc>
                <a:tc>
                  <a:txBody>
                    <a:bodyPr/>
                    <a:lstStyle/>
                    <a:p>
                      <a:pPr algn="l" fontAlgn="b"/>
                      <a:r>
                        <a:rPr lang="en-US" sz="1800" b="1" u="none" strike="noStrike" dirty="0" smtClean="0">
                          <a:solidFill>
                            <a:srgbClr val="FF0000"/>
                          </a:solidFill>
                          <a:effectLst/>
                        </a:rPr>
                        <a:t>46</a:t>
                      </a:r>
                      <a:endParaRPr lang="en-US" sz="1800" b="1" i="0" u="none" strike="noStrike" dirty="0">
                        <a:solidFill>
                          <a:srgbClr val="FF0000"/>
                        </a:solidFill>
                        <a:effectLst/>
                        <a:latin typeface="Calibri" panose="020F0502020204030204" pitchFamily="34" charset="0"/>
                      </a:endParaRPr>
                    </a:p>
                  </a:txBody>
                  <a:tcPr anchor="b"/>
                </a:tc>
                <a:extLst>
                  <a:ext uri="{0D108BD9-81ED-4DB2-BD59-A6C34878D82A}">
                    <a16:rowId xmlns:a16="http://schemas.microsoft.com/office/drawing/2014/main" val="4009746930"/>
                  </a:ext>
                </a:extLst>
              </a:tr>
              <a:tr h="362185">
                <a:tc>
                  <a:txBody>
                    <a:bodyPr/>
                    <a:lstStyle/>
                    <a:p>
                      <a:pPr algn="l" fontAlgn="b"/>
                      <a:r>
                        <a:rPr lang="en-US" sz="1800" u="none" strike="noStrike">
                          <a:effectLst/>
                        </a:rPr>
                        <a:t>ICU Stay?:</a:t>
                      </a:r>
                      <a:endParaRPr lang="en-US" sz="1800" b="1" i="1" u="none" strike="noStrike">
                        <a:solidFill>
                          <a:srgbClr val="000000"/>
                        </a:solidFill>
                        <a:effectLst/>
                        <a:latin typeface="Calibri" panose="020F0502020204030204" pitchFamily="34" charset="0"/>
                      </a:endParaRPr>
                    </a:p>
                  </a:txBody>
                  <a:tcPr anchor="b"/>
                </a:tc>
                <a:tc>
                  <a:txBody>
                    <a:bodyPr/>
                    <a:lstStyle/>
                    <a:p>
                      <a:pPr algn="l" fontAlgn="b"/>
                      <a:r>
                        <a:rPr lang="en-US" sz="1800" u="none" strike="noStrike" dirty="0">
                          <a:effectLst/>
                        </a:rPr>
                        <a:t>N</a:t>
                      </a:r>
                      <a:endParaRPr lang="en-US" sz="1800" b="0" i="0" u="none" strike="noStrike" dirty="0">
                        <a:solidFill>
                          <a:srgbClr val="000000"/>
                        </a:solidFill>
                        <a:effectLst/>
                        <a:latin typeface="Calibri" panose="020F0502020204030204" pitchFamily="34" charset="0"/>
                      </a:endParaRPr>
                    </a:p>
                  </a:txBody>
                  <a:tcPr anchor="b"/>
                </a:tc>
                <a:extLst>
                  <a:ext uri="{0D108BD9-81ED-4DB2-BD59-A6C34878D82A}">
                    <a16:rowId xmlns:a16="http://schemas.microsoft.com/office/drawing/2014/main" val="3076098571"/>
                  </a:ext>
                </a:extLst>
              </a:tr>
              <a:tr h="380295">
                <a:tc>
                  <a:txBody>
                    <a:bodyPr/>
                    <a:lstStyle/>
                    <a:p>
                      <a:pPr algn="l" fontAlgn="b"/>
                      <a:r>
                        <a:rPr lang="en-US" sz="1800" u="none" strike="noStrike" dirty="0">
                          <a:effectLst/>
                        </a:rPr>
                        <a:t>Indication:</a:t>
                      </a:r>
                      <a:endParaRPr lang="en-US" sz="1800" b="1" i="1" u="none" strike="noStrike" dirty="0">
                        <a:solidFill>
                          <a:srgbClr val="000000"/>
                        </a:solidFill>
                        <a:effectLst/>
                        <a:latin typeface="Calibri" panose="020F0502020204030204" pitchFamily="34" charset="0"/>
                      </a:endParaRPr>
                    </a:p>
                  </a:txBody>
                  <a:tcPr anchor="b"/>
                </a:tc>
                <a:tc>
                  <a:txBody>
                    <a:bodyPr/>
                    <a:lstStyle/>
                    <a:p>
                      <a:pPr algn="l" fontAlgn="b"/>
                      <a:r>
                        <a:rPr lang="en-US" sz="1800" u="none" strike="noStrike" dirty="0">
                          <a:effectLst/>
                        </a:rPr>
                        <a:t>Prosthetic Joint Infection</a:t>
                      </a:r>
                      <a:endParaRPr lang="en-US" sz="1800" b="0" i="0" u="none" strike="noStrike" dirty="0">
                        <a:solidFill>
                          <a:srgbClr val="000000"/>
                        </a:solidFill>
                        <a:effectLst/>
                        <a:latin typeface="Calibri" panose="020F0502020204030204" pitchFamily="34" charset="0"/>
                      </a:endParaRPr>
                    </a:p>
                  </a:txBody>
                  <a:tcPr anchor="b"/>
                </a:tc>
                <a:extLst>
                  <a:ext uri="{0D108BD9-81ED-4DB2-BD59-A6C34878D82A}">
                    <a16:rowId xmlns:a16="http://schemas.microsoft.com/office/drawing/2014/main" val="436197559"/>
                  </a:ext>
                </a:extLst>
              </a:tr>
              <a:tr h="380295">
                <a:tc>
                  <a:txBody>
                    <a:bodyPr/>
                    <a:lstStyle/>
                    <a:p>
                      <a:pPr algn="l" fontAlgn="b"/>
                      <a:r>
                        <a:rPr lang="en-US" sz="1800" b="0" i="0" u="none" strike="noStrike" dirty="0" smtClean="0">
                          <a:solidFill>
                            <a:srgbClr val="000000"/>
                          </a:solidFill>
                          <a:effectLst/>
                          <a:latin typeface="Calibri" panose="020F0502020204030204" pitchFamily="34" charset="0"/>
                        </a:rPr>
                        <a:t>AUC/MIC</a:t>
                      </a:r>
                      <a:r>
                        <a:rPr lang="en-US" sz="1800" b="0" i="0" u="none" strike="noStrike" baseline="0" dirty="0" smtClean="0">
                          <a:solidFill>
                            <a:srgbClr val="000000"/>
                          </a:solidFill>
                          <a:effectLst/>
                          <a:latin typeface="Calibri" panose="020F0502020204030204" pitchFamily="34" charset="0"/>
                        </a:rPr>
                        <a:t> target</a:t>
                      </a:r>
                      <a:endParaRPr lang="en-US" sz="1800" b="0" i="0" u="none" strike="noStrike" dirty="0">
                        <a:solidFill>
                          <a:srgbClr val="000000"/>
                        </a:solidFill>
                        <a:effectLst/>
                        <a:latin typeface="Calibri" panose="020F0502020204030204" pitchFamily="34" charset="0"/>
                      </a:endParaRPr>
                    </a:p>
                  </a:txBody>
                  <a:tcPr anchor="b"/>
                </a:tc>
                <a:tc>
                  <a:txBody>
                    <a:bodyPr/>
                    <a:lstStyle/>
                    <a:p>
                      <a:pPr algn="l" fontAlgn="b"/>
                      <a:r>
                        <a:rPr lang="en-US" sz="1800" b="0" i="0" u="none" strike="noStrike" dirty="0" smtClean="0">
                          <a:solidFill>
                            <a:srgbClr val="000000"/>
                          </a:solidFill>
                          <a:effectLst/>
                          <a:latin typeface="Calibri" panose="020F0502020204030204" pitchFamily="34" charset="0"/>
                        </a:rPr>
                        <a:t>400-600</a:t>
                      </a:r>
                      <a:endParaRPr lang="en-US" sz="1800" b="0" i="0" u="none" strike="noStrike" dirty="0">
                        <a:solidFill>
                          <a:srgbClr val="000000"/>
                        </a:solidFill>
                        <a:effectLst/>
                        <a:latin typeface="Calibri" panose="020F0502020204030204" pitchFamily="34" charset="0"/>
                      </a:endParaRPr>
                    </a:p>
                  </a:txBody>
                  <a:tcPr anchor="b"/>
                </a:tc>
                <a:extLst>
                  <a:ext uri="{0D108BD9-81ED-4DB2-BD59-A6C34878D82A}">
                    <a16:rowId xmlns:a16="http://schemas.microsoft.com/office/drawing/2014/main" val="2870046583"/>
                  </a:ext>
                </a:extLst>
              </a:tr>
            </a:tbl>
          </a:graphicData>
        </a:graphic>
      </p:graphicFrame>
      <p:sp>
        <p:nvSpPr>
          <p:cNvPr id="5" name="TextBox 4"/>
          <p:cNvSpPr txBox="1"/>
          <p:nvPr/>
        </p:nvSpPr>
        <p:spPr>
          <a:xfrm>
            <a:off x="6245224" y="3484789"/>
            <a:ext cx="5257800" cy="1200329"/>
          </a:xfrm>
          <a:prstGeom prst="rect">
            <a:avLst/>
          </a:prstGeom>
          <a:noFill/>
        </p:spPr>
        <p:txBody>
          <a:bodyPr wrap="square" rtlCol="0">
            <a:spAutoFit/>
          </a:bodyPr>
          <a:lstStyle/>
          <a:p>
            <a:pPr algn="ctr"/>
            <a:r>
              <a:rPr lang="en-US" sz="2400" b="1" dirty="0" smtClean="0"/>
              <a:t>Loading dose? </a:t>
            </a:r>
          </a:p>
          <a:p>
            <a:pPr algn="ctr"/>
            <a:r>
              <a:rPr lang="en-US" sz="2400" dirty="0" smtClean="0"/>
              <a:t>136 kg x 25 mg/kg = 3400 mg</a:t>
            </a:r>
          </a:p>
          <a:p>
            <a:pPr algn="ctr"/>
            <a:r>
              <a:rPr lang="en-US" sz="2400" dirty="0" smtClean="0"/>
              <a:t>Rounded to 3000 mg </a:t>
            </a:r>
            <a:endParaRPr lang="en-US" sz="2400" dirty="0"/>
          </a:p>
        </p:txBody>
      </p:sp>
    </p:spTree>
    <p:extLst>
      <p:ext uri="{BB962C8B-B14F-4D97-AF65-F5344CB8AC3E}">
        <p14:creationId xmlns:p14="http://schemas.microsoft.com/office/powerpoint/2010/main" val="30296789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Patient Case #1</a:t>
            </a:r>
            <a:endParaRPr lang="en-US" dirty="0"/>
          </a:p>
        </p:txBody>
      </p:sp>
      <p:pic>
        <p:nvPicPr>
          <p:cNvPr id="4" name="Content Placeholder 3"/>
          <p:cNvPicPr>
            <a:picLocks noGrp="1" noChangeAspect="1"/>
          </p:cNvPicPr>
          <p:nvPr>
            <p:ph idx="1"/>
          </p:nvPr>
        </p:nvPicPr>
        <p:blipFill rotWithShape="1">
          <a:blip r:embed="rId3"/>
          <a:srcRect l="3140" t="21592" r="10665"/>
          <a:stretch/>
        </p:blipFill>
        <p:spPr>
          <a:xfrm>
            <a:off x="1330036" y="2245661"/>
            <a:ext cx="5299364" cy="2449606"/>
          </a:xfrm>
          <a:prstGeom prst="rect">
            <a:avLst/>
          </a:prstGeom>
        </p:spPr>
      </p:pic>
      <p:sp>
        <p:nvSpPr>
          <p:cNvPr id="5" name="Rectangle 4"/>
          <p:cNvSpPr/>
          <p:nvPr/>
        </p:nvSpPr>
        <p:spPr>
          <a:xfrm>
            <a:off x="4306281" y="3666567"/>
            <a:ext cx="1964531" cy="3048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4306281" y="2790267"/>
            <a:ext cx="1964531" cy="3048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p:cNvPicPr>
            <a:picLocks noChangeAspect="1"/>
          </p:cNvPicPr>
          <p:nvPr/>
        </p:nvPicPr>
        <p:blipFill>
          <a:blip r:embed="rId4"/>
          <a:stretch>
            <a:fillRect/>
          </a:stretch>
        </p:blipFill>
        <p:spPr>
          <a:xfrm>
            <a:off x="6700495" y="2245661"/>
            <a:ext cx="5341371" cy="4326589"/>
          </a:xfrm>
          <a:prstGeom prst="rect">
            <a:avLst/>
          </a:prstGeom>
        </p:spPr>
      </p:pic>
    </p:spTree>
    <p:extLst>
      <p:ext uri="{BB962C8B-B14F-4D97-AF65-F5344CB8AC3E}">
        <p14:creationId xmlns:p14="http://schemas.microsoft.com/office/powerpoint/2010/main" val="420078981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Patient Case #1</a:t>
            </a:r>
            <a:endParaRPr lang="en-US" dirty="0"/>
          </a:p>
        </p:txBody>
      </p:sp>
      <p:sp>
        <p:nvSpPr>
          <p:cNvPr id="5" name="TextBox 4"/>
          <p:cNvSpPr txBox="1"/>
          <p:nvPr/>
        </p:nvSpPr>
        <p:spPr>
          <a:xfrm>
            <a:off x="1208089" y="2459502"/>
            <a:ext cx="3878262" cy="3046988"/>
          </a:xfrm>
          <a:prstGeom prst="rect">
            <a:avLst/>
          </a:prstGeom>
          <a:noFill/>
        </p:spPr>
        <p:txBody>
          <a:bodyPr wrap="square" rtlCol="0">
            <a:spAutoFit/>
          </a:bodyPr>
          <a:lstStyle/>
          <a:p>
            <a:pPr algn="ctr"/>
            <a:r>
              <a:rPr lang="en-US" sz="2400" b="1" u="sng" dirty="0" smtClean="0"/>
              <a:t>Dosing Regimen</a:t>
            </a:r>
          </a:p>
          <a:p>
            <a:pPr algn="ctr"/>
            <a:endParaRPr lang="en-US" sz="2400" b="1" dirty="0"/>
          </a:p>
          <a:p>
            <a:pPr algn="ctr"/>
            <a:r>
              <a:rPr lang="en-US" sz="2400" b="1" dirty="0" smtClean="0"/>
              <a:t>Loading dose: </a:t>
            </a:r>
            <a:r>
              <a:rPr lang="en-US" sz="2400" b="1" dirty="0" smtClean="0">
                <a:solidFill>
                  <a:srgbClr val="FF0000"/>
                </a:solidFill>
              </a:rPr>
              <a:t>3000 mg</a:t>
            </a:r>
          </a:p>
          <a:p>
            <a:pPr algn="ctr"/>
            <a:r>
              <a:rPr lang="en-US" sz="2400" b="1" dirty="0">
                <a:solidFill>
                  <a:srgbClr val="FF0000"/>
                </a:solidFill>
              </a:rPr>
              <a:t>g</a:t>
            </a:r>
            <a:r>
              <a:rPr lang="en-US" sz="2400" b="1" dirty="0" smtClean="0">
                <a:solidFill>
                  <a:srgbClr val="FF0000"/>
                </a:solidFill>
              </a:rPr>
              <a:t>iven at 17:49 </a:t>
            </a:r>
          </a:p>
          <a:p>
            <a:pPr algn="ctr"/>
            <a:endParaRPr lang="en-US" sz="2400" b="1" dirty="0" smtClean="0"/>
          </a:p>
          <a:p>
            <a:pPr algn="ctr"/>
            <a:r>
              <a:rPr lang="en-US" sz="2400" b="1" dirty="0" smtClean="0"/>
              <a:t>Maintenance dose: </a:t>
            </a:r>
          </a:p>
          <a:p>
            <a:pPr algn="ctr"/>
            <a:r>
              <a:rPr lang="en-US" sz="2400" b="1" dirty="0" smtClean="0">
                <a:solidFill>
                  <a:srgbClr val="FF0000"/>
                </a:solidFill>
              </a:rPr>
              <a:t>2000 mg every 12 hours </a:t>
            </a:r>
          </a:p>
          <a:p>
            <a:pPr algn="ctr"/>
            <a:r>
              <a:rPr lang="en-US" sz="2400" b="1" dirty="0" smtClean="0"/>
              <a:t>(timed for 0600 and 1800) </a:t>
            </a:r>
            <a:endParaRPr lang="en-US" sz="2400" dirty="0"/>
          </a:p>
        </p:txBody>
      </p:sp>
      <p:sp>
        <p:nvSpPr>
          <p:cNvPr id="6" name="TextBox 5"/>
          <p:cNvSpPr txBox="1"/>
          <p:nvPr/>
        </p:nvSpPr>
        <p:spPr>
          <a:xfrm>
            <a:off x="5086351" y="2228669"/>
            <a:ext cx="6972299" cy="523220"/>
          </a:xfrm>
          <a:prstGeom prst="rect">
            <a:avLst/>
          </a:prstGeom>
          <a:noFill/>
        </p:spPr>
        <p:txBody>
          <a:bodyPr wrap="square" rtlCol="0">
            <a:spAutoFit/>
          </a:bodyPr>
          <a:lstStyle/>
          <a:p>
            <a:pPr algn="ctr"/>
            <a:r>
              <a:rPr lang="en-US" sz="2800" b="1" dirty="0" smtClean="0"/>
              <a:t>When should peaks and troughs be drawn?  </a:t>
            </a:r>
            <a:endParaRPr lang="en-US" sz="2800" dirty="0"/>
          </a:p>
        </p:txBody>
      </p:sp>
    </p:spTree>
    <p:extLst>
      <p:ext uri="{BB962C8B-B14F-4D97-AF65-F5344CB8AC3E}">
        <p14:creationId xmlns:p14="http://schemas.microsoft.com/office/powerpoint/2010/main" val="412969878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Patient Case #1</a:t>
            </a:r>
            <a:endParaRPr lang="en-US" dirty="0"/>
          </a:p>
        </p:txBody>
      </p:sp>
      <p:sp>
        <p:nvSpPr>
          <p:cNvPr id="5" name="TextBox 4"/>
          <p:cNvSpPr txBox="1"/>
          <p:nvPr/>
        </p:nvSpPr>
        <p:spPr>
          <a:xfrm>
            <a:off x="1208089" y="2459502"/>
            <a:ext cx="3878262" cy="3046988"/>
          </a:xfrm>
          <a:prstGeom prst="rect">
            <a:avLst/>
          </a:prstGeom>
          <a:noFill/>
        </p:spPr>
        <p:txBody>
          <a:bodyPr wrap="square" rtlCol="0">
            <a:spAutoFit/>
          </a:bodyPr>
          <a:lstStyle/>
          <a:p>
            <a:pPr algn="ctr"/>
            <a:r>
              <a:rPr lang="en-US" sz="2400" b="1" u="sng" dirty="0" smtClean="0"/>
              <a:t>Dosing Regimen</a:t>
            </a:r>
          </a:p>
          <a:p>
            <a:pPr algn="ctr"/>
            <a:endParaRPr lang="en-US" sz="2400" b="1" dirty="0"/>
          </a:p>
          <a:p>
            <a:pPr algn="ctr"/>
            <a:r>
              <a:rPr lang="en-US" sz="2400" b="1" dirty="0" smtClean="0"/>
              <a:t>Loading dose: </a:t>
            </a:r>
            <a:r>
              <a:rPr lang="en-US" sz="2400" b="1" dirty="0" smtClean="0">
                <a:solidFill>
                  <a:srgbClr val="FF0000"/>
                </a:solidFill>
              </a:rPr>
              <a:t>3000 mg</a:t>
            </a:r>
          </a:p>
          <a:p>
            <a:pPr algn="ctr"/>
            <a:r>
              <a:rPr lang="en-US" sz="2400" b="1" dirty="0">
                <a:solidFill>
                  <a:srgbClr val="FF0000"/>
                </a:solidFill>
              </a:rPr>
              <a:t>g</a:t>
            </a:r>
            <a:r>
              <a:rPr lang="en-US" sz="2400" b="1" dirty="0" smtClean="0">
                <a:solidFill>
                  <a:srgbClr val="FF0000"/>
                </a:solidFill>
              </a:rPr>
              <a:t>iven at 17:49 </a:t>
            </a:r>
          </a:p>
          <a:p>
            <a:pPr algn="ctr"/>
            <a:endParaRPr lang="en-US" sz="2400" b="1" dirty="0" smtClean="0"/>
          </a:p>
          <a:p>
            <a:pPr algn="ctr"/>
            <a:r>
              <a:rPr lang="en-US" sz="2400" b="1" dirty="0" smtClean="0"/>
              <a:t>Maintenance dose: </a:t>
            </a:r>
          </a:p>
          <a:p>
            <a:pPr algn="ctr"/>
            <a:r>
              <a:rPr lang="en-US" sz="2400" b="1" dirty="0" smtClean="0">
                <a:solidFill>
                  <a:srgbClr val="FF0000"/>
                </a:solidFill>
              </a:rPr>
              <a:t>2000 mg every 12 hours </a:t>
            </a:r>
          </a:p>
          <a:p>
            <a:pPr algn="ctr"/>
            <a:r>
              <a:rPr lang="en-US" sz="2400" b="1" dirty="0" smtClean="0"/>
              <a:t>(timed for 0600 and 1800) </a:t>
            </a:r>
            <a:endParaRPr lang="en-US" sz="2400" dirty="0"/>
          </a:p>
        </p:txBody>
      </p:sp>
      <p:sp>
        <p:nvSpPr>
          <p:cNvPr id="6" name="TextBox 5"/>
          <p:cNvSpPr txBox="1"/>
          <p:nvPr/>
        </p:nvSpPr>
        <p:spPr>
          <a:xfrm>
            <a:off x="5086351" y="2228669"/>
            <a:ext cx="6972299" cy="523220"/>
          </a:xfrm>
          <a:prstGeom prst="rect">
            <a:avLst/>
          </a:prstGeom>
          <a:noFill/>
        </p:spPr>
        <p:txBody>
          <a:bodyPr wrap="square" rtlCol="0">
            <a:spAutoFit/>
          </a:bodyPr>
          <a:lstStyle/>
          <a:p>
            <a:pPr algn="ctr"/>
            <a:r>
              <a:rPr lang="en-US" sz="2800" b="1" dirty="0" smtClean="0"/>
              <a:t>When should peaks and troughs be drawn?  </a:t>
            </a:r>
            <a:endParaRPr lang="en-US" sz="2800" dirty="0"/>
          </a:p>
        </p:txBody>
      </p:sp>
      <p:sp>
        <p:nvSpPr>
          <p:cNvPr id="8" name="Content Placeholder 7"/>
          <p:cNvSpPr>
            <a:spLocks noGrp="1"/>
          </p:cNvSpPr>
          <p:nvPr>
            <p:ph idx="1"/>
          </p:nvPr>
        </p:nvSpPr>
        <p:spPr>
          <a:xfrm>
            <a:off x="5295900" y="3259603"/>
            <a:ext cx="6381750" cy="3124201"/>
          </a:xfrm>
        </p:spPr>
        <p:txBody>
          <a:bodyPr>
            <a:normAutofit fontScale="77500" lnSpcReduction="20000"/>
          </a:bodyPr>
          <a:lstStyle/>
          <a:p>
            <a:r>
              <a:rPr lang="en-US" dirty="0"/>
              <a:t>Patient’s BMI is &gt;40</a:t>
            </a:r>
          </a:p>
          <a:p>
            <a:pPr lvl="1"/>
            <a:r>
              <a:rPr lang="en-US" dirty="0"/>
              <a:t>Patient can receive vancomycin monitoring before 72 hours of therapy </a:t>
            </a:r>
          </a:p>
          <a:p>
            <a:r>
              <a:rPr lang="en-US" dirty="0" smtClean="0"/>
              <a:t>Trough and peak will be timed around 3</a:t>
            </a:r>
            <a:r>
              <a:rPr lang="en-US" baseline="30000" dirty="0" smtClean="0"/>
              <a:t>rd</a:t>
            </a:r>
            <a:r>
              <a:rPr lang="en-US" dirty="0" smtClean="0"/>
              <a:t> or 4</a:t>
            </a:r>
            <a:r>
              <a:rPr lang="en-US" baseline="30000" dirty="0" smtClean="0"/>
              <a:t>th</a:t>
            </a:r>
            <a:r>
              <a:rPr lang="en-US" dirty="0" smtClean="0"/>
              <a:t> dose </a:t>
            </a:r>
          </a:p>
          <a:p>
            <a:pPr lvl="1"/>
            <a:r>
              <a:rPr lang="en-US" dirty="0" smtClean="0"/>
              <a:t>Trough scheduled for 0530</a:t>
            </a:r>
          </a:p>
          <a:p>
            <a:pPr lvl="2"/>
            <a:r>
              <a:rPr lang="en-US" dirty="0" smtClean="0"/>
              <a:t>Troughs should be taken within one hour prior to start of infusion </a:t>
            </a:r>
          </a:p>
          <a:p>
            <a:pPr lvl="1"/>
            <a:r>
              <a:rPr lang="en-US" dirty="0" smtClean="0"/>
              <a:t>Peak scheduled for 0930</a:t>
            </a:r>
          </a:p>
          <a:p>
            <a:pPr lvl="2"/>
            <a:r>
              <a:rPr lang="en-US" dirty="0" smtClean="0"/>
              <a:t>If dose is hung at 0600, the infusion will end at 0830 </a:t>
            </a:r>
          </a:p>
          <a:p>
            <a:pPr lvl="2"/>
            <a:r>
              <a:rPr lang="en-US" dirty="0" smtClean="0"/>
              <a:t>Peak is properly timed if within 1-2 hour after end of infusion (up to 3 hours after is acceptable) </a:t>
            </a:r>
            <a:endParaRPr lang="en-US" dirty="0"/>
          </a:p>
          <a:p>
            <a:endParaRPr lang="en-US" dirty="0"/>
          </a:p>
        </p:txBody>
      </p:sp>
    </p:spTree>
    <p:extLst>
      <p:ext uri="{BB962C8B-B14F-4D97-AF65-F5344CB8AC3E}">
        <p14:creationId xmlns:p14="http://schemas.microsoft.com/office/powerpoint/2010/main" val="185031968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341418" y="487758"/>
            <a:ext cx="8724900" cy="5644559"/>
          </a:xfrm>
          <a:prstGeom prst="rect">
            <a:avLst/>
          </a:prstGeom>
        </p:spPr>
        <p:txBody>
          <a:bodyPr wrap="square">
            <a:spAutoFit/>
          </a:bodyPr>
          <a:lstStyle/>
          <a:p>
            <a:pPr>
              <a:lnSpc>
                <a:spcPct val="107000"/>
              </a:lnSpc>
            </a:pPr>
            <a:r>
              <a:rPr lang="en-US" sz="1200" b="1"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Pharmacy: Initial</a:t>
            </a:r>
            <a:r>
              <a:rPr lang="en-US" sz="1200" b="1"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r>
              <a:rPr lang="en-US" sz="1200" b="1"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IV Vancomycin Dosing</a:t>
            </a:r>
            <a:r>
              <a:rPr lang="en-US" sz="1200" b="1" spc="-10"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ts val="915"/>
              </a:lnSpc>
            </a:pPr>
            <a:r>
              <a:rPr lang="en-US" sz="800"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100" spc="-5" dirty="0">
                <a:latin typeface="Arial" panose="020B0604020202020204" pitchFamily="34" charset="0"/>
                <a:ea typeface="Calibri" panose="020F0502020204030204" pitchFamily="34" charset="0"/>
                <a:cs typeface="Times New Roman" panose="02020603050405020304" pitchFamily="18" charset="0"/>
              </a:rPr>
              <a:t>@NAME@ </a:t>
            </a:r>
            <a:r>
              <a:rPr lang="en-US" sz="1100" dirty="0">
                <a:latin typeface="Arial" panose="020B0604020202020204" pitchFamily="34" charset="0"/>
                <a:ea typeface="Calibri" panose="020F0502020204030204" pitchFamily="34" charset="0"/>
                <a:cs typeface="Times New Roman" panose="02020603050405020304" pitchFamily="18" charset="0"/>
              </a:rPr>
              <a:t>is</a:t>
            </a:r>
            <a:r>
              <a:rPr lang="en-US" sz="1100" spc="-10" dirty="0">
                <a:latin typeface="Arial" panose="020B0604020202020204" pitchFamily="34" charset="0"/>
                <a:ea typeface="Calibri" panose="020F0502020204030204" pitchFamily="34" charset="0"/>
                <a:cs typeface="Times New Roman" panose="02020603050405020304" pitchFamily="18" charset="0"/>
              </a:rPr>
              <a:t> </a:t>
            </a:r>
            <a:r>
              <a:rPr lang="en-US" sz="1100" dirty="0">
                <a:latin typeface="Arial" panose="020B0604020202020204" pitchFamily="34" charset="0"/>
                <a:ea typeface="Calibri" panose="020F0502020204030204" pitchFamily="34" charset="0"/>
                <a:cs typeface="Times New Roman" panose="02020603050405020304" pitchFamily="18" charset="0"/>
              </a:rPr>
              <a:t>a</a:t>
            </a:r>
            <a:r>
              <a:rPr lang="en-US" sz="1100" spc="-10" dirty="0">
                <a:latin typeface="Arial" panose="020B0604020202020204" pitchFamily="34" charset="0"/>
                <a:ea typeface="Calibri" panose="020F0502020204030204" pitchFamily="34" charset="0"/>
                <a:cs typeface="Times New Roman" panose="02020603050405020304" pitchFamily="18" charset="0"/>
              </a:rPr>
              <a:t> </a:t>
            </a:r>
            <a:r>
              <a:rPr lang="en-US" sz="1100" b="1" spc="-10" dirty="0" smtClean="0">
                <a:solidFill>
                  <a:srgbClr val="FF0000"/>
                </a:solidFill>
                <a:latin typeface="Arial" panose="020B0604020202020204" pitchFamily="34" charset="0"/>
                <a:ea typeface="Calibri" panose="020F0502020204030204" pitchFamily="34" charset="0"/>
                <a:cs typeface="Times New Roman" panose="02020603050405020304" pitchFamily="18" charset="0"/>
              </a:rPr>
              <a:t>49 year old female </a:t>
            </a:r>
            <a:r>
              <a:rPr lang="en-US" sz="1100" spc="-10" dirty="0" smtClean="0">
                <a:latin typeface="Arial" panose="020B0604020202020204" pitchFamily="34" charset="0"/>
                <a:ea typeface="Calibri" panose="020F0502020204030204" pitchFamily="34" charset="0"/>
                <a:cs typeface="Times New Roman" panose="02020603050405020304" pitchFamily="18" charset="0"/>
              </a:rPr>
              <a:t>who</a:t>
            </a:r>
            <a:r>
              <a:rPr lang="en-US" sz="1100" spc="-5" dirty="0" smtClean="0">
                <a:latin typeface="Arial" panose="020B0604020202020204" pitchFamily="34" charset="0"/>
                <a:ea typeface="Calibri" panose="020F0502020204030204" pitchFamily="34" charset="0"/>
                <a:cs typeface="Times New Roman" panose="02020603050405020304" pitchFamily="18" charset="0"/>
              </a:rPr>
              <a:t> </a:t>
            </a:r>
            <a:r>
              <a:rPr lang="en-US" sz="1100" spc="-5" dirty="0">
                <a:latin typeface="Arial" panose="020B0604020202020204" pitchFamily="34" charset="0"/>
                <a:ea typeface="Calibri" panose="020F0502020204030204" pitchFamily="34" charset="0"/>
                <a:cs typeface="Times New Roman" panose="02020603050405020304" pitchFamily="18" charset="0"/>
              </a:rPr>
              <a:t>has</a:t>
            </a:r>
            <a:r>
              <a:rPr lang="en-US" sz="1100" spc="-10" dirty="0">
                <a:latin typeface="Arial" panose="020B0604020202020204" pitchFamily="34" charset="0"/>
                <a:ea typeface="Calibri" panose="020F0502020204030204" pitchFamily="34" charset="0"/>
                <a:cs typeface="Times New Roman" panose="02020603050405020304" pitchFamily="18" charset="0"/>
              </a:rPr>
              <a:t> </a:t>
            </a:r>
            <a:r>
              <a:rPr lang="en-US" sz="1100" spc="-5" dirty="0">
                <a:latin typeface="Arial" panose="020B0604020202020204" pitchFamily="34" charset="0"/>
                <a:ea typeface="Calibri" panose="020F0502020204030204" pitchFamily="34" charset="0"/>
                <a:cs typeface="Times New Roman" panose="02020603050405020304" pitchFamily="18" charset="0"/>
              </a:rPr>
              <a:t>been</a:t>
            </a:r>
            <a:r>
              <a:rPr lang="en-US" sz="1100" spc="5" dirty="0">
                <a:latin typeface="Arial" panose="020B0604020202020204" pitchFamily="34" charset="0"/>
                <a:ea typeface="Calibri" panose="020F0502020204030204" pitchFamily="34" charset="0"/>
                <a:cs typeface="Times New Roman" panose="02020603050405020304" pitchFamily="18" charset="0"/>
              </a:rPr>
              <a:t> </a:t>
            </a:r>
            <a:r>
              <a:rPr lang="en-US" sz="1100" spc="-5" dirty="0">
                <a:latin typeface="Arial" panose="020B0604020202020204" pitchFamily="34" charset="0"/>
                <a:ea typeface="Calibri" panose="020F0502020204030204" pitchFamily="34" charset="0"/>
                <a:cs typeface="Times New Roman" panose="02020603050405020304" pitchFamily="18" charset="0"/>
              </a:rPr>
              <a:t>initiated</a:t>
            </a:r>
            <a:r>
              <a:rPr lang="en-US" sz="1100" spc="5" dirty="0">
                <a:latin typeface="Arial" panose="020B0604020202020204" pitchFamily="34" charset="0"/>
                <a:ea typeface="Calibri" panose="020F0502020204030204" pitchFamily="34" charset="0"/>
                <a:cs typeface="Times New Roman" panose="02020603050405020304" pitchFamily="18" charset="0"/>
              </a:rPr>
              <a:t> </a:t>
            </a:r>
            <a:r>
              <a:rPr lang="en-US" sz="1100" spc="-5" dirty="0">
                <a:latin typeface="Arial" panose="020B0604020202020204" pitchFamily="34" charset="0"/>
                <a:ea typeface="Calibri" panose="020F0502020204030204" pitchFamily="34" charset="0"/>
                <a:cs typeface="Times New Roman" panose="02020603050405020304" pitchFamily="18" charset="0"/>
              </a:rPr>
              <a:t>on Vancomycin for</a:t>
            </a:r>
            <a:r>
              <a:rPr lang="en-US" sz="1100" spc="35" dirty="0">
                <a:latin typeface="Arial" panose="020B0604020202020204" pitchFamily="34" charset="0"/>
                <a:ea typeface="Calibri" panose="020F0502020204030204" pitchFamily="34" charset="0"/>
                <a:cs typeface="Times New Roman" panose="02020603050405020304" pitchFamily="18" charset="0"/>
              </a:rPr>
              <a:t> </a:t>
            </a:r>
            <a:r>
              <a:rPr lang="en-US" sz="1100" b="1" spc="-5" dirty="0" smtClean="0">
                <a:solidFill>
                  <a:srgbClr val="FF0000"/>
                </a:solidFill>
                <a:latin typeface="Arial" panose="020B0604020202020204" pitchFamily="34" charset="0"/>
                <a:ea typeface="Calibri" panose="020F0502020204030204" pitchFamily="34" charset="0"/>
                <a:cs typeface="Times New Roman" panose="02020603050405020304" pitchFamily="18" charset="0"/>
              </a:rPr>
              <a:t>Empiric</a:t>
            </a:r>
            <a:r>
              <a:rPr lang="en-US" sz="1100" spc="-5" dirty="0" smtClean="0">
                <a:latin typeface="Arial" panose="020B0604020202020204" pitchFamily="34" charset="0"/>
                <a:ea typeface="Calibri" panose="020F0502020204030204" pitchFamily="34" charset="0"/>
                <a:cs typeface="Times New Roman" panose="02020603050405020304" pitchFamily="18" charset="0"/>
              </a:rPr>
              <a:t> </a:t>
            </a:r>
            <a:r>
              <a:rPr lang="en-US" sz="1100" spc="-5" dirty="0">
                <a:latin typeface="Arial" panose="020B0604020202020204" pitchFamily="34" charset="0"/>
                <a:ea typeface="Calibri" panose="020F0502020204030204" pitchFamily="34" charset="0"/>
                <a:cs typeface="Times New Roman" panose="02020603050405020304" pitchFamily="18" charset="0"/>
              </a:rPr>
              <a:t>therapy for </a:t>
            </a:r>
            <a:r>
              <a:rPr lang="en-US" sz="1100" b="1" spc="-5" dirty="0" smtClean="0">
                <a:solidFill>
                  <a:srgbClr val="FF0000"/>
                </a:solidFill>
                <a:latin typeface="Arial" panose="020B0604020202020204" pitchFamily="34" charset="0"/>
                <a:ea typeface="Calibri" panose="020F0502020204030204" pitchFamily="34" charset="0"/>
                <a:cs typeface="Times New Roman" panose="02020603050405020304" pitchFamily="18" charset="0"/>
              </a:rPr>
              <a:t>Prosthetic Joint Infection.</a:t>
            </a:r>
            <a:endParaRPr lang="en-US" sz="1100" b="1"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000"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000" b="1"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Height: </a:t>
            </a:r>
            <a:r>
              <a:rPr lang="en-US" sz="1000" b="1" spc="-10" dirty="0" smtClean="0">
                <a:solidFill>
                  <a:srgbClr val="FF0000"/>
                </a:solidFill>
                <a:latin typeface="Arial" panose="020B0604020202020204" pitchFamily="34" charset="0"/>
                <a:ea typeface="Calibri" panose="020F0502020204030204" pitchFamily="34" charset="0"/>
                <a:cs typeface="Times New Roman" panose="02020603050405020304" pitchFamily="18" charset="0"/>
              </a:rPr>
              <a:t>172.2 cm</a:t>
            </a:r>
            <a:endParaRPr lang="en-US" sz="1100" b="1"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000" b="1" dirty="0">
                <a:solidFill>
                  <a:srgbClr val="000000"/>
                </a:solidFill>
                <a:latin typeface="Arial" panose="020B0604020202020204" pitchFamily="34" charset="0"/>
                <a:ea typeface="Calibri" panose="020F0502020204030204" pitchFamily="34" charset="0"/>
                <a:cs typeface="Times New Roman" panose="02020603050405020304" pitchFamily="18" charset="0"/>
              </a:rPr>
              <a:t>Actual Body Weight</a:t>
            </a:r>
            <a:r>
              <a:rPr lang="en-US" sz="1000"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r>
              <a:rPr lang="en-US" sz="1000" b="1" spc="-5" dirty="0" smtClean="0">
                <a:solidFill>
                  <a:srgbClr val="FF0000"/>
                </a:solidFill>
                <a:latin typeface="Arial" panose="020B0604020202020204" pitchFamily="34" charset="0"/>
                <a:ea typeface="Calibri" panose="020F0502020204030204" pitchFamily="34" charset="0"/>
                <a:cs typeface="Times New Roman" panose="02020603050405020304" pitchFamily="18" charset="0"/>
              </a:rPr>
              <a:t>136 kg</a:t>
            </a:r>
            <a:endParaRPr lang="en-US" sz="1100" b="1"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a:lnSpc>
                <a:spcPct val="200000"/>
              </a:lnSpc>
            </a:pPr>
            <a:r>
              <a:rPr lang="en-US" sz="1000" b="1"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Temperature</a:t>
            </a:r>
            <a:r>
              <a:rPr lang="en-US" sz="1000"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a:t>
            </a:r>
            <a:r>
              <a:rPr lang="en-US" sz="1000" spc="-15"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r>
              <a:rPr lang="en-US" sz="1000" b="1" spc="-5" dirty="0" smtClean="0">
                <a:solidFill>
                  <a:srgbClr val="FF0000"/>
                </a:solidFill>
                <a:latin typeface="Arial" panose="020B0604020202020204" pitchFamily="34" charset="0"/>
                <a:ea typeface="Calibri" panose="020F0502020204030204" pitchFamily="34" charset="0"/>
                <a:cs typeface="Times New Roman" panose="02020603050405020304" pitchFamily="18" charset="0"/>
              </a:rPr>
              <a:t>38 C</a:t>
            </a:r>
            <a:endParaRPr lang="en-US" sz="1100" b="1"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000" b="1"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BUN: </a:t>
            </a:r>
            <a:r>
              <a:rPr lang="en-US" sz="1000"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@LASTLAB(BUN)@</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000" b="1" spc="-5" dirty="0" err="1">
                <a:solidFill>
                  <a:srgbClr val="000000"/>
                </a:solidFill>
                <a:latin typeface="Arial" panose="020B0604020202020204" pitchFamily="34" charset="0"/>
                <a:ea typeface="Calibri" panose="020F0502020204030204" pitchFamily="34" charset="0"/>
                <a:cs typeface="Times New Roman" panose="02020603050405020304" pitchFamily="18" charset="0"/>
              </a:rPr>
              <a:t>SCr</a:t>
            </a:r>
            <a:r>
              <a:rPr lang="en-US" sz="1000" spc="-5" dirty="0">
                <a:solidFill>
                  <a:srgbClr val="FF0000"/>
                </a:solidFill>
                <a:latin typeface="Arial" panose="020B0604020202020204" pitchFamily="34" charset="0"/>
                <a:ea typeface="Calibri" panose="020F0502020204030204" pitchFamily="34" charset="0"/>
                <a:cs typeface="Times New Roman" panose="02020603050405020304" pitchFamily="18" charset="0"/>
              </a:rPr>
              <a:t>: </a:t>
            </a:r>
            <a:r>
              <a:rPr lang="en-US" sz="1000" spc="-5" dirty="0" smtClean="0">
                <a:solidFill>
                  <a:srgbClr val="FF0000"/>
                </a:solidFill>
                <a:latin typeface="Arial" panose="020B0604020202020204" pitchFamily="34" charset="0"/>
                <a:ea typeface="Calibri" panose="020F0502020204030204" pitchFamily="34" charset="0"/>
                <a:cs typeface="Times New Roman" panose="02020603050405020304" pitchFamily="18" charset="0"/>
              </a:rPr>
              <a:t>0.6 mg/</a:t>
            </a:r>
            <a:r>
              <a:rPr lang="en-US" sz="1000" spc="-5" dirty="0" err="1" smtClean="0">
                <a:solidFill>
                  <a:srgbClr val="FF0000"/>
                </a:solidFill>
                <a:latin typeface="Arial" panose="020B0604020202020204" pitchFamily="34" charset="0"/>
                <a:ea typeface="Calibri" panose="020F0502020204030204" pitchFamily="34" charset="0"/>
                <a:cs typeface="Times New Roman" panose="02020603050405020304" pitchFamily="18" charset="0"/>
              </a:rPr>
              <a:t>dL</a:t>
            </a:r>
            <a:endParaRPr lang="en-US" sz="1100"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000" b="1"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Estimated </a:t>
            </a:r>
            <a:r>
              <a:rPr lang="en-US" sz="1000" b="1" spc="-5" dirty="0" err="1">
                <a:solidFill>
                  <a:srgbClr val="000000"/>
                </a:solidFill>
                <a:latin typeface="Arial" panose="020B0604020202020204" pitchFamily="34" charset="0"/>
                <a:ea typeface="Calibri" panose="020F0502020204030204" pitchFamily="34" charset="0"/>
                <a:cs typeface="Times New Roman" panose="02020603050405020304" pitchFamily="18" charset="0"/>
              </a:rPr>
              <a:t>CrCl</a:t>
            </a:r>
            <a:r>
              <a:rPr lang="en-US" sz="1000" b="1"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r>
              <a:rPr lang="en-US" sz="1000" b="1" spc="-10" dirty="0" smtClean="0">
                <a:solidFill>
                  <a:srgbClr val="FF0000"/>
                </a:solidFill>
                <a:latin typeface="Arial" panose="020B0604020202020204" pitchFamily="34" charset="0"/>
                <a:ea typeface="Calibri" panose="020F0502020204030204" pitchFamily="34" charset="0"/>
                <a:cs typeface="Times New Roman" panose="02020603050405020304" pitchFamily="18" charset="0"/>
              </a:rPr>
              <a:t>&gt;120 mL/min</a:t>
            </a:r>
            <a:endParaRPr lang="en-US" sz="1100" b="1"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000" b="1"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WBC: </a:t>
            </a:r>
            <a:r>
              <a:rPr lang="en-US" sz="1000" b="1" spc="-5" dirty="0" smtClean="0">
                <a:solidFill>
                  <a:srgbClr val="FF0000"/>
                </a:solidFill>
                <a:latin typeface="Arial" panose="020B0604020202020204" pitchFamily="34" charset="0"/>
                <a:ea typeface="Calibri" panose="020F0502020204030204" pitchFamily="34" charset="0"/>
                <a:cs typeface="Times New Roman" panose="02020603050405020304" pitchFamily="18" charset="0"/>
              </a:rPr>
              <a:t>18</a:t>
            </a:r>
            <a:endParaRPr lang="en-US" sz="1100" b="1"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000" b="1"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Albumin: </a:t>
            </a:r>
            <a:r>
              <a:rPr lang="en-US" sz="1000" spc="-10" dirty="0">
                <a:solidFill>
                  <a:srgbClr val="000000"/>
                </a:solidFill>
                <a:latin typeface="Arial" panose="020B0604020202020204" pitchFamily="34" charset="0"/>
                <a:ea typeface="Calibri" panose="020F0502020204030204" pitchFamily="34" charset="0"/>
                <a:cs typeface="Times New Roman" panose="02020603050405020304" pitchFamily="18" charset="0"/>
              </a:rPr>
              <a:t>@LASTLAB(ALBUMIN)@</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000" spc="-10"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000" b="1" spc="-10" dirty="0">
                <a:solidFill>
                  <a:srgbClr val="000000"/>
                </a:solidFill>
                <a:latin typeface="Arial" panose="020B0604020202020204" pitchFamily="34" charset="0"/>
                <a:ea typeface="Calibri" panose="020F0502020204030204" pitchFamily="34" charset="0"/>
                <a:cs typeface="Times New Roman" panose="02020603050405020304" pitchFamily="18" charset="0"/>
              </a:rPr>
              <a:t>Microbiology</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000" spc="-10" dirty="0">
                <a:solidFill>
                  <a:srgbClr val="000000"/>
                </a:solidFill>
                <a:latin typeface="Arial" panose="020B0604020202020204" pitchFamily="34" charset="0"/>
                <a:ea typeface="Calibri" panose="020F0502020204030204" pitchFamily="34" charset="0"/>
                <a:cs typeface="Times New Roman" panose="02020603050405020304" pitchFamily="18" charset="0"/>
              </a:rPr>
              <a:t>Cultures Drawn? </a:t>
            </a:r>
            <a:r>
              <a:rPr lang="en-US" sz="1000"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a:t>
            </a:r>
            <a:r>
              <a:rPr lang="en-US" sz="1000" b="1" spc="-5" dirty="0">
                <a:solidFill>
                  <a:srgbClr val="FF0000"/>
                </a:solidFill>
                <a:latin typeface="Arial" panose="020B0604020202020204" pitchFamily="34" charset="0"/>
                <a:ea typeface="Calibri" panose="020F0502020204030204" pitchFamily="34" charset="0"/>
                <a:cs typeface="Times New Roman" panose="02020603050405020304" pitchFamily="18" charset="0"/>
              </a:rPr>
              <a:t>YES</a:t>
            </a:r>
            <a:r>
              <a:rPr lang="en-US" sz="1000"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/NA/NO/***:28797}</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000"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@MICRO30@</a:t>
            </a:r>
            <a:r>
              <a:rPr lang="en-US" sz="1100" dirty="0">
                <a:latin typeface="Arial" panose="020B0604020202020204" pitchFamily="34" charset="0"/>
                <a:ea typeface="Calibri" panose="020F0502020204030204" pitchFamily="34" charset="0"/>
                <a:cs typeface="Times New Roman" panose="02020603050405020304" pitchFamily="18" charset="0"/>
              </a:rPr>
              <a:t> </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100" dirty="0">
                <a:latin typeface="Arial" panose="020B0604020202020204" pitchFamily="34" charset="0"/>
                <a:ea typeface="Calibri" panose="020F0502020204030204" pitchFamily="34" charset="0"/>
                <a:cs typeface="Times New Roman" panose="02020603050405020304" pitchFamily="18" charset="0"/>
              </a:rPr>
              <a:t>@LASTLABRX(MRSA)@</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spcBef>
                <a:spcPts val="500"/>
              </a:spcBef>
              <a:spcAft>
                <a:spcPts val="500"/>
              </a:spcAft>
            </a:pPr>
            <a:r>
              <a:rPr lang="en-US" sz="1000" spc="-10" dirty="0">
                <a:solidFill>
                  <a:srgbClr val="FF0000"/>
                </a:solidFill>
                <a:latin typeface="Arial" panose="020B0604020202020204" pitchFamily="34" charset="0"/>
                <a:ea typeface="Calibri" panose="020F0502020204030204" pitchFamily="34" charset="0"/>
              </a:rPr>
              <a:t> </a:t>
            </a:r>
            <a:endParaRPr lang="en-US" dirty="0"/>
          </a:p>
          <a:p>
            <a:pPr>
              <a:spcBef>
                <a:spcPts val="500"/>
              </a:spcBef>
              <a:spcAft>
                <a:spcPts val="500"/>
              </a:spcAft>
            </a:pPr>
            <a:r>
              <a:rPr lang="en-US" sz="1000" b="1" spc="-5" dirty="0">
                <a:solidFill>
                  <a:srgbClr val="0F0F0F"/>
                </a:solidFill>
                <a:latin typeface="Arial" panose="020B0604020202020204" pitchFamily="34" charset="0"/>
                <a:ea typeface="Calibri" panose="020F0502020204030204" pitchFamily="34" charset="0"/>
              </a:rPr>
              <a:t>MRSA Nasal Swab ordered (confirmed or suspected pneumonia):</a:t>
            </a:r>
            <a:r>
              <a:rPr lang="en-US" sz="1000" spc="-10" dirty="0">
                <a:solidFill>
                  <a:srgbClr val="0F0F0F"/>
                </a:solidFill>
                <a:latin typeface="Arial" panose="020B0604020202020204" pitchFamily="34" charset="0"/>
                <a:ea typeface="Calibri" panose="020F0502020204030204" pitchFamily="34" charset="0"/>
              </a:rPr>
              <a:t> </a:t>
            </a:r>
            <a:r>
              <a:rPr lang="en-US" sz="1000" spc="-5" dirty="0">
                <a:solidFill>
                  <a:srgbClr val="000000"/>
                </a:solidFill>
                <a:latin typeface="Arial" panose="020B0604020202020204" pitchFamily="34" charset="0"/>
                <a:ea typeface="Calibri" panose="020F0502020204030204" pitchFamily="34" charset="0"/>
              </a:rPr>
              <a:t>{</a:t>
            </a:r>
            <a:r>
              <a:rPr lang="en-US" sz="1200" dirty="0">
                <a:solidFill>
                  <a:srgbClr val="000000"/>
                </a:solidFill>
                <a:latin typeface="Arial" panose="020B0604020202020204" pitchFamily="34" charset="0"/>
                <a:ea typeface="Calibri" panose="020F0502020204030204" pitchFamily="34" charset="0"/>
              </a:rPr>
              <a:t>Yes, pending/Yes, resulted –Negative –</a:t>
            </a:r>
            <a:r>
              <a:rPr lang="en-US" sz="1200" b="1" dirty="0">
                <a:solidFill>
                  <a:srgbClr val="FF0000"/>
                </a:solidFill>
                <a:latin typeface="Arial" panose="020B0604020202020204" pitchFamily="34" charset="0"/>
                <a:ea typeface="Calibri" panose="020F0502020204030204" pitchFamily="34" charset="0"/>
              </a:rPr>
              <a:t>Positive/No, not appropriate for indicted infection or history of confirmed MRSA infection</a:t>
            </a:r>
            <a:r>
              <a:rPr lang="en-US" sz="1000" spc="-5" dirty="0">
                <a:solidFill>
                  <a:srgbClr val="000000"/>
                </a:solidFill>
                <a:latin typeface="Arial" panose="020B0604020202020204" pitchFamily="34" charset="0"/>
                <a:ea typeface="Calibri" panose="020F0502020204030204" pitchFamily="34" charset="0"/>
              </a:rPr>
              <a:t>:32610}</a:t>
            </a:r>
            <a:endParaRPr lang="en-US" dirty="0"/>
          </a:p>
          <a:p>
            <a:pPr>
              <a:spcBef>
                <a:spcPts val="500"/>
              </a:spcBef>
              <a:spcAft>
                <a:spcPts val="500"/>
              </a:spcAft>
            </a:pPr>
            <a:r>
              <a:rPr lang="en-US" sz="1000" b="1" spc="-5" dirty="0">
                <a:solidFill>
                  <a:srgbClr val="FF0000"/>
                </a:solidFill>
                <a:latin typeface="Arial" panose="020B0604020202020204" pitchFamily="34" charset="0"/>
                <a:ea typeface="Calibri" panose="020F0502020204030204" pitchFamily="34" charset="0"/>
              </a:rPr>
              <a:t> </a:t>
            </a:r>
            <a:endParaRPr lang="en-US" dirty="0"/>
          </a:p>
          <a:p>
            <a:pPr>
              <a:lnSpc>
                <a:spcPct val="107000"/>
              </a:lnSpc>
            </a:pPr>
            <a:r>
              <a:rPr lang="en-US" sz="1000" b="1"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Special </a:t>
            </a:r>
            <a:r>
              <a:rPr lang="en-US" sz="1000" b="1" spc="-10" dirty="0">
                <a:solidFill>
                  <a:srgbClr val="000000"/>
                </a:solidFill>
                <a:latin typeface="Arial" panose="020B0604020202020204" pitchFamily="34" charset="0"/>
                <a:ea typeface="Calibri" panose="020F0502020204030204" pitchFamily="34" charset="0"/>
                <a:cs typeface="Times New Roman" panose="02020603050405020304" pitchFamily="18" charset="0"/>
              </a:rPr>
              <a:t>Dosing</a:t>
            </a:r>
            <a:r>
              <a:rPr lang="en-US" sz="1000" b="1"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r>
              <a:rPr lang="en-US" sz="1000" b="1"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Considerations:</a:t>
            </a:r>
            <a:r>
              <a:rPr lang="en-US" sz="1000" b="1"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000" b="1"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Patient admitted to the ICU with critical illness? {(Yes or </a:t>
            </a:r>
            <a:r>
              <a:rPr lang="en-US" sz="1000" b="1" spc="5" dirty="0">
                <a:solidFill>
                  <a:srgbClr val="FF0000"/>
                </a:solidFill>
                <a:latin typeface="Arial" panose="020B0604020202020204" pitchFamily="34" charset="0"/>
                <a:ea typeface="Calibri" panose="020F0502020204030204" pitchFamily="34" charset="0"/>
                <a:cs typeface="Times New Roman" panose="02020603050405020304" pitchFamily="18" charset="0"/>
              </a:rPr>
              <a:t>No</a:t>
            </a:r>
            <a:r>
              <a:rPr lang="en-US" sz="1000" b="1"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):32615}</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000" b="1"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Renal Considerations:{Renal Considerations:32608</a:t>
            </a:r>
            <a:r>
              <a:rPr lang="en-US" sz="1000" b="1" spc="5" dirty="0" smtClean="0">
                <a:solidFill>
                  <a:srgbClr val="000000"/>
                </a:solidFill>
                <a:latin typeface="Arial" panose="020B0604020202020204" pitchFamily="34" charset="0"/>
                <a:ea typeface="Calibri" panose="020F0502020204030204" pitchFamily="34" charset="0"/>
                <a:cs typeface="Times New Roman" panose="02020603050405020304" pitchFamily="18" charset="0"/>
              </a:rPr>
              <a:t>}  </a:t>
            </a:r>
            <a:r>
              <a:rPr lang="en-US" sz="1000" b="1" spc="5" dirty="0" smtClean="0">
                <a:solidFill>
                  <a:srgbClr val="FF0000"/>
                </a:solidFill>
                <a:latin typeface="Arial" panose="020B0604020202020204" pitchFamily="34" charset="0"/>
                <a:ea typeface="Calibri" panose="020F0502020204030204" pitchFamily="34" charset="0"/>
                <a:cs typeface="Times New Roman" panose="02020603050405020304" pitchFamily="18" charset="0"/>
              </a:rPr>
              <a:t>No</a:t>
            </a:r>
            <a:endParaRPr lang="en-US" sz="1100" b="1"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000" b="1"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BMI &gt;40), and/or Actual Body Weight &gt; 40% of Ideal Body Weight? {(</a:t>
            </a:r>
            <a:r>
              <a:rPr lang="en-US" sz="1000" b="1" spc="5" dirty="0">
                <a:solidFill>
                  <a:srgbClr val="FF0000"/>
                </a:solidFill>
                <a:latin typeface="Arial" panose="020B0604020202020204" pitchFamily="34" charset="0"/>
                <a:ea typeface="Calibri" panose="020F0502020204030204" pitchFamily="34" charset="0"/>
                <a:cs typeface="Times New Roman" panose="02020603050405020304" pitchFamily="18" charset="0"/>
              </a:rPr>
              <a:t>Obesity-Yes</a:t>
            </a:r>
            <a:r>
              <a:rPr lang="en-US" sz="1000" b="1"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 or No):32614}</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000" b="1"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Documented positive blood cultures with gram positive cocci?:{</a:t>
            </a:r>
            <a:r>
              <a:rPr lang="en-US" sz="1000" b="1" spc="5" dirty="0">
                <a:solidFill>
                  <a:srgbClr val="FF0000"/>
                </a:solidFill>
                <a:latin typeface="Arial" panose="020B0604020202020204" pitchFamily="34" charset="0"/>
                <a:ea typeface="Calibri" panose="020F0502020204030204" pitchFamily="34" charset="0"/>
                <a:cs typeface="Times New Roman" panose="02020603050405020304" pitchFamily="18" charset="0"/>
              </a:rPr>
              <a:t>(Yes </a:t>
            </a:r>
            <a:r>
              <a:rPr lang="en-US" sz="1000" b="1"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or No):32616}</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000" b="1"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Patient close to hospital discharge with need for continuation of vancomycin as an outpatient (with need for either the start of vancomycin therapy prior to discharge or a change in the current vancomycin regimen based on a serum trough concentration)? </a:t>
            </a:r>
            <a:r>
              <a:rPr lang="en-US" sz="1000" b="1" spc="5" dirty="0">
                <a:solidFill>
                  <a:srgbClr val="FF0000"/>
                </a:solidFill>
                <a:latin typeface="Arial" panose="020B0604020202020204" pitchFamily="34" charset="0"/>
                <a:ea typeface="Calibri" panose="020F0502020204030204" pitchFamily="34" charset="0"/>
                <a:cs typeface="Times New Roman" panose="02020603050405020304" pitchFamily="18" charset="0"/>
              </a:rPr>
              <a:t>{(Yes </a:t>
            </a:r>
            <a:r>
              <a:rPr lang="en-US" sz="1000" b="1"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or No):32617}</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000" b="1"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Additional considerations for serum creatinine monitoring every 48 hours:{Additional considerations:32612</a:t>
            </a:r>
            <a:r>
              <a:rPr lang="en-US" sz="1000" b="1" spc="5" dirty="0" smtClean="0">
                <a:solidFill>
                  <a:srgbClr val="000000"/>
                </a:solidFill>
                <a:latin typeface="Arial" panose="020B0604020202020204" pitchFamily="34" charset="0"/>
                <a:ea typeface="Calibri" panose="020F0502020204030204" pitchFamily="34" charset="0"/>
                <a:cs typeface="Times New Roman" panose="02020603050405020304" pitchFamily="18" charset="0"/>
              </a:rPr>
              <a:t>} </a:t>
            </a:r>
            <a:r>
              <a:rPr lang="en-US" sz="1000" b="1" spc="5" dirty="0" smtClean="0">
                <a:solidFill>
                  <a:srgbClr val="FF0000"/>
                </a:solidFill>
                <a:latin typeface="Arial" panose="020B0604020202020204" pitchFamily="34" charset="0"/>
                <a:ea typeface="Calibri" panose="020F0502020204030204" pitchFamily="34" charset="0"/>
                <a:cs typeface="Times New Roman" panose="02020603050405020304" pitchFamily="18" charset="0"/>
              </a:rPr>
              <a:t>No</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0164514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048000" y="1704426"/>
            <a:ext cx="6096000" cy="3333733"/>
          </a:xfrm>
          <a:prstGeom prst="rect">
            <a:avLst/>
          </a:prstGeom>
        </p:spPr>
        <p:txBody>
          <a:bodyPr>
            <a:spAutoFit/>
          </a:bodyPr>
          <a:lstStyle/>
          <a:p>
            <a:pPr marL="1600200" marR="0">
              <a:lnSpc>
                <a:spcPct val="107000"/>
              </a:lnSpc>
              <a:spcBef>
                <a:spcPts val="0"/>
              </a:spcBef>
              <a:spcAft>
                <a:spcPts val="0"/>
              </a:spcAft>
            </a:pPr>
            <a:r>
              <a:rPr lang="en-US" sz="1000" b="1" dirty="0">
                <a:solidFill>
                  <a:srgbClr val="FF0000"/>
                </a:solidFill>
                <a:latin typeface="Arial" panose="020B0604020202020204" pitchFamily="34" charset="0"/>
                <a:ea typeface="Calibri" panose="020F0502020204030204" pitchFamily="34" charset="0"/>
                <a:cs typeface="Times New Roman" panose="02020603050405020304" pitchFamily="18" charset="0"/>
              </a:rPr>
              <a:t> </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000" b="1"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Plan:</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000" b="1"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Monitoring will be:</a:t>
            </a:r>
            <a:r>
              <a:rPr lang="en-US" sz="1000" spc="-10"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r>
              <a:rPr lang="en-US" sz="1000" b="1" spc="-5" dirty="0">
                <a:solidFill>
                  <a:srgbClr val="FF0000"/>
                </a:solidFill>
                <a:latin typeface="Arial" panose="020B0604020202020204" pitchFamily="34" charset="0"/>
                <a:ea typeface="Calibri" panose="020F0502020204030204" pitchFamily="34" charset="0"/>
                <a:cs typeface="Times New Roman" panose="02020603050405020304" pitchFamily="18" charset="0"/>
              </a:rPr>
              <a:t>{Early</a:t>
            </a:r>
            <a:r>
              <a:rPr lang="en-US" sz="1000"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 or Standard:32613}</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000" spc="-10" dirty="0">
                <a:solidFill>
                  <a:srgbClr val="000000"/>
                </a:solidFill>
                <a:latin typeface="Arial" panose="020B0604020202020204" pitchFamily="34" charset="0"/>
                <a:ea typeface="Calibri" panose="020F0502020204030204" pitchFamily="34" charset="0"/>
                <a:cs typeface="Times New Roman" panose="02020603050405020304" pitchFamily="18" charset="0"/>
              </a:rPr>
              <a:t>@VANCODOSES@      </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000" b="1"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  Loading Dose:</a:t>
            </a:r>
            <a:r>
              <a:rPr lang="en-US" sz="1000" b="1" spc="10"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r>
              <a:rPr lang="en-US" sz="1000" spc="10" dirty="0">
                <a:solidFill>
                  <a:srgbClr val="000000"/>
                </a:solidFill>
                <a:latin typeface="Arial" panose="020B0604020202020204" pitchFamily="34" charset="0"/>
                <a:ea typeface="Calibri" panose="020F0502020204030204" pitchFamily="34" charset="0"/>
                <a:cs typeface="Times New Roman" panose="02020603050405020304" pitchFamily="18" charset="0"/>
              </a:rPr>
              <a:t>Vancomycin </a:t>
            </a:r>
            <a:r>
              <a:rPr lang="en-US" sz="1000" b="1" spc="-5" dirty="0" smtClean="0">
                <a:solidFill>
                  <a:srgbClr val="FF0000"/>
                </a:solidFill>
                <a:latin typeface="Arial" panose="020B0604020202020204" pitchFamily="34" charset="0"/>
                <a:ea typeface="Calibri" panose="020F0502020204030204" pitchFamily="34" charset="0"/>
                <a:cs typeface="Times New Roman" panose="02020603050405020304" pitchFamily="18" charset="0"/>
              </a:rPr>
              <a:t>3000 mg </a:t>
            </a:r>
            <a:r>
              <a:rPr lang="en-US" sz="1000"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IV once</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ts val="915"/>
              </a:lnSpc>
            </a:pPr>
            <a:r>
              <a:rPr lang="en-US" sz="1000" b="1"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ts val="915"/>
              </a:lnSpc>
            </a:pPr>
            <a:r>
              <a:rPr lang="en-US" sz="1000" b="1"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  Maintenance Regimen</a:t>
            </a:r>
            <a:r>
              <a:rPr lang="en-US" sz="1000" b="1" spc="-10" dirty="0">
                <a:solidFill>
                  <a:srgbClr val="000000"/>
                </a:solidFill>
                <a:latin typeface="Arial" panose="020B0604020202020204" pitchFamily="34" charset="0"/>
                <a:ea typeface="Calibri" panose="020F0502020204030204" pitchFamily="34" charset="0"/>
                <a:cs typeface="Times New Roman" panose="02020603050405020304" pitchFamily="18" charset="0"/>
              </a:rPr>
              <a:t>:</a:t>
            </a:r>
            <a:r>
              <a:rPr lang="en-US" sz="1000" dirty="0">
                <a:latin typeface="Arial" panose="020B0604020202020204" pitchFamily="34" charset="0"/>
                <a:ea typeface="Calibri" panose="020F0502020204030204" pitchFamily="34" charset="0"/>
                <a:cs typeface="Times New Roman" panose="02020603050405020304" pitchFamily="18" charset="0"/>
              </a:rPr>
              <a:t> </a:t>
            </a:r>
            <a:r>
              <a:rPr lang="en-US" sz="1000"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Pharmacy will start Vancomycin</a:t>
            </a:r>
            <a:r>
              <a:rPr lang="en-US" sz="1000" dirty="0">
                <a:solidFill>
                  <a:srgbClr val="000000"/>
                </a:solidFill>
                <a:latin typeface="Arial" panose="020B0604020202020204" pitchFamily="34" charset="0"/>
                <a:ea typeface="Calibri" panose="020F0502020204030204" pitchFamily="34" charset="0"/>
                <a:cs typeface="Times New Roman" panose="02020603050405020304" pitchFamily="18" charset="0"/>
              </a:rPr>
              <a:t> at</a:t>
            </a:r>
            <a:r>
              <a:rPr lang="en-US" sz="1000"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r>
              <a:rPr lang="en-US" sz="1000" dirty="0">
                <a:solidFill>
                  <a:srgbClr val="000000"/>
                </a:solidFill>
                <a:latin typeface="Arial" panose="020B0604020202020204" pitchFamily="34" charset="0"/>
                <a:ea typeface="Calibri" panose="020F0502020204030204" pitchFamily="34" charset="0"/>
                <a:cs typeface="Times New Roman" panose="02020603050405020304" pitchFamily="18" charset="0"/>
              </a:rPr>
              <a:t>a</a:t>
            </a:r>
            <a:r>
              <a:rPr lang="en-US" sz="1000" spc="-10"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r>
              <a:rPr lang="en-US" sz="1000"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dose</a:t>
            </a:r>
            <a:r>
              <a:rPr lang="en-US" sz="1000" spc="-10"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r>
              <a:rPr lang="en-US" sz="1000" b="1" spc="-5" dirty="0" smtClean="0">
                <a:solidFill>
                  <a:srgbClr val="FF0000"/>
                </a:solidFill>
                <a:latin typeface="Arial" panose="020B0604020202020204" pitchFamily="34" charset="0"/>
                <a:ea typeface="Calibri" panose="020F0502020204030204" pitchFamily="34" charset="0"/>
                <a:cs typeface="Times New Roman" panose="02020603050405020304" pitchFamily="18" charset="0"/>
              </a:rPr>
              <a:t>2000 mg</a:t>
            </a:r>
            <a:r>
              <a:rPr lang="en-US" sz="1000" spc="10" dirty="0" smtClean="0">
                <a:solidFill>
                  <a:srgbClr val="000000"/>
                </a:solidFill>
                <a:latin typeface="Arial" panose="020B0604020202020204" pitchFamily="34" charset="0"/>
                <a:ea typeface="Calibri" panose="020F0502020204030204" pitchFamily="34" charset="0"/>
                <a:cs typeface="Times New Roman" panose="02020603050405020304" pitchFamily="18" charset="0"/>
              </a:rPr>
              <a:t> </a:t>
            </a:r>
            <a:r>
              <a:rPr lang="en-US" sz="1000" spc="-15" dirty="0">
                <a:solidFill>
                  <a:srgbClr val="000000"/>
                </a:solidFill>
                <a:latin typeface="Arial" panose="020B0604020202020204" pitchFamily="34" charset="0"/>
                <a:ea typeface="Calibri" panose="020F0502020204030204" pitchFamily="34" charset="0"/>
                <a:cs typeface="Times New Roman" panose="02020603050405020304" pitchFamily="18" charset="0"/>
              </a:rPr>
              <a:t>IV</a:t>
            </a:r>
            <a:r>
              <a:rPr lang="en-US" sz="1000"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r>
              <a:rPr lang="en-US" sz="1000" b="1" spc="-5" dirty="0" smtClean="0">
                <a:solidFill>
                  <a:srgbClr val="FF0000"/>
                </a:solidFill>
                <a:latin typeface="Arial" panose="020B0604020202020204" pitchFamily="34" charset="0"/>
                <a:ea typeface="Calibri" panose="020F0502020204030204" pitchFamily="34" charset="0"/>
                <a:cs typeface="Times New Roman" panose="02020603050405020304" pitchFamily="18" charset="0"/>
              </a:rPr>
              <a:t>every 12 hours</a:t>
            </a:r>
          </a:p>
          <a:p>
            <a:pPr>
              <a:lnSpc>
                <a:spcPts val="915"/>
              </a:lnSpc>
            </a:pPr>
            <a:r>
              <a:rPr lang="en-US" sz="1000" b="1"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000"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  Pharmacy scheduled {UCONN RX VANCOMYCIN </a:t>
            </a:r>
            <a:r>
              <a:rPr lang="en-US" sz="1000" b="1" spc="-5" dirty="0">
                <a:solidFill>
                  <a:srgbClr val="FF0000"/>
                </a:solidFill>
                <a:latin typeface="Arial" panose="020B0604020202020204" pitchFamily="34" charset="0"/>
                <a:ea typeface="Calibri" panose="020F0502020204030204" pitchFamily="34" charset="0"/>
                <a:cs typeface="Times New Roman" panose="02020603050405020304" pitchFamily="18" charset="0"/>
              </a:rPr>
              <a:t>TROUGH RANDOM:30219</a:t>
            </a:r>
            <a:r>
              <a:rPr lang="en-US" sz="1000"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 on {TIME; MONTH, DAY, YEAR, TIME:30231}</a:t>
            </a:r>
            <a:r>
              <a:rPr lang="en-US" sz="1000" spc="-5" dirty="0" err="1">
                <a:solidFill>
                  <a:srgbClr val="000000"/>
                </a:solidFill>
                <a:latin typeface="Arial" panose="020B0604020202020204" pitchFamily="34" charset="0"/>
                <a:ea typeface="Calibri" panose="020F0502020204030204" pitchFamily="34" charset="0"/>
                <a:cs typeface="Times New Roman" panose="02020603050405020304" pitchFamily="18" charset="0"/>
              </a:rPr>
              <a:t>SCr</a:t>
            </a:r>
            <a:r>
              <a:rPr lang="en-US" sz="1000"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 on {TIME; MONTH, DAY, YEAR, TIME:30231}</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000"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000"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Predicted AUC</a:t>
            </a:r>
            <a:r>
              <a:rPr lang="en-US" sz="1000" spc="-5" dirty="0" smtClean="0">
                <a:solidFill>
                  <a:srgbClr val="000000"/>
                </a:solidFill>
                <a:latin typeface="Arial" panose="020B0604020202020204" pitchFamily="34" charset="0"/>
                <a:ea typeface="Calibri" panose="020F0502020204030204" pitchFamily="34" charset="0"/>
                <a:cs typeface="Times New Roman" panose="02020603050405020304" pitchFamily="18" charset="0"/>
              </a:rPr>
              <a:t>: </a:t>
            </a:r>
            <a:r>
              <a:rPr lang="en-US" sz="1000" b="1" spc="-5" dirty="0" smtClean="0">
                <a:solidFill>
                  <a:srgbClr val="FF0000"/>
                </a:solidFill>
                <a:latin typeface="Arial" panose="020B0604020202020204" pitchFamily="34" charset="0"/>
                <a:ea typeface="Calibri" panose="020F0502020204030204" pitchFamily="34" charset="0"/>
                <a:cs typeface="Times New Roman" panose="02020603050405020304" pitchFamily="18" charset="0"/>
              </a:rPr>
              <a:t>458</a:t>
            </a:r>
            <a:endParaRPr lang="en-US" sz="1000" spc="-5" dirty="0" smtClean="0">
              <a:solidFill>
                <a:srgbClr val="FF0000"/>
              </a:solidFill>
              <a:latin typeface="Arial" panose="020B0604020202020204" pitchFamily="34" charset="0"/>
              <a:ea typeface="Calibri" panose="020F0502020204030204" pitchFamily="34" charset="0"/>
              <a:cs typeface="Times New Roman" panose="02020603050405020304" pitchFamily="18" charset="0"/>
            </a:endParaRPr>
          </a:p>
          <a:p>
            <a:pPr>
              <a:lnSpc>
                <a:spcPct val="107000"/>
              </a:lnSpc>
            </a:pPr>
            <a:r>
              <a:rPr lang="en-US" sz="1000"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ts val="910"/>
              </a:lnSpc>
            </a:pPr>
            <a:r>
              <a:rPr lang="en-US" sz="1000" b="1"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Additional Comments</a:t>
            </a:r>
            <a:r>
              <a:rPr lang="en-US" sz="1000"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 Pharmacy will continue to monitor daily and if indicated, adjust dose and/or frequency, order lab work as appropriate per the Pharmacy and Therapeutics Committee approved collaborative practice until discontinuation of the medication.</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5"/>
              </a:spcBef>
            </a:pPr>
            <a:r>
              <a:rPr lang="en-US" sz="1000"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ts val="920"/>
              </a:lnSpc>
            </a:pPr>
            <a:r>
              <a:rPr lang="en-US" sz="1000"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Assessment</a:t>
            </a:r>
            <a:r>
              <a:rPr lang="en-US" sz="1000"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r>
              <a:rPr lang="en-US" sz="1000"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completed</a:t>
            </a:r>
            <a:r>
              <a:rPr lang="en-US" sz="1000" spc="-10"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r>
              <a:rPr lang="en-US" sz="1000"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by</a:t>
            </a:r>
            <a:r>
              <a:rPr lang="en-US" sz="1000"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ts val="920"/>
              </a:lnSpc>
            </a:pPr>
            <a:r>
              <a:rPr lang="en-US" sz="1000"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@ME@ @TD@</a:t>
            </a:r>
            <a:r>
              <a:rPr lang="en-US" sz="1000" spc="-10"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r>
              <a:rPr lang="en-US" sz="1000" dirty="0">
                <a:solidFill>
                  <a:srgbClr val="000000"/>
                </a:solidFill>
                <a:latin typeface="Arial" panose="020B0604020202020204" pitchFamily="34" charset="0"/>
                <a:ea typeface="Calibri" panose="020F0502020204030204" pitchFamily="34" charset="0"/>
                <a:cs typeface="Times New Roman" panose="02020603050405020304" pitchFamily="18" charset="0"/>
              </a:rPr>
              <a:t>at</a:t>
            </a:r>
            <a:r>
              <a:rPr lang="en-US" sz="1000"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r>
              <a:rPr lang="en-US" sz="1000" spc="-10" dirty="0">
                <a:solidFill>
                  <a:srgbClr val="000000"/>
                </a:solidFill>
                <a:latin typeface="Arial" panose="020B0604020202020204" pitchFamily="34" charset="0"/>
                <a:ea typeface="Calibri" panose="020F0502020204030204" pitchFamily="34" charset="0"/>
                <a:cs typeface="Times New Roman" panose="02020603050405020304" pitchFamily="18" charset="0"/>
              </a:rPr>
              <a:t>@NOW@</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50"/>
              </a:spcBef>
            </a:pPr>
            <a:r>
              <a:rPr lang="en-US" sz="1000"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000"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Collaborative Practice Agreement found here:</a:t>
            </a:r>
            <a:r>
              <a:rPr lang="en-US" sz="1000"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000" u="sng" dirty="0">
                <a:solidFill>
                  <a:srgbClr val="0F0F0F"/>
                </a:solidFill>
                <a:latin typeface="Arial" panose="020B0604020202020204" pitchFamily="34" charset="0"/>
                <a:ea typeface="Calibri" panose="020F0502020204030204" pitchFamily="34" charset="0"/>
                <a:cs typeface="Times New Roman" panose="02020603050405020304" pitchFamily="18" charset="0"/>
                <a:hlinkClick r:id="rId2"/>
              </a:rPr>
              <a:t>https://health.uconn.edu/pharmacy/staff-references/vanco-collaborative-practice/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2808912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Patient Case #1 continued </a:t>
            </a:r>
            <a:endParaRPr lang="en-US" dirty="0"/>
          </a:p>
        </p:txBody>
      </p:sp>
      <p:graphicFrame>
        <p:nvGraphicFramePr>
          <p:cNvPr id="5" name="Content Placeholder 3"/>
          <p:cNvGraphicFramePr>
            <a:graphicFrameLocks/>
          </p:cNvGraphicFramePr>
          <p:nvPr>
            <p:extLst>
              <p:ext uri="{D42A27DB-BD31-4B8C-83A1-F6EECF244321}">
                <p14:modId xmlns:p14="http://schemas.microsoft.com/office/powerpoint/2010/main" val="1810842911"/>
              </p:ext>
            </p:extLst>
          </p:nvPr>
        </p:nvGraphicFramePr>
        <p:xfrm>
          <a:off x="1333499" y="2677690"/>
          <a:ext cx="4572000" cy="2770607"/>
        </p:xfrm>
        <a:graphic>
          <a:graphicData uri="http://schemas.openxmlformats.org/drawingml/2006/table">
            <a:tbl>
              <a:tblPr firstRow="1" bandRow="1">
                <a:tableStyleId>{5C22544A-7EE6-4342-B048-85BDC9FD1C3A}</a:tableStyleId>
              </a:tblPr>
              <a:tblGrid>
                <a:gridCol w="683560">
                  <a:extLst>
                    <a:ext uri="{9D8B030D-6E8A-4147-A177-3AD203B41FA5}">
                      <a16:colId xmlns:a16="http://schemas.microsoft.com/office/drawing/2014/main" val="626421123"/>
                    </a:ext>
                  </a:extLst>
                </a:gridCol>
                <a:gridCol w="726141">
                  <a:extLst>
                    <a:ext uri="{9D8B030D-6E8A-4147-A177-3AD203B41FA5}">
                      <a16:colId xmlns:a16="http://schemas.microsoft.com/office/drawing/2014/main" val="2623684182"/>
                    </a:ext>
                  </a:extLst>
                </a:gridCol>
                <a:gridCol w="1653988">
                  <a:extLst>
                    <a:ext uri="{9D8B030D-6E8A-4147-A177-3AD203B41FA5}">
                      <a16:colId xmlns:a16="http://schemas.microsoft.com/office/drawing/2014/main" val="1797988717"/>
                    </a:ext>
                  </a:extLst>
                </a:gridCol>
                <a:gridCol w="1508311">
                  <a:extLst>
                    <a:ext uri="{9D8B030D-6E8A-4147-A177-3AD203B41FA5}">
                      <a16:colId xmlns:a16="http://schemas.microsoft.com/office/drawing/2014/main" val="52036336"/>
                    </a:ext>
                  </a:extLst>
                </a:gridCol>
              </a:tblGrid>
              <a:tr h="395801">
                <a:tc>
                  <a:txBody>
                    <a:bodyPr/>
                    <a:lstStyle/>
                    <a:p>
                      <a:r>
                        <a:rPr lang="en-US" dirty="0" smtClean="0"/>
                        <a:t>Day</a:t>
                      </a:r>
                      <a:endParaRPr lang="en-US" dirty="0"/>
                    </a:p>
                  </a:txBody>
                  <a:tcPr/>
                </a:tc>
                <a:tc>
                  <a:txBody>
                    <a:bodyPr/>
                    <a:lstStyle/>
                    <a:p>
                      <a:r>
                        <a:rPr lang="en-US" dirty="0" smtClean="0"/>
                        <a:t>Dose</a:t>
                      </a:r>
                      <a:endParaRPr lang="en-US" dirty="0"/>
                    </a:p>
                  </a:txBody>
                  <a:tcPr/>
                </a:tc>
                <a:tc>
                  <a:txBody>
                    <a:bodyPr/>
                    <a:lstStyle/>
                    <a:p>
                      <a:r>
                        <a:rPr lang="en-US" dirty="0" smtClean="0"/>
                        <a:t>Time  </a:t>
                      </a:r>
                      <a:endParaRPr lang="en-US" dirty="0"/>
                    </a:p>
                  </a:txBody>
                  <a:tcPr/>
                </a:tc>
                <a:tc>
                  <a:txBody>
                    <a:bodyPr/>
                    <a:lstStyle/>
                    <a:p>
                      <a:r>
                        <a:rPr lang="en-US" dirty="0" smtClean="0"/>
                        <a:t>Dose </a:t>
                      </a:r>
                      <a:endParaRPr lang="en-US" dirty="0"/>
                    </a:p>
                  </a:txBody>
                  <a:tcPr/>
                </a:tc>
                <a:extLst>
                  <a:ext uri="{0D108BD9-81ED-4DB2-BD59-A6C34878D82A}">
                    <a16:rowId xmlns:a16="http://schemas.microsoft.com/office/drawing/2014/main" val="3412645159"/>
                  </a:ext>
                </a:extLst>
              </a:tr>
              <a:tr h="395801">
                <a:tc>
                  <a:txBody>
                    <a:bodyPr/>
                    <a:lstStyle/>
                    <a:p>
                      <a:r>
                        <a:rPr lang="en-US" dirty="0" smtClean="0"/>
                        <a:t>1</a:t>
                      </a:r>
                      <a:endParaRPr lang="en-US" dirty="0"/>
                    </a:p>
                  </a:txBody>
                  <a:tcPr/>
                </a:tc>
                <a:tc>
                  <a:txBody>
                    <a:bodyPr/>
                    <a:lstStyle/>
                    <a:p>
                      <a:r>
                        <a:rPr lang="en-US" dirty="0" smtClean="0"/>
                        <a:t>1</a:t>
                      </a:r>
                      <a:endParaRPr lang="en-US" dirty="0"/>
                    </a:p>
                  </a:txBody>
                  <a:tcPr/>
                </a:tc>
                <a:tc>
                  <a:txBody>
                    <a:bodyPr/>
                    <a:lstStyle/>
                    <a:p>
                      <a:r>
                        <a:rPr lang="en-US" dirty="0" smtClean="0"/>
                        <a:t>17:49</a:t>
                      </a:r>
                      <a:endParaRPr lang="en-US" dirty="0"/>
                    </a:p>
                  </a:txBody>
                  <a:tcPr/>
                </a:tc>
                <a:tc>
                  <a:txBody>
                    <a:bodyPr/>
                    <a:lstStyle/>
                    <a:p>
                      <a:r>
                        <a:rPr lang="en-US" dirty="0" smtClean="0"/>
                        <a:t>3000 mg </a:t>
                      </a:r>
                      <a:endParaRPr lang="en-US" dirty="0"/>
                    </a:p>
                  </a:txBody>
                  <a:tcPr/>
                </a:tc>
                <a:extLst>
                  <a:ext uri="{0D108BD9-81ED-4DB2-BD59-A6C34878D82A}">
                    <a16:rowId xmlns:a16="http://schemas.microsoft.com/office/drawing/2014/main" val="1931425360"/>
                  </a:ext>
                </a:extLst>
              </a:tr>
              <a:tr h="395801">
                <a:tc>
                  <a:txBody>
                    <a:bodyPr/>
                    <a:lstStyle/>
                    <a:p>
                      <a:r>
                        <a:rPr lang="en-US" dirty="0" smtClean="0"/>
                        <a:t>2</a:t>
                      </a:r>
                      <a:endParaRPr lang="en-US" dirty="0"/>
                    </a:p>
                  </a:txBody>
                  <a:tcPr/>
                </a:tc>
                <a:tc>
                  <a:txBody>
                    <a:bodyPr/>
                    <a:lstStyle/>
                    <a:p>
                      <a:r>
                        <a:rPr lang="en-US" dirty="0" smtClean="0"/>
                        <a:t>2</a:t>
                      </a:r>
                      <a:endParaRPr lang="en-US" dirty="0"/>
                    </a:p>
                  </a:txBody>
                  <a:tcPr/>
                </a:tc>
                <a:tc>
                  <a:txBody>
                    <a:bodyPr/>
                    <a:lstStyle/>
                    <a:p>
                      <a:r>
                        <a:rPr lang="en-US" dirty="0" smtClean="0"/>
                        <a:t>06:10</a:t>
                      </a:r>
                      <a:endParaRPr lang="en-US" dirty="0"/>
                    </a:p>
                  </a:txBody>
                  <a:tcPr/>
                </a:tc>
                <a:tc>
                  <a:txBody>
                    <a:bodyPr/>
                    <a:lstStyle/>
                    <a:p>
                      <a:r>
                        <a:rPr lang="en-US" dirty="0" smtClean="0"/>
                        <a:t>2000 mg </a:t>
                      </a:r>
                      <a:endParaRPr lang="en-US" dirty="0"/>
                    </a:p>
                  </a:txBody>
                  <a:tcPr/>
                </a:tc>
                <a:extLst>
                  <a:ext uri="{0D108BD9-81ED-4DB2-BD59-A6C34878D82A}">
                    <a16:rowId xmlns:a16="http://schemas.microsoft.com/office/drawing/2014/main" val="3147743054"/>
                  </a:ext>
                </a:extLst>
              </a:tr>
              <a:tr h="395801">
                <a:tc>
                  <a:txBody>
                    <a:bodyPr/>
                    <a:lstStyle/>
                    <a:p>
                      <a:r>
                        <a:rPr lang="en-US" dirty="0" smtClean="0"/>
                        <a:t>2</a:t>
                      </a:r>
                      <a:endParaRPr lang="en-US" dirty="0"/>
                    </a:p>
                  </a:txBody>
                  <a:tcPr/>
                </a:tc>
                <a:tc>
                  <a:txBody>
                    <a:bodyPr/>
                    <a:lstStyle/>
                    <a:p>
                      <a:r>
                        <a:rPr lang="en-US" dirty="0" smtClean="0"/>
                        <a:t>3</a:t>
                      </a:r>
                      <a:endParaRPr lang="en-US" dirty="0"/>
                    </a:p>
                  </a:txBody>
                  <a:tcPr/>
                </a:tc>
                <a:tc>
                  <a:txBody>
                    <a:bodyPr/>
                    <a:lstStyle/>
                    <a:p>
                      <a:r>
                        <a:rPr lang="en-US" dirty="0" smtClean="0"/>
                        <a:t>17:55</a:t>
                      </a:r>
                      <a:endParaRPr lang="en-US" dirty="0"/>
                    </a:p>
                  </a:txBody>
                  <a:tcPr/>
                </a:tc>
                <a:tc>
                  <a:txBody>
                    <a:bodyPr/>
                    <a:lstStyle/>
                    <a:p>
                      <a:r>
                        <a:rPr lang="en-US" dirty="0" smtClean="0"/>
                        <a:t>2000</a:t>
                      </a:r>
                      <a:r>
                        <a:rPr lang="en-US" baseline="0" dirty="0" smtClean="0"/>
                        <a:t> mg </a:t>
                      </a:r>
                      <a:endParaRPr lang="en-US" dirty="0"/>
                    </a:p>
                  </a:txBody>
                  <a:tcPr/>
                </a:tc>
                <a:extLst>
                  <a:ext uri="{0D108BD9-81ED-4DB2-BD59-A6C34878D82A}">
                    <a16:rowId xmlns:a16="http://schemas.microsoft.com/office/drawing/2014/main" val="564682750"/>
                  </a:ext>
                </a:extLst>
              </a:tr>
              <a:tr h="395801">
                <a:tc>
                  <a:txBody>
                    <a:bodyPr/>
                    <a:lstStyle/>
                    <a:p>
                      <a:endParaRPr lang="en-US" dirty="0"/>
                    </a:p>
                  </a:txBody>
                  <a:tcPr>
                    <a:solidFill>
                      <a:srgbClr val="FFFF00"/>
                    </a:solidFill>
                  </a:tcPr>
                </a:tc>
                <a:tc>
                  <a:txBody>
                    <a:bodyPr/>
                    <a:lstStyle/>
                    <a:p>
                      <a:endParaRPr lang="en-US" dirty="0"/>
                    </a:p>
                  </a:txBody>
                  <a:tcPr>
                    <a:solidFill>
                      <a:srgbClr val="FFFF00"/>
                    </a:solidFill>
                  </a:tcPr>
                </a:tc>
                <a:tc>
                  <a:txBody>
                    <a:bodyPr/>
                    <a:lstStyle/>
                    <a:p>
                      <a:r>
                        <a:rPr lang="en-US" dirty="0" smtClean="0"/>
                        <a:t>05:35  Trough = </a:t>
                      </a:r>
                      <a:endParaRPr lang="en-US" dirty="0"/>
                    </a:p>
                  </a:txBody>
                  <a:tcPr>
                    <a:solidFill>
                      <a:srgbClr val="FFFF00"/>
                    </a:solidFill>
                  </a:tcPr>
                </a:tc>
                <a:tc>
                  <a:txBody>
                    <a:bodyPr/>
                    <a:lstStyle/>
                    <a:p>
                      <a:r>
                        <a:rPr lang="en-US" b="1" dirty="0" smtClean="0"/>
                        <a:t>11</a:t>
                      </a:r>
                      <a:endParaRPr lang="en-US" b="1" dirty="0"/>
                    </a:p>
                  </a:txBody>
                  <a:tcPr>
                    <a:solidFill>
                      <a:srgbClr val="FFFF00"/>
                    </a:solidFill>
                  </a:tcPr>
                </a:tc>
                <a:extLst>
                  <a:ext uri="{0D108BD9-81ED-4DB2-BD59-A6C34878D82A}">
                    <a16:rowId xmlns:a16="http://schemas.microsoft.com/office/drawing/2014/main" val="3391590898"/>
                  </a:ext>
                </a:extLst>
              </a:tr>
              <a:tr h="395801">
                <a:tc>
                  <a:txBody>
                    <a:bodyPr/>
                    <a:lstStyle/>
                    <a:p>
                      <a:r>
                        <a:rPr lang="en-US" dirty="0" smtClean="0"/>
                        <a:t>3</a:t>
                      </a:r>
                      <a:endParaRPr lang="en-US" dirty="0"/>
                    </a:p>
                  </a:txBody>
                  <a:tcPr/>
                </a:tc>
                <a:tc>
                  <a:txBody>
                    <a:bodyPr/>
                    <a:lstStyle/>
                    <a:p>
                      <a:r>
                        <a:rPr lang="en-US" dirty="0" smtClean="0"/>
                        <a:t>4</a:t>
                      </a:r>
                      <a:endParaRPr lang="en-US" dirty="0"/>
                    </a:p>
                  </a:txBody>
                  <a:tcPr/>
                </a:tc>
                <a:tc>
                  <a:txBody>
                    <a:bodyPr/>
                    <a:lstStyle/>
                    <a:p>
                      <a:r>
                        <a:rPr lang="en-US" dirty="0" smtClean="0"/>
                        <a:t>05:40</a:t>
                      </a:r>
                      <a:endParaRPr lang="en-US" dirty="0"/>
                    </a:p>
                  </a:txBody>
                  <a:tcPr/>
                </a:tc>
                <a:tc>
                  <a:txBody>
                    <a:bodyPr/>
                    <a:lstStyle/>
                    <a:p>
                      <a:r>
                        <a:rPr lang="en-US" dirty="0" smtClean="0"/>
                        <a:t>2000 mg </a:t>
                      </a:r>
                      <a:endParaRPr lang="en-US" dirty="0"/>
                    </a:p>
                  </a:txBody>
                  <a:tcPr/>
                </a:tc>
                <a:extLst>
                  <a:ext uri="{0D108BD9-81ED-4DB2-BD59-A6C34878D82A}">
                    <a16:rowId xmlns:a16="http://schemas.microsoft.com/office/drawing/2014/main" val="2819742080"/>
                  </a:ext>
                </a:extLst>
              </a:tr>
              <a:tr h="395801">
                <a:tc>
                  <a:txBody>
                    <a:bodyPr/>
                    <a:lstStyle/>
                    <a:p>
                      <a:endParaRPr lang="en-US" dirty="0"/>
                    </a:p>
                  </a:txBody>
                  <a:tcPr>
                    <a:solidFill>
                      <a:srgbClr val="FFFF00"/>
                    </a:solidFill>
                  </a:tcPr>
                </a:tc>
                <a:tc>
                  <a:txBody>
                    <a:bodyPr/>
                    <a:lstStyle/>
                    <a:p>
                      <a:endParaRPr lang="en-US" dirty="0"/>
                    </a:p>
                  </a:txBody>
                  <a:tcPr>
                    <a:solidFill>
                      <a:srgbClr val="FFFF00"/>
                    </a:solidFill>
                  </a:tcPr>
                </a:tc>
                <a:tc>
                  <a:txBody>
                    <a:bodyPr/>
                    <a:lstStyle/>
                    <a:p>
                      <a:r>
                        <a:rPr lang="en-US" dirty="0" smtClean="0"/>
                        <a:t>10: 20 Peak =  </a:t>
                      </a:r>
                      <a:endParaRPr lang="en-US" dirty="0"/>
                    </a:p>
                  </a:txBody>
                  <a:tcPr>
                    <a:solidFill>
                      <a:srgbClr val="FFFF00"/>
                    </a:solidFill>
                  </a:tcPr>
                </a:tc>
                <a:tc>
                  <a:txBody>
                    <a:bodyPr/>
                    <a:lstStyle/>
                    <a:p>
                      <a:r>
                        <a:rPr lang="en-US" b="1" dirty="0" smtClean="0"/>
                        <a:t>34</a:t>
                      </a:r>
                      <a:endParaRPr lang="en-US" b="1" dirty="0"/>
                    </a:p>
                  </a:txBody>
                  <a:tcPr>
                    <a:solidFill>
                      <a:srgbClr val="FFFF00"/>
                    </a:solidFill>
                  </a:tcPr>
                </a:tc>
                <a:extLst>
                  <a:ext uri="{0D108BD9-81ED-4DB2-BD59-A6C34878D82A}">
                    <a16:rowId xmlns:a16="http://schemas.microsoft.com/office/drawing/2014/main" val="251888669"/>
                  </a:ext>
                </a:extLst>
              </a:tr>
            </a:tbl>
          </a:graphicData>
        </a:graphic>
      </p:graphicFrame>
      <p:pic>
        <p:nvPicPr>
          <p:cNvPr id="6" name="Content Placeholder 3"/>
          <p:cNvPicPr>
            <a:picLocks noGrp="1" noChangeAspect="1"/>
          </p:cNvPicPr>
          <p:nvPr>
            <p:ph idx="1"/>
          </p:nvPr>
        </p:nvPicPr>
        <p:blipFill>
          <a:blip r:embed="rId3"/>
          <a:stretch>
            <a:fillRect/>
          </a:stretch>
        </p:blipFill>
        <p:spPr>
          <a:xfrm>
            <a:off x="6196198" y="2258590"/>
            <a:ext cx="5481451" cy="4027040"/>
          </a:xfrm>
          <a:prstGeom prst="rect">
            <a:avLst/>
          </a:prstGeom>
        </p:spPr>
      </p:pic>
    </p:spTree>
    <p:extLst>
      <p:ext uri="{BB962C8B-B14F-4D97-AF65-F5344CB8AC3E}">
        <p14:creationId xmlns:p14="http://schemas.microsoft.com/office/powerpoint/2010/main" val="38509369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 </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Vancomycin consensus guidelines updated in 2020 </a:t>
            </a:r>
          </a:p>
          <a:p>
            <a:pPr lvl="1" fontAlgn="base"/>
            <a:r>
              <a:rPr lang="en-US" dirty="0" smtClean="0"/>
              <a:t>Biggest change – from trough based to AUC based monitoring </a:t>
            </a:r>
          </a:p>
          <a:p>
            <a:pPr lvl="1" fontAlgn="base"/>
            <a:r>
              <a:rPr lang="en-US" dirty="0"/>
              <a:t>Serum trough concentrations of 10-20 mg/L are not as accurate a predictor of achieving an AUC/MIC of 400-600 as originally thought</a:t>
            </a:r>
          </a:p>
          <a:p>
            <a:pPr lvl="1" fontAlgn="base"/>
            <a:r>
              <a:rPr lang="en-US" dirty="0" smtClean="0"/>
              <a:t>The </a:t>
            </a:r>
            <a:r>
              <a:rPr lang="en-US" dirty="0"/>
              <a:t>achievement of an AUC/MIC of </a:t>
            </a:r>
            <a:r>
              <a:rPr lang="en-US" u="sng" dirty="0"/>
              <a:t>&gt;</a:t>
            </a:r>
            <a:r>
              <a:rPr lang="en-US" dirty="0"/>
              <a:t> 400 within the first 48 hours of therapy is associated with improved outcomes in patients with documented serious MRSA infections</a:t>
            </a:r>
          </a:p>
          <a:p>
            <a:pPr lvl="1" fontAlgn="base"/>
            <a:r>
              <a:rPr lang="en-US" dirty="0"/>
              <a:t>AUC/MIC values of &gt;600 appear to be associated with higher risks of vancomycin-associated nephrotoxicity</a:t>
            </a:r>
          </a:p>
          <a:p>
            <a:pPr lvl="1" fontAlgn="base"/>
            <a:r>
              <a:rPr lang="en-US" dirty="0" smtClean="0"/>
              <a:t>Additional </a:t>
            </a:r>
            <a:r>
              <a:rPr lang="en-US" dirty="0"/>
              <a:t>data on PK for special populations (extreme obesity, renal replacement, critical illness, etc.) </a:t>
            </a:r>
          </a:p>
          <a:p>
            <a:pPr lvl="1"/>
            <a:endParaRPr lang="en-US" dirty="0"/>
          </a:p>
        </p:txBody>
      </p:sp>
    </p:spTree>
    <p:extLst>
      <p:ext uri="{BB962C8B-B14F-4D97-AF65-F5344CB8AC3E}">
        <p14:creationId xmlns:p14="http://schemas.microsoft.com/office/powerpoint/2010/main" val="352356969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Patient Case #1 continued </a:t>
            </a:r>
            <a:endParaRPr lang="en-US" dirty="0"/>
          </a:p>
        </p:txBody>
      </p:sp>
      <p:pic>
        <p:nvPicPr>
          <p:cNvPr id="3" name="Picture 2"/>
          <p:cNvPicPr>
            <a:picLocks noChangeAspect="1"/>
          </p:cNvPicPr>
          <p:nvPr/>
        </p:nvPicPr>
        <p:blipFill>
          <a:blip r:embed="rId3"/>
          <a:stretch>
            <a:fillRect/>
          </a:stretch>
        </p:blipFill>
        <p:spPr>
          <a:xfrm>
            <a:off x="959583" y="2689583"/>
            <a:ext cx="5695950" cy="2114550"/>
          </a:xfrm>
          <a:prstGeom prst="rect">
            <a:avLst/>
          </a:prstGeom>
        </p:spPr>
      </p:pic>
      <p:pic>
        <p:nvPicPr>
          <p:cNvPr id="4" name="Picture 3"/>
          <p:cNvPicPr>
            <a:picLocks noChangeAspect="1"/>
          </p:cNvPicPr>
          <p:nvPr/>
        </p:nvPicPr>
        <p:blipFill>
          <a:blip r:embed="rId4"/>
          <a:stretch>
            <a:fillRect/>
          </a:stretch>
        </p:blipFill>
        <p:spPr>
          <a:xfrm>
            <a:off x="6989548" y="1869497"/>
            <a:ext cx="4679732" cy="4915742"/>
          </a:xfrm>
          <a:prstGeom prst="rect">
            <a:avLst/>
          </a:prstGeom>
        </p:spPr>
      </p:pic>
      <p:sp>
        <p:nvSpPr>
          <p:cNvPr id="8" name="Rectangle 7"/>
          <p:cNvSpPr/>
          <p:nvPr/>
        </p:nvSpPr>
        <p:spPr>
          <a:xfrm>
            <a:off x="7081564" y="2940768"/>
            <a:ext cx="1989050" cy="23308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Left Arrow 4"/>
          <p:cNvSpPr/>
          <p:nvPr/>
        </p:nvSpPr>
        <p:spPr>
          <a:xfrm>
            <a:off x="9100814" y="2365733"/>
            <a:ext cx="457200" cy="323850"/>
          </a:xfrm>
          <a:prstGeom prst="lef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Curved Connector 10"/>
          <p:cNvCxnSpPr/>
          <p:nvPr/>
        </p:nvCxnSpPr>
        <p:spPr>
          <a:xfrm flipH="1">
            <a:off x="11419896" y="3279338"/>
            <a:ext cx="292440" cy="1141549"/>
          </a:xfrm>
          <a:prstGeom prst="curvedConnector3">
            <a:avLst>
              <a:gd name="adj1" fmla="val -78170"/>
            </a:avLst>
          </a:prstGeom>
          <a:ln w="76200">
            <a:solidFill>
              <a:srgbClr val="80C34F"/>
            </a:solidFill>
            <a:tailEnd type="triangle"/>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9558014" y="2862653"/>
            <a:ext cx="2403706" cy="646331"/>
          </a:xfrm>
          <a:prstGeom prst="rect">
            <a:avLst/>
          </a:prstGeom>
          <a:solidFill>
            <a:schemeClr val="accent2"/>
          </a:solidFill>
        </p:spPr>
        <p:txBody>
          <a:bodyPr wrap="square" rtlCol="0">
            <a:spAutoFit/>
          </a:bodyPr>
          <a:lstStyle/>
          <a:p>
            <a:pPr algn="ctr"/>
            <a:r>
              <a:rPr lang="en-US" sz="1200" dirty="0" smtClean="0"/>
              <a:t>**Patient as a prosthetic </a:t>
            </a:r>
            <a:r>
              <a:rPr lang="en-US" sz="1200" dirty="0"/>
              <a:t>j</a:t>
            </a:r>
            <a:r>
              <a:rPr lang="en-US" sz="1200" dirty="0" smtClean="0"/>
              <a:t>oint** infection and may need outpatient IV therapy – avoid q8h dosing</a:t>
            </a:r>
            <a:endParaRPr lang="en-US" sz="1200" dirty="0">
              <a:solidFill>
                <a:srgbClr val="000000"/>
              </a:solidFill>
              <a:latin typeface="Calibri" panose="020F0502020204030204" pitchFamily="34" charset="0"/>
            </a:endParaRPr>
          </a:p>
        </p:txBody>
      </p:sp>
    </p:spTree>
    <p:extLst>
      <p:ext uri="{BB962C8B-B14F-4D97-AF65-F5344CB8AC3E}">
        <p14:creationId xmlns:p14="http://schemas.microsoft.com/office/powerpoint/2010/main" val="348297606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455718" y="824074"/>
            <a:ext cx="9067799" cy="4544834"/>
          </a:xfrm>
          <a:prstGeom prst="rect">
            <a:avLst/>
          </a:prstGeom>
        </p:spPr>
        <p:txBody>
          <a:bodyPr wrap="square">
            <a:spAutoFit/>
          </a:bodyPr>
          <a:lstStyle/>
          <a:p>
            <a:r>
              <a:rPr lang="en-US" sz="1200" b="1" spc="-5" dirty="0">
                <a:solidFill>
                  <a:srgbClr val="000000"/>
                </a:solidFill>
                <a:latin typeface="Arial" panose="020B0604020202020204" pitchFamily="34" charset="0"/>
                <a:ea typeface="Calibri" panose="020F0502020204030204" pitchFamily="34" charset="0"/>
              </a:rPr>
              <a:t>Pharmacy: Follow-up</a:t>
            </a:r>
            <a:r>
              <a:rPr lang="en-US" sz="1200" b="1" spc="5" dirty="0">
                <a:solidFill>
                  <a:srgbClr val="000000"/>
                </a:solidFill>
                <a:latin typeface="Arial" panose="020B0604020202020204" pitchFamily="34" charset="0"/>
                <a:ea typeface="Calibri" panose="020F0502020204030204" pitchFamily="34" charset="0"/>
              </a:rPr>
              <a:t> </a:t>
            </a:r>
            <a:r>
              <a:rPr lang="en-US" sz="1200" b="1" spc="-5" dirty="0">
                <a:solidFill>
                  <a:srgbClr val="000000"/>
                </a:solidFill>
                <a:latin typeface="Arial" panose="020B0604020202020204" pitchFamily="34" charset="0"/>
                <a:ea typeface="Calibri" panose="020F0502020204030204" pitchFamily="34" charset="0"/>
              </a:rPr>
              <a:t>IV Vancomycin Dosing</a:t>
            </a:r>
            <a:r>
              <a:rPr lang="en-US" sz="1200" b="1" dirty="0">
                <a:solidFill>
                  <a:srgbClr val="000000"/>
                </a:solidFill>
                <a:latin typeface="Arial" panose="020B0604020202020204" pitchFamily="34" charset="0"/>
                <a:ea typeface="Calibri" panose="020F0502020204030204" pitchFamily="34" charset="0"/>
              </a:rPr>
              <a:t> </a:t>
            </a:r>
            <a:endParaRPr lang="en-US" sz="1100" dirty="0">
              <a:latin typeface="Calibri" panose="020F0502020204030204" pitchFamily="34" charset="0"/>
              <a:ea typeface="Calibri" panose="020F0502020204030204" pitchFamily="34" charset="0"/>
            </a:endParaRPr>
          </a:p>
          <a:p>
            <a:pPr marL="457200" marR="0">
              <a:spcBef>
                <a:spcPts val="0"/>
              </a:spcBef>
              <a:spcAft>
                <a:spcPts val="0"/>
              </a:spcAft>
            </a:pPr>
            <a:r>
              <a:rPr lang="en-US" sz="1000" b="1" dirty="0">
                <a:solidFill>
                  <a:srgbClr val="000000"/>
                </a:solidFill>
                <a:latin typeface="Arial" panose="020B0604020202020204" pitchFamily="34" charset="0"/>
                <a:ea typeface="Calibri" panose="020F0502020204030204" pitchFamily="34" charset="0"/>
              </a:rPr>
              <a:t> </a:t>
            </a:r>
            <a:endParaRPr lang="en-US" sz="1100" dirty="0">
              <a:latin typeface="Calibri" panose="020F0502020204030204" pitchFamily="34" charset="0"/>
              <a:ea typeface="Calibri" panose="020F0502020204030204" pitchFamily="34" charset="0"/>
            </a:endParaRPr>
          </a:p>
          <a:p>
            <a:pPr>
              <a:lnSpc>
                <a:spcPct val="107000"/>
              </a:lnSpc>
            </a:pPr>
            <a:r>
              <a:rPr lang="en-US" sz="1000" spc="-5" dirty="0">
                <a:latin typeface="Arial" panose="020B0604020202020204" pitchFamily="34" charset="0"/>
                <a:ea typeface="Calibri" panose="020F0502020204030204" pitchFamily="34" charset="0"/>
                <a:cs typeface="Times New Roman" panose="02020603050405020304" pitchFamily="18" charset="0"/>
              </a:rPr>
              <a:t>@NAME@ </a:t>
            </a:r>
            <a:r>
              <a:rPr lang="en-US" sz="1000" dirty="0">
                <a:latin typeface="Arial" panose="020B0604020202020204" pitchFamily="34" charset="0"/>
                <a:ea typeface="Calibri" panose="020F0502020204030204" pitchFamily="34" charset="0"/>
                <a:cs typeface="Times New Roman" panose="02020603050405020304" pitchFamily="18" charset="0"/>
              </a:rPr>
              <a:t>is</a:t>
            </a:r>
            <a:r>
              <a:rPr lang="en-US" sz="1000" spc="-10" dirty="0">
                <a:latin typeface="Arial" panose="020B0604020202020204" pitchFamily="34" charset="0"/>
                <a:ea typeface="Calibri" panose="020F0502020204030204" pitchFamily="34" charset="0"/>
                <a:cs typeface="Times New Roman" panose="02020603050405020304" pitchFamily="18" charset="0"/>
              </a:rPr>
              <a:t> </a:t>
            </a:r>
            <a:r>
              <a:rPr lang="en-US" sz="1000" dirty="0">
                <a:latin typeface="Arial" panose="020B0604020202020204" pitchFamily="34" charset="0"/>
                <a:ea typeface="Calibri" panose="020F0502020204030204" pitchFamily="34" charset="0"/>
                <a:cs typeface="Times New Roman" panose="02020603050405020304" pitchFamily="18" charset="0"/>
              </a:rPr>
              <a:t>a</a:t>
            </a:r>
            <a:r>
              <a:rPr lang="en-US" sz="1000" spc="-10" dirty="0">
                <a:latin typeface="Arial" panose="020B0604020202020204" pitchFamily="34" charset="0"/>
                <a:ea typeface="Calibri" panose="020F0502020204030204" pitchFamily="34" charset="0"/>
                <a:cs typeface="Times New Roman" panose="02020603050405020304" pitchFamily="18" charset="0"/>
              </a:rPr>
              <a:t> </a:t>
            </a:r>
            <a:r>
              <a:rPr lang="en-US" sz="1000" b="1" spc="-10" dirty="0">
                <a:solidFill>
                  <a:srgbClr val="FF0000"/>
                </a:solidFill>
                <a:latin typeface="Arial" panose="020B0604020202020204" pitchFamily="34" charset="0"/>
                <a:ea typeface="Calibri" panose="020F0502020204030204" pitchFamily="34" charset="0"/>
                <a:cs typeface="Times New Roman" panose="02020603050405020304" pitchFamily="18" charset="0"/>
              </a:rPr>
              <a:t>49 year old female </a:t>
            </a:r>
            <a:r>
              <a:rPr lang="en-US" sz="1000" spc="-10" dirty="0">
                <a:latin typeface="Arial" panose="020B0604020202020204" pitchFamily="34" charset="0"/>
                <a:ea typeface="Calibri" panose="020F0502020204030204" pitchFamily="34" charset="0"/>
                <a:cs typeface="Times New Roman" panose="02020603050405020304" pitchFamily="18" charset="0"/>
              </a:rPr>
              <a:t>who</a:t>
            </a:r>
            <a:r>
              <a:rPr lang="en-US" sz="1000" spc="-5" dirty="0">
                <a:latin typeface="Arial" panose="020B0604020202020204" pitchFamily="34" charset="0"/>
                <a:ea typeface="Calibri" panose="020F0502020204030204" pitchFamily="34" charset="0"/>
                <a:cs typeface="Times New Roman" panose="02020603050405020304" pitchFamily="18" charset="0"/>
              </a:rPr>
              <a:t> has</a:t>
            </a:r>
            <a:r>
              <a:rPr lang="en-US" sz="1000" spc="-10" dirty="0">
                <a:latin typeface="Arial" panose="020B0604020202020204" pitchFamily="34" charset="0"/>
                <a:ea typeface="Calibri" panose="020F0502020204030204" pitchFamily="34" charset="0"/>
                <a:cs typeface="Times New Roman" panose="02020603050405020304" pitchFamily="18" charset="0"/>
              </a:rPr>
              <a:t> </a:t>
            </a:r>
            <a:r>
              <a:rPr lang="en-US" sz="1000" spc="-5" dirty="0">
                <a:latin typeface="Arial" panose="020B0604020202020204" pitchFamily="34" charset="0"/>
                <a:ea typeface="Calibri" panose="020F0502020204030204" pitchFamily="34" charset="0"/>
                <a:cs typeface="Times New Roman" panose="02020603050405020304" pitchFamily="18" charset="0"/>
              </a:rPr>
              <a:t>been</a:t>
            </a:r>
            <a:r>
              <a:rPr lang="en-US" sz="1000" spc="5" dirty="0">
                <a:latin typeface="Arial" panose="020B0604020202020204" pitchFamily="34" charset="0"/>
                <a:ea typeface="Calibri" panose="020F0502020204030204" pitchFamily="34" charset="0"/>
                <a:cs typeface="Times New Roman" panose="02020603050405020304" pitchFamily="18" charset="0"/>
              </a:rPr>
              <a:t> </a:t>
            </a:r>
            <a:r>
              <a:rPr lang="en-US" sz="1000" spc="-5" dirty="0">
                <a:latin typeface="Arial" panose="020B0604020202020204" pitchFamily="34" charset="0"/>
                <a:ea typeface="Calibri" panose="020F0502020204030204" pitchFamily="34" charset="0"/>
                <a:cs typeface="Times New Roman" panose="02020603050405020304" pitchFamily="18" charset="0"/>
              </a:rPr>
              <a:t>initiated</a:t>
            </a:r>
            <a:r>
              <a:rPr lang="en-US" sz="1000" spc="5" dirty="0">
                <a:latin typeface="Arial" panose="020B0604020202020204" pitchFamily="34" charset="0"/>
                <a:ea typeface="Calibri" panose="020F0502020204030204" pitchFamily="34" charset="0"/>
                <a:cs typeface="Times New Roman" panose="02020603050405020304" pitchFamily="18" charset="0"/>
              </a:rPr>
              <a:t> </a:t>
            </a:r>
            <a:r>
              <a:rPr lang="en-US" sz="1000" spc="-5" dirty="0">
                <a:latin typeface="Arial" panose="020B0604020202020204" pitchFamily="34" charset="0"/>
                <a:ea typeface="Calibri" panose="020F0502020204030204" pitchFamily="34" charset="0"/>
                <a:cs typeface="Times New Roman" panose="02020603050405020304" pitchFamily="18" charset="0"/>
              </a:rPr>
              <a:t>on Vancomycin for</a:t>
            </a:r>
            <a:r>
              <a:rPr lang="en-US" sz="1000" spc="35" dirty="0">
                <a:latin typeface="Arial" panose="020B0604020202020204" pitchFamily="34" charset="0"/>
                <a:ea typeface="Calibri" panose="020F0502020204030204" pitchFamily="34" charset="0"/>
                <a:cs typeface="Times New Roman" panose="02020603050405020304" pitchFamily="18" charset="0"/>
              </a:rPr>
              <a:t> </a:t>
            </a:r>
            <a:r>
              <a:rPr lang="en-US" sz="1000" b="1" spc="-5" dirty="0">
                <a:solidFill>
                  <a:srgbClr val="FF0000"/>
                </a:solidFill>
                <a:latin typeface="Arial" panose="020B0604020202020204" pitchFamily="34" charset="0"/>
                <a:ea typeface="Calibri" panose="020F0502020204030204" pitchFamily="34" charset="0"/>
                <a:cs typeface="Times New Roman" panose="02020603050405020304" pitchFamily="18" charset="0"/>
              </a:rPr>
              <a:t>Empiric</a:t>
            </a:r>
            <a:r>
              <a:rPr lang="en-US" sz="1000" spc="-5" dirty="0">
                <a:latin typeface="Arial" panose="020B0604020202020204" pitchFamily="34" charset="0"/>
                <a:ea typeface="Calibri" panose="020F0502020204030204" pitchFamily="34" charset="0"/>
                <a:cs typeface="Times New Roman" panose="02020603050405020304" pitchFamily="18" charset="0"/>
              </a:rPr>
              <a:t> therapy for </a:t>
            </a:r>
            <a:r>
              <a:rPr lang="en-US" sz="1000" b="1" spc="-5" dirty="0">
                <a:solidFill>
                  <a:srgbClr val="FF0000"/>
                </a:solidFill>
                <a:latin typeface="Arial" panose="020B0604020202020204" pitchFamily="34" charset="0"/>
                <a:ea typeface="Calibri" panose="020F0502020204030204" pitchFamily="34" charset="0"/>
                <a:cs typeface="Times New Roman" panose="02020603050405020304" pitchFamily="18" charset="0"/>
              </a:rPr>
              <a:t>Prosthetic Joint Infection</a:t>
            </a:r>
            <a:r>
              <a:rPr lang="en-US" sz="1000" b="1" spc="-5" dirty="0" smtClean="0">
                <a:solidFill>
                  <a:srgbClr val="FF0000"/>
                </a:solidFill>
                <a:latin typeface="Arial" panose="020B0604020202020204" pitchFamily="34" charset="0"/>
                <a:ea typeface="Calibri" panose="020F0502020204030204" pitchFamily="34" charset="0"/>
                <a:cs typeface="Times New Roman" panose="02020603050405020304" pitchFamily="18" charset="0"/>
              </a:rPr>
              <a:t>.</a:t>
            </a:r>
            <a:endParaRPr lang="en-US" sz="1000" dirty="0">
              <a:latin typeface="Calibri" panose="020F0502020204030204" pitchFamily="34" charset="0"/>
              <a:ea typeface="Calibri" panose="020F0502020204030204" pitchFamily="34" charset="0"/>
              <a:cs typeface="Times New Roman" panose="02020603050405020304" pitchFamily="18" charset="0"/>
            </a:endParaRPr>
          </a:p>
          <a:p>
            <a:r>
              <a:rPr lang="en-US" sz="1000" spc="-5" dirty="0">
                <a:solidFill>
                  <a:srgbClr val="000000"/>
                </a:solidFill>
                <a:latin typeface="Arial" panose="020B0604020202020204" pitchFamily="34" charset="0"/>
                <a:ea typeface="Calibri" panose="020F0502020204030204" pitchFamily="34" charset="0"/>
              </a:rPr>
              <a:t> </a:t>
            </a:r>
            <a:endParaRPr lang="en-US" sz="1100" dirty="0">
              <a:latin typeface="Calibri" panose="020F0502020204030204" pitchFamily="34" charset="0"/>
              <a:ea typeface="Calibri" panose="020F0502020204030204" pitchFamily="34" charset="0"/>
            </a:endParaRPr>
          </a:p>
          <a:p>
            <a:r>
              <a:rPr lang="en-US" sz="1000" b="1" spc="-5" dirty="0">
                <a:solidFill>
                  <a:srgbClr val="000000"/>
                </a:solidFill>
                <a:latin typeface="Arial" panose="020B0604020202020204" pitchFamily="34" charset="0"/>
                <a:ea typeface="Calibri" panose="020F0502020204030204" pitchFamily="34" charset="0"/>
              </a:rPr>
              <a:t>Temperature</a:t>
            </a:r>
            <a:r>
              <a:rPr lang="en-US" sz="1000" spc="-5" dirty="0">
                <a:solidFill>
                  <a:srgbClr val="000000"/>
                </a:solidFill>
                <a:latin typeface="Arial" panose="020B0604020202020204" pitchFamily="34" charset="0"/>
                <a:ea typeface="Calibri" panose="020F0502020204030204" pitchFamily="34" charset="0"/>
              </a:rPr>
              <a:t>:</a:t>
            </a:r>
            <a:r>
              <a:rPr lang="en-US" sz="1000" spc="-15" dirty="0">
                <a:solidFill>
                  <a:srgbClr val="000000"/>
                </a:solidFill>
                <a:latin typeface="Arial" panose="020B0604020202020204" pitchFamily="34" charset="0"/>
                <a:ea typeface="Calibri" panose="020F0502020204030204" pitchFamily="34" charset="0"/>
              </a:rPr>
              <a:t> </a:t>
            </a:r>
            <a:r>
              <a:rPr lang="en-US" sz="1000" b="1" spc="-15" dirty="0" smtClean="0">
                <a:solidFill>
                  <a:srgbClr val="FF0000"/>
                </a:solidFill>
                <a:latin typeface="Arial" panose="020B0604020202020204" pitchFamily="34" charset="0"/>
                <a:ea typeface="Calibri" panose="020F0502020204030204" pitchFamily="34" charset="0"/>
              </a:rPr>
              <a:t>37 C</a:t>
            </a:r>
            <a:endParaRPr lang="en-US" sz="1100" b="1" dirty="0">
              <a:solidFill>
                <a:srgbClr val="FF0000"/>
              </a:solidFill>
              <a:latin typeface="Calibri" panose="020F0502020204030204" pitchFamily="34" charset="0"/>
              <a:ea typeface="Calibri" panose="020F0502020204030204" pitchFamily="34" charset="0"/>
            </a:endParaRPr>
          </a:p>
          <a:p>
            <a:r>
              <a:rPr lang="en-US" sz="1000" b="1" spc="-5" dirty="0">
                <a:solidFill>
                  <a:srgbClr val="000000"/>
                </a:solidFill>
                <a:latin typeface="Arial" panose="020B0604020202020204" pitchFamily="34" charset="0"/>
                <a:ea typeface="Calibri" panose="020F0502020204030204" pitchFamily="34" charset="0"/>
              </a:rPr>
              <a:t>BUN: </a:t>
            </a:r>
            <a:r>
              <a:rPr lang="en-US" sz="1000" spc="-5" dirty="0">
                <a:solidFill>
                  <a:srgbClr val="000000"/>
                </a:solidFill>
                <a:latin typeface="Arial" panose="020B0604020202020204" pitchFamily="34" charset="0"/>
                <a:ea typeface="Calibri" panose="020F0502020204030204" pitchFamily="34" charset="0"/>
              </a:rPr>
              <a:t>@LASTLAB(BUN:3)@</a:t>
            </a:r>
            <a:endParaRPr lang="en-US" sz="1100" dirty="0">
              <a:latin typeface="Calibri" panose="020F0502020204030204" pitchFamily="34" charset="0"/>
              <a:ea typeface="Calibri" panose="020F0502020204030204" pitchFamily="34" charset="0"/>
            </a:endParaRPr>
          </a:p>
          <a:p>
            <a:r>
              <a:rPr lang="en-US" sz="1000" b="1" spc="-5" dirty="0" err="1">
                <a:solidFill>
                  <a:srgbClr val="000000"/>
                </a:solidFill>
                <a:latin typeface="Arial" panose="020B0604020202020204" pitchFamily="34" charset="0"/>
                <a:ea typeface="Calibri" panose="020F0502020204030204" pitchFamily="34" charset="0"/>
              </a:rPr>
              <a:t>SCr</a:t>
            </a:r>
            <a:r>
              <a:rPr lang="en-US" sz="1000" b="1" spc="-5" dirty="0">
                <a:solidFill>
                  <a:srgbClr val="000000"/>
                </a:solidFill>
                <a:latin typeface="Arial" panose="020B0604020202020204" pitchFamily="34" charset="0"/>
                <a:ea typeface="Calibri" panose="020F0502020204030204" pitchFamily="34" charset="0"/>
              </a:rPr>
              <a:t>:</a:t>
            </a:r>
            <a:r>
              <a:rPr lang="en-US" sz="1000" spc="-5" dirty="0">
                <a:solidFill>
                  <a:srgbClr val="000000"/>
                </a:solidFill>
                <a:latin typeface="Arial" panose="020B0604020202020204" pitchFamily="34" charset="0"/>
                <a:ea typeface="Calibri" panose="020F0502020204030204" pitchFamily="34" charset="0"/>
              </a:rPr>
              <a:t> </a:t>
            </a:r>
            <a:r>
              <a:rPr lang="en-US" sz="1000" b="1" spc="-5" dirty="0" smtClean="0">
                <a:solidFill>
                  <a:srgbClr val="FF0000"/>
                </a:solidFill>
                <a:latin typeface="Arial" panose="020B0604020202020204" pitchFamily="34" charset="0"/>
                <a:ea typeface="Calibri" panose="020F0502020204030204" pitchFamily="34" charset="0"/>
              </a:rPr>
              <a:t>0.6 mg/</a:t>
            </a:r>
            <a:r>
              <a:rPr lang="en-US" sz="1000" b="1" spc="-5" dirty="0" err="1" smtClean="0">
                <a:solidFill>
                  <a:srgbClr val="FF0000"/>
                </a:solidFill>
                <a:latin typeface="Arial" panose="020B0604020202020204" pitchFamily="34" charset="0"/>
                <a:ea typeface="Calibri" panose="020F0502020204030204" pitchFamily="34" charset="0"/>
              </a:rPr>
              <a:t>dL</a:t>
            </a:r>
            <a:endParaRPr lang="en-US" sz="1100" b="1" dirty="0">
              <a:solidFill>
                <a:srgbClr val="FF0000"/>
              </a:solidFill>
              <a:latin typeface="Calibri" panose="020F0502020204030204" pitchFamily="34" charset="0"/>
              <a:ea typeface="Calibri" panose="020F0502020204030204" pitchFamily="34" charset="0"/>
            </a:endParaRPr>
          </a:p>
          <a:p>
            <a:r>
              <a:rPr lang="en-US" sz="1000" b="1" spc="-5" dirty="0">
                <a:solidFill>
                  <a:srgbClr val="000000"/>
                </a:solidFill>
                <a:latin typeface="Arial" panose="020B0604020202020204" pitchFamily="34" charset="0"/>
                <a:ea typeface="Calibri" panose="020F0502020204030204" pitchFamily="34" charset="0"/>
              </a:rPr>
              <a:t>Estimated </a:t>
            </a:r>
            <a:r>
              <a:rPr lang="en-US" sz="1000" b="1" spc="-5" dirty="0" err="1">
                <a:solidFill>
                  <a:srgbClr val="000000"/>
                </a:solidFill>
                <a:latin typeface="Arial" panose="020B0604020202020204" pitchFamily="34" charset="0"/>
                <a:ea typeface="Calibri" panose="020F0502020204030204" pitchFamily="34" charset="0"/>
              </a:rPr>
              <a:t>CrCl</a:t>
            </a:r>
            <a:r>
              <a:rPr lang="en-US" sz="1000" b="1" spc="-5" dirty="0">
                <a:solidFill>
                  <a:srgbClr val="000000"/>
                </a:solidFill>
                <a:latin typeface="Arial" panose="020B0604020202020204" pitchFamily="34" charset="0"/>
                <a:ea typeface="Calibri" panose="020F0502020204030204" pitchFamily="34" charset="0"/>
              </a:rPr>
              <a:t>: </a:t>
            </a:r>
            <a:r>
              <a:rPr lang="en-US" sz="1000" b="1" spc="-10" dirty="0" smtClean="0">
                <a:solidFill>
                  <a:srgbClr val="FF0000"/>
                </a:solidFill>
                <a:latin typeface="Arial" panose="020B0604020202020204" pitchFamily="34" charset="0"/>
                <a:ea typeface="Calibri" panose="020F0502020204030204" pitchFamily="34" charset="0"/>
              </a:rPr>
              <a:t>&gt;120 mL/min</a:t>
            </a:r>
            <a:endParaRPr lang="en-US" sz="1100" b="1" dirty="0">
              <a:solidFill>
                <a:srgbClr val="FF0000"/>
              </a:solidFill>
              <a:latin typeface="Calibri" panose="020F0502020204030204" pitchFamily="34" charset="0"/>
              <a:ea typeface="Calibri" panose="020F0502020204030204" pitchFamily="34" charset="0"/>
            </a:endParaRPr>
          </a:p>
          <a:p>
            <a:r>
              <a:rPr lang="en-US" sz="1000" b="1" spc="-5" dirty="0">
                <a:solidFill>
                  <a:srgbClr val="000000"/>
                </a:solidFill>
                <a:latin typeface="Arial" panose="020B0604020202020204" pitchFamily="34" charset="0"/>
                <a:ea typeface="Calibri" panose="020F0502020204030204" pitchFamily="34" charset="0"/>
              </a:rPr>
              <a:t>WBC: </a:t>
            </a:r>
            <a:r>
              <a:rPr lang="en-US" sz="1000" b="1" spc="-5" dirty="0" smtClean="0">
                <a:solidFill>
                  <a:srgbClr val="FF0000"/>
                </a:solidFill>
                <a:latin typeface="Arial" panose="020B0604020202020204" pitchFamily="34" charset="0"/>
                <a:ea typeface="Calibri" panose="020F0502020204030204" pitchFamily="34" charset="0"/>
              </a:rPr>
              <a:t>15</a:t>
            </a:r>
            <a:endParaRPr lang="en-US" sz="1100" b="1" dirty="0">
              <a:solidFill>
                <a:srgbClr val="FF0000"/>
              </a:solidFill>
              <a:latin typeface="Calibri" panose="020F0502020204030204" pitchFamily="34" charset="0"/>
              <a:ea typeface="Calibri" panose="020F0502020204030204" pitchFamily="34" charset="0"/>
            </a:endParaRPr>
          </a:p>
          <a:p>
            <a:r>
              <a:rPr lang="en-US" sz="1000" b="1" dirty="0">
                <a:solidFill>
                  <a:srgbClr val="000000"/>
                </a:solidFill>
                <a:latin typeface="Arial" panose="020B0604020202020204" pitchFamily="34" charset="0"/>
                <a:ea typeface="Calibri" panose="020F0502020204030204" pitchFamily="34" charset="0"/>
              </a:rPr>
              <a:t> </a:t>
            </a:r>
            <a:endParaRPr lang="en-US" sz="1100" dirty="0">
              <a:latin typeface="Calibri" panose="020F0502020204030204" pitchFamily="34" charset="0"/>
              <a:ea typeface="Calibri" panose="020F0502020204030204" pitchFamily="34" charset="0"/>
            </a:endParaRPr>
          </a:p>
          <a:p>
            <a:r>
              <a:rPr lang="en-US" sz="1000" b="1" spc="-10" dirty="0">
                <a:solidFill>
                  <a:srgbClr val="000000"/>
                </a:solidFill>
                <a:latin typeface="Arial" panose="020B0604020202020204" pitchFamily="34" charset="0"/>
                <a:ea typeface="Calibri" panose="020F0502020204030204" pitchFamily="34" charset="0"/>
              </a:rPr>
              <a:t>Culture Results</a:t>
            </a:r>
            <a:r>
              <a:rPr lang="en-US" sz="1000" spc="-10" dirty="0">
                <a:solidFill>
                  <a:srgbClr val="000000"/>
                </a:solidFill>
                <a:latin typeface="Arial" panose="020B0604020202020204" pitchFamily="34" charset="0"/>
                <a:ea typeface="Calibri" panose="020F0502020204030204" pitchFamily="34" charset="0"/>
              </a:rPr>
              <a:t>:</a:t>
            </a:r>
            <a:endParaRPr lang="en-US" sz="1100" dirty="0">
              <a:latin typeface="Calibri" panose="020F0502020204030204" pitchFamily="34" charset="0"/>
              <a:ea typeface="Calibri" panose="020F0502020204030204" pitchFamily="34" charset="0"/>
            </a:endParaRPr>
          </a:p>
          <a:p>
            <a:pPr>
              <a:lnSpc>
                <a:spcPct val="105000"/>
              </a:lnSpc>
              <a:spcAft>
                <a:spcPts val="800"/>
              </a:spcAft>
            </a:pPr>
            <a:r>
              <a:rPr lang="en-US" sz="1000" dirty="0">
                <a:solidFill>
                  <a:srgbClr val="000000"/>
                </a:solidFill>
                <a:latin typeface="Arial" panose="020B0604020202020204" pitchFamily="34" charset="0"/>
                <a:ea typeface="Calibri" panose="020F0502020204030204" pitchFamily="34" charset="0"/>
              </a:rPr>
              <a:t>Body Fluid Culture: </a:t>
            </a:r>
            <a:r>
              <a:rPr lang="en-US" sz="1000" spc="-5" dirty="0">
                <a:solidFill>
                  <a:srgbClr val="000000"/>
                </a:solidFill>
                <a:latin typeface="Arial" panose="020B0604020202020204" pitchFamily="34" charset="0"/>
                <a:ea typeface="Calibri" panose="020F0502020204030204" pitchFamily="34" charset="0"/>
              </a:rPr>
              <a:t>@LASTLAB(LAB269)@</a:t>
            </a:r>
            <a:r>
              <a:rPr lang="en-US" sz="1000" dirty="0">
                <a:solidFill>
                  <a:srgbClr val="000000"/>
                </a:solidFill>
                <a:latin typeface="Arial" panose="020B0604020202020204" pitchFamily="34" charset="0"/>
                <a:ea typeface="Calibri" panose="020F0502020204030204" pitchFamily="34" charset="0"/>
              </a:rPr>
              <a:t/>
            </a:r>
            <a:br>
              <a:rPr lang="en-US" sz="1000" dirty="0">
                <a:solidFill>
                  <a:srgbClr val="000000"/>
                </a:solidFill>
                <a:latin typeface="Arial" panose="020B0604020202020204" pitchFamily="34" charset="0"/>
                <a:ea typeface="Calibri" panose="020F0502020204030204" pitchFamily="34" charset="0"/>
              </a:rPr>
            </a:br>
            <a:r>
              <a:rPr lang="en-US" sz="1000" dirty="0">
                <a:solidFill>
                  <a:srgbClr val="000000"/>
                </a:solidFill>
                <a:latin typeface="Arial" panose="020B0604020202020204" pitchFamily="34" charset="0"/>
                <a:ea typeface="Calibri" panose="020F0502020204030204" pitchFamily="34" charset="0"/>
              </a:rPr>
              <a:t>Tissue Culture lab results: </a:t>
            </a:r>
            <a:r>
              <a:rPr lang="en-US" sz="1000" spc="-5" dirty="0">
                <a:solidFill>
                  <a:srgbClr val="000000"/>
                </a:solidFill>
                <a:latin typeface="Arial" panose="020B0604020202020204" pitchFamily="34" charset="0"/>
                <a:ea typeface="Calibri" panose="020F0502020204030204" pitchFamily="34" charset="0"/>
              </a:rPr>
              <a:t>@LASTLAB(LAB2980)@</a:t>
            </a:r>
            <a:r>
              <a:rPr lang="en-US" sz="1000" dirty="0">
                <a:solidFill>
                  <a:srgbClr val="000000"/>
                </a:solidFill>
                <a:latin typeface="Arial" panose="020B0604020202020204" pitchFamily="34" charset="0"/>
                <a:ea typeface="Calibri" panose="020F0502020204030204" pitchFamily="34" charset="0"/>
              </a:rPr>
              <a:t/>
            </a:r>
            <a:br>
              <a:rPr lang="en-US" sz="1000" dirty="0">
                <a:solidFill>
                  <a:srgbClr val="000000"/>
                </a:solidFill>
                <a:latin typeface="Arial" panose="020B0604020202020204" pitchFamily="34" charset="0"/>
                <a:ea typeface="Calibri" panose="020F0502020204030204" pitchFamily="34" charset="0"/>
              </a:rPr>
            </a:br>
            <a:r>
              <a:rPr lang="en-US" sz="1000" dirty="0">
                <a:solidFill>
                  <a:srgbClr val="000000"/>
                </a:solidFill>
                <a:latin typeface="Arial" panose="020B0604020202020204" pitchFamily="34" charset="0"/>
                <a:ea typeface="Calibri" panose="020F0502020204030204" pitchFamily="34" charset="0"/>
              </a:rPr>
              <a:t>Gram Stains Lab results: </a:t>
            </a:r>
            <a:r>
              <a:rPr lang="en-US" sz="1000" spc="-5" dirty="0">
                <a:solidFill>
                  <a:srgbClr val="000000"/>
                </a:solidFill>
                <a:latin typeface="Arial" panose="020B0604020202020204" pitchFamily="34" charset="0"/>
                <a:ea typeface="Calibri" panose="020F0502020204030204" pitchFamily="34" charset="0"/>
              </a:rPr>
              <a:t>@LASTLAB(LAB250)@</a:t>
            </a:r>
            <a:r>
              <a:rPr lang="en-US" sz="1000" dirty="0">
                <a:solidFill>
                  <a:srgbClr val="000000"/>
                </a:solidFill>
                <a:latin typeface="Arial" panose="020B0604020202020204" pitchFamily="34" charset="0"/>
                <a:ea typeface="Calibri" panose="020F0502020204030204" pitchFamily="34" charset="0"/>
              </a:rPr>
              <a:t/>
            </a:r>
            <a:br>
              <a:rPr lang="en-US" sz="1000" dirty="0">
                <a:solidFill>
                  <a:srgbClr val="000000"/>
                </a:solidFill>
                <a:latin typeface="Arial" panose="020B0604020202020204" pitchFamily="34" charset="0"/>
                <a:ea typeface="Calibri" panose="020F0502020204030204" pitchFamily="34" charset="0"/>
              </a:rPr>
            </a:br>
            <a:r>
              <a:rPr lang="en-US" sz="1000" dirty="0">
                <a:solidFill>
                  <a:srgbClr val="000000"/>
                </a:solidFill>
                <a:latin typeface="Arial" panose="020B0604020202020204" pitchFamily="34" charset="0"/>
                <a:ea typeface="Calibri" panose="020F0502020204030204" pitchFamily="34" charset="0"/>
              </a:rPr>
              <a:t>Wound Culture-Superficial: </a:t>
            </a:r>
            <a:r>
              <a:rPr lang="en-US" sz="1000" spc="-5" dirty="0">
                <a:solidFill>
                  <a:srgbClr val="000000"/>
                </a:solidFill>
                <a:latin typeface="Arial" panose="020B0604020202020204" pitchFamily="34" charset="0"/>
                <a:ea typeface="Calibri" panose="020F0502020204030204" pitchFamily="34" charset="0"/>
              </a:rPr>
              <a:t>@LASTLAB(LAB503)@</a:t>
            </a:r>
            <a:r>
              <a:rPr lang="en-US" sz="1000" dirty="0">
                <a:solidFill>
                  <a:srgbClr val="000000"/>
                </a:solidFill>
                <a:latin typeface="Arial" panose="020B0604020202020204" pitchFamily="34" charset="0"/>
                <a:ea typeface="Calibri" panose="020F0502020204030204" pitchFamily="34" charset="0"/>
              </a:rPr>
              <a:t/>
            </a:r>
            <a:br>
              <a:rPr lang="en-US" sz="1000" dirty="0">
                <a:solidFill>
                  <a:srgbClr val="000000"/>
                </a:solidFill>
                <a:latin typeface="Arial" panose="020B0604020202020204" pitchFamily="34" charset="0"/>
                <a:ea typeface="Calibri" panose="020F0502020204030204" pitchFamily="34" charset="0"/>
              </a:rPr>
            </a:br>
            <a:r>
              <a:rPr lang="en-US" sz="1000" dirty="0">
                <a:solidFill>
                  <a:srgbClr val="000000"/>
                </a:solidFill>
                <a:latin typeface="Arial" panose="020B0604020202020204" pitchFamily="34" charset="0"/>
                <a:ea typeface="Calibri" panose="020F0502020204030204" pitchFamily="34" charset="0"/>
              </a:rPr>
              <a:t>Wound Culture-Deep: </a:t>
            </a:r>
            <a:r>
              <a:rPr lang="en-US" sz="1000" spc="-5" dirty="0">
                <a:solidFill>
                  <a:srgbClr val="000000"/>
                </a:solidFill>
                <a:latin typeface="Arial" panose="020B0604020202020204" pitchFamily="34" charset="0"/>
                <a:ea typeface="Calibri" panose="020F0502020204030204" pitchFamily="34" charset="0"/>
              </a:rPr>
              <a:t>@LASTLAB(LAB897)@</a:t>
            </a:r>
            <a:endParaRPr lang="en-US" sz="1100" dirty="0">
              <a:latin typeface="Calibri" panose="020F0502020204030204" pitchFamily="34" charset="0"/>
              <a:ea typeface="Calibri" panose="020F0502020204030204" pitchFamily="34" charset="0"/>
            </a:endParaRPr>
          </a:p>
          <a:p>
            <a:r>
              <a:rPr lang="en-US" sz="1100" dirty="0">
                <a:solidFill>
                  <a:srgbClr val="000000"/>
                </a:solidFill>
                <a:latin typeface="Arial" panose="020B0604020202020204" pitchFamily="34" charset="0"/>
                <a:ea typeface="Calibri" panose="020F0502020204030204" pitchFamily="34" charset="0"/>
              </a:rPr>
              <a:t>@LASTLABRX(MRSA)@</a:t>
            </a:r>
            <a:endParaRPr lang="en-US" sz="1100" dirty="0">
              <a:latin typeface="Calibri" panose="020F0502020204030204" pitchFamily="34" charset="0"/>
              <a:ea typeface="Calibri" panose="020F0502020204030204" pitchFamily="34" charset="0"/>
            </a:endParaRPr>
          </a:p>
          <a:p>
            <a:pPr>
              <a:lnSpc>
                <a:spcPct val="105000"/>
              </a:lnSpc>
              <a:spcAft>
                <a:spcPts val="800"/>
              </a:spcAft>
            </a:pPr>
            <a:r>
              <a:rPr lang="en-US" sz="1000" b="1" dirty="0">
                <a:solidFill>
                  <a:srgbClr val="000000"/>
                </a:solidFill>
                <a:latin typeface="Arial" panose="020B0604020202020204" pitchFamily="34" charset="0"/>
                <a:ea typeface="Calibri" panose="020F0502020204030204" pitchFamily="34" charset="0"/>
              </a:rPr>
              <a:t> </a:t>
            </a:r>
            <a:endParaRPr lang="en-US" sz="1100" dirty="0">
              <a:latin typeface="Calibri" panose="020F0502020204030204" pitchFamily="34" charset="0"/>
              <a:ea typeface="Calibri" panose="020F0502020204030204" pitchFamily="34" charset="0"/>
            </a:endParaRPr>
          </a:p>
          <a:p>
            <a:r>
              <a:rPr lang="en-US" sz="1000" b="1" dirty="0">
                <a:solidFill>
                  <a:srgbClr val="000000"/>
                </a:solidFill>
                <a:latin typeface="Arial" panose="020B0604020202020204" pitchFamily="34" charset="0"/>
                <a:ea typeface="Calibri" panose="020F0502020204030204" pitchFamily="34" charset="0"/>
              </a:rPr>
              <a:t> </a:t>
            </a:r>
            <a:endParaRPr lang="en-US" sz="1100" dirty="0">
              <a:latin typeface="Calibri" panose="020F0502020204030204" pitchFamily="34" charset="0"/>
              <a:ea typeface="Calibri" panose="020F0502020204030204" pitchFamily="34" charset="0"/>
            </a:endParaRPr>
          </a:p>
          <a:p>
            <a:r>
              <a:rPr lang="en-US" sz="1000" b="1" spc="-5" dirty="0">
                <a:solidFill>
                  <a:srgbClr val="000000"/>
                </a:solidFill>
                <a:latin typeface="Arial" panose="020B0604020202020204" pitchFamily="34" charset="0"/>
                <a:ea typeface="Calibri" panose="020F0502020204030204" pitchFamily="34" charset="0"/>
              </a:rPr>
              <a:t>Current Vancomycin</a:t>
            </a:r>
            <a:r>
              <a:rPr lang="en-US" sz="1000" b="1" spc="15" dirty="0">
                <a:solidFill>
                  <a:srgbClr val="000000"/>
                </a:solidFill>
                <a:latin typeface="Arial" panose="020B0604020202020204" pitchFamily="34" charset="0"/>
                <a:ea typeface="Calibri" panose="020F0502020204030204" pitchFamily="34" charset="0"/>
              </a:rPr>
              <a:t> </a:t>
            </a:r>
            <a:r>
              <a:rPr lang="en-US" sz="1000" b="1" spc="-5" dirty="0">
                <a:solidFill>
                  <a:srgbClr val="000000"/>
                </a:solidFill>
                <a:latin typeface="Arial" panose="020B0604020202020204" pitchFamily="34" charset="0"/>
                <a:ea typeface="Calibri" panose="020F0502020204030204" pitchFamily="34" charset="0"/>
              </a:rPr>
              <a:t>Dosing:</a:t>
            </a:r>
            <a:r>
              <a:rPr lang="en-US" sz="1000" b="1" spc="10" dirty="0">
                <a:solidFill>
                  <a:srgbClr val="000000"/>
                </a:solidFill>
                <a:latin typeface="Arial" panose="020B0604020202020204" pitchFamily="34" charset="0"/>
                <a:ea typeface="Calibri" panose="020F0502020204030204" pitchFamily="34" charset="0"/>
              </a:rPr>
              <a:t> </a:t>
            </a:r>
            <a:r>
              <a:rPr lang="en-US" sz="1000" b="1" spc="-5" dirty="0" smtClean="0">
                <a:solidFill>
                  <a:srgbClr val="FF0000"/>
                </a:solidFill>
                <a:latin typeface="Arial" panose="020B0604020202020204" pitchFamily="34" charset="0"/>
                <a:ea typeface="Calibri" panose="020F0502020204030204" pitchFamily="34" charset="0"/>
              </a:rPr>
              <a:t>2000 mg IV every 12 hours</a:t>
            </a:r>
            <a:endParaRPr lang="en-US" sz="1100" b="1" dirty="0">
              <a:solidFill>
                <a:srgbClr val="FF0000"/>
              </a:solidFill>
              <a:latin typeface="Calibri" panose="020F0502020204030204" pitchFamily="34" charset="0"/>
              <a:ea typeface="Calibri" panose="020F0502020204030204" pitchFamily="34" charset="0"/>
            </a:endParaRPr>
          </a:p>
          <a:p>
            <a:r>
              <a:rPr lang="en-US" sz="1000" spc="-5" dirty="0">
                <a:solidFill>
                  <a:srgbClr val="000000"/>
                </a:solidFill>
                <a:latin typeface="Arial" panose="020B0604020202020204" pitchFamily="34" charset="0"/>
                <a:ea typeface="Calibri" panose="020F0502020204030204" pitchFamily="34" charset="0"/>
              </a:rPr>
              <a:t> </a:t>
            </a:r>
            <a:endParaRPr lang="en-US" sz="1100" dirty="0">
              <a:latin typeface="Calibri" panose="020F0502020204030204" pitchFamily="34" charset="0"/>
              <a:ea typeface="Calibri" panose="020F0502020204030204" pitchFamily="34" charset="0"/>
            </a:endParaRPr>
          </a:p>
          <a:p>
            <a:r>
              <a:rPr lang="en-US" sz="1000" b="1" spc="-5" dirty="0">
                <a:solidFill>
                  <a:srgbClr val="000000"/>
                </a:solidFill>
                <a:latin typeface="Arial" panose="020B0604020202020204" pitchFamily="34" charset="0"/>
                <a:ea typeface="Calibri" panose="020F0502020204030204" pitchFamily="34" charset="0"/>
              </a:rPr>
              <a:t>Most Recent Vancomycin Level(s)</a:t>
            </a:r>
            <a:r>
              <a:rPr lang="en-US" sz="1000" spc="-5" dirty="0">
                <a:solidFill>
                  <a:srgbClr val="000000"/>
                </a:solidFill>
                <a:latin typeface="Arial" panose="020B0604020202020204" pitchFamily="34" charset="0"/>
                <a:ea typeface="Calibri" panose="020F0502020204030204" pitchFamily="34" charset="0"/>
              </a:rPr>
              <a:t>:</a:t>
            </a:r>
            <a:endParaRPr lang="en-US" sz="1100" dirty="0">
              <a:latin typeface="Calibri" panose="020F0502020204030204" pitchFamily="34" charset="0"/>
              <a:ea typeface="Calibri" panose="020F0502020204030204" pitchFamily="34" charset="0"/>
            </a:endParaRPr>
          </a:p>
          <a:p>
            <a:r>
              <a:rPr lang="en-US" sz="1000" spc="-5" dirty="0">
                <a:solidFill>
                  <a:srgbClr val="000000"/>
                </a:solidFill>
                <a:latin typeface="Arial" panose="020B0604020202020204" pitchFamily="34" charset="0"/>
                <a:ea typeface="Calibri" panose="020F0502020204030204" pitchFamily="34" charset="0"/>
              </a:rPr>
              <a:t>@RESULAST(VANCOPEAK:1)@ </a:t>
            </a:r>
            <a:r>
              <a:rPr lang="en-US" sz="1000" b="1" spc="-5" dirty="0" smtClean="0">
                <a:solidFill>
                  <a:srgbClr val="FF0000"/>
                </a:solidFill>
                <a:latin typeface="Arial" panose="020B0604020202020204" pitchFamily="34" charset="0"/>
                <a:ea typeface="Calibri" panose="020F0502020204030204" pitchFamily="34" charset="0"/>
              </a:rPr>
              <a:t>34</a:t>
            </a:r>
          </a:p>
          <a:p>
            <a:r>
              <a:rPr lang="en-US" sz="1000" spc="-5" dirty="0" smtClean="0">
                <a:solidFill>
                  <a:srgbClr val="000000"/>
                </a:solidFill>
                <a:latin typeface="Arial" panose="020B0604020202020204" pitchFamily="34" charset="0"/>
                <a:ea typeface="Calibri" panose="020F0502020204030204" pitchFamily="34" charset="0"/>
              </a:rPr>
              <a:t>@</a:t>
            </a:r>
            <a:r>
              <a:rPr lang="en-US" sz="1000" spc="-5" dirty="0">
                <a:solidFill>
                  <a:srgbClr val="000000"/>
                </a:solidFill>
                <a:latin typeface="Arial" panose="020B0604020202020204" pitchFamily="34" charset="0"/>
                <a:ea typeface="Calibri" panose="020F0502020204030204" pitchFamily="34" charset="0"/>
              </a:rPr>
              <a:t>RESULAST(VANCOTROUGH:1</a:t>
            </a:r>
            <a:r>
              <a:rPr lang="en-US" sz="1000" spc="-5" dirty="0" smtClean="0">
                <a:solidFill>
                  <a:srgbClr val="000000"/>
                </a:solidFill>
                <a:latin typeface="Arial" panose="020B0604020202020204" pitchFamily="34" charset="0"/>
                <a:ea typeface="Calibri" panose="020F0502020204030204" pitchFamily="34" charset="0"/>
              </a:rPr>
              <a:t>)@ </a:t>
            </a:r>
            <a:r>
              <a:rPr lang="en-US" sz="1000" b="1" spc="-5" dirty="0" smtClean="0">
                <a:solidFill>
                  <a:srgbClr val="FF0000"/>
                </a:solidFill>
                <a:latin typeface="Arial" panose="020B0604020202020204" pitchFamily="34" charset="0"/>
                <a:ea typeface="Calibri" panose="020F0502020204030204" pitchFamily="34" charset="0"/>
              </a:rPr>
              <a:t>11</a:t>
            </a:r>
            <a:endParaRPr lang="en-US" sz="1100" b="1" dirty="0">
              <a:solidFill>
                <a:srgbClr val="FF0000"/>
              </a:solidFill>
              <a:latin typeface="Calibri" panose="020F0502020204030204" pitchFamily="34" charset="0"/>
              <a:ea typeface="Calibri" panose="020F0502020204030204" pitchFamily="34" charset="0"/>
            </a:endParaRPr>
          </a:p>
          <a:p>
            <a:r>
              <a:rPr lang="en-US" sz="1000" spc="-5" dirty="0">
                <a:solidFill>
                  <a:srgbClr val="000000"/>
                </a:solidFill>
                <a:latin typeface="Arial" panose="020B0604020202020204" pitchFamily="34" charset="0"/>
                <a:ea typeface="Calibri" panose="020F0502020204030204" pitchFamily="34" charset="0"/>
              </a:rPr>
              <a:t>@RESULAST(VANCORANDOM:1)@</a:t>
            </a:r>
            <a:r>
              <a:rPr lang="en-US" sz="1000" dirty="0">
                <a:solidFill>
                  <a:srgbClr val="000000"/>
                </a:solidFill>
                <a:latin typeface="Arial" panose="020B0604020202020204" pitchFamily="34" charset="0"/>
                <a:ea typeface="Calibri" panose="020F0502020204030204" pitchFamily="34" charset="0"/>
              </a:rPr>
              <a:t> </a:t>
            </a:r>
            <a:endParaRPr lang="en-US" sz="1100" dirty="0">
              <a:latin typeface="Calibri" panose="020F0502020204030204" pitchFamily="34" charset="0"/>
              <a:ea typeface="Calibri" panose="020F0502020204030204" pitchFamily="34" charset="0"/>
            </a:endParaRPr>
          </a:p>
          <a:p>
            <a:r>
              <a:rPr lang="en-US" sz="1000" dirty="0">
                <a:solidFill>
                  <a:srgbClr val="000000"/>
                </a:solidFill>
                <a:latin typeface="Arial" panose="020B0604020202020204" pitchFamily="34" charset="0"/>
                <a:ea typeface="Calibri" panose="020F0502020204030204" pitchFamily="34" charset="0"/>
              </a:rPr>
              <a:t> </a:t>
            </a:r>
            <a:endParaRPr lang="en-US" sz="1100" dirty="0">
              <a:latin typeface="Calibri" panose="020F0502020204030204" pitchFamily="34" charset="0"/>
              <a:ea typeface="Calibri" panose="020F0502020204030204" pitchFamily="34" charset="0"/>
            </a:endParaRPr>
          </a:p>
          <a:p>
            <a:r>
              <a:rPr lang="en-US" sz="1000" b="1" spc="-5" dirty="0">
                <a:solidFill>
                  <a:srgbClr val="000000"/>
                </a:solidFill>
                <a:latin typeface="Arial" panose="020B0604020202020204" pitchFamily="34" charset="0"/>
                <a:ea typeface="Calibri" panose="020F0502020204030204" pitchFamily="34" charset="0"/>
              </a:rPr>
              <a:t>Calculated </a:t>
            </a:r>
            <a:r>
              <a:rPr lang="en-US" sz="1000" b="1" spc="-5" dirty="0" smtClean="0">
                <a:solidFill>
                  <a:srgbClr val="000000"/>
                </a:solidFill>
                <a:latin typeface="Arial" panose="020B0604020202020204" pitchFamily="34" charset="0"/>
                <a:ea typeface="Calibri" panose="020F0502020204030204" pitchFamily="34" charset="0"/>
              </a:rPr>
              <a:t>AUC</a:t>
            </a:r>
            <a:r>
              <a:rPr lang="en-US" sz="1000" spc="-5" dirty="0" smtClean="0">
                <a:solidFill>
                  <a:srgbClr val="000000"/>
                </a:solidFill>
                <a:latin typeface="Arial" panose="020B0604020202020204" pitchFamily="34" charset="0"/>
                <a:ea typeface="Calibri" panose="020F0502020204030204" pitchFamily="34" charset="0"/>
              </a:rPr>
              <a:t>: </a:t>
            </a:r>
            <a:r>
              <a:rPr lang="en-US" sz="1000" i="1" spc="-5" dirty="0" smtClean="0">
                <a:solidFill>
                  <a:srgbClr val="FF0000"/>
                </a:solidFill>
                <a:latin typeface="Arial" panose="020B0604020202020204" pitchFamily="34" charset="0"/>
                <a:ea typeface="Calibri" panose="020F0502020204030204" pitchFamily="34" charset="0"/>
              </a:rPr>
              <a:t>621</a:t>
            </a:r>
            <a:endParaRPr lang="en-US" sz="1100" i="1" dirty="0">
              <a:solidFill>
                <a:srgbClr val="FF0000"/>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58069970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621973" y="593609"/>
            <a:ext cx="7654636" cy="5209118"/>
          </a:xfrm>
          <a:prstGeom prst="rect">
            <a:avLst/>
          </a:prstGeom>
        </p:spPr>
        <p:txBody>
          <a:bodyPr wrap="square">
            <a:spAutoFit/>
          </a:bodyPr>
          <a:lstStyle/>
          <a:p>
            <a:pPr>
              <a:lnSpc>
                <a:spcPts val="845"/>
              </a:lnSpc>
            </a:pPr>
            <a:r>
              <a:rPr lang="en-US" sz="1000" dirty="0">
                <a:solidFill>
                  <a:srgbClr val="000000"/>
                </a:solidFill>
                <a:latin typeface="Arial" panose="020B0604020202020204" pitchFamily="34" charset="0"/>
                <a:ea typeface="Calibri" panose="020F0502020204030204" pitchFamily="34" charset="0"/>
              </a:rPr>
              <a:t> </a:t>
            </a:r>
            <a:endParaRPr lang="en-US" sz="1100" dirty="0">
              <a:latin typeface="Calibri" panose="020F0502020204030204" pitchFamily="34" charset="0"/>
              <a:ea typeface="Calibri" panose="020F0502020204030204" pitchFamily="34" charset="0"/>
            </a:endParaRPr>
          </a:p>
          <a:p>
            <a:r>
              <a:rPr lang="en-US" sz="1000" b="1" dirty="0">
                <a:solidFill>
                  <a:srgbClr val="000000"/>
                </a:solidFill>
                <a:latin typeface="Arial" panose="020B0604020202020204" pitchFamily="34" charset="0"/>
                <a:ea typeface="Calibri" panose="020F0502020204030204" pitchFamily="34" charset="0"/>
              </a:rPr>
              <a:t>Assessment:</a:t>
            </a:r>
            <a:r>
              <a:rPr lang="en-US" sz="1000" dirty="0">
                <a:solidFill>
                  <a:srgbClr val="000000"/>
                </a:solidFill>
                <a:latin typeface="Arial" panose="020B0604020202020204" pitchFamily="34" charset="0"/>
                <a:ea typeface="Calibri" panose="020F0502020204030204" pitchFamily="34" charset="0"/>
              </a:rPr>
              <a:t>  </a:t>
            </a:r>
            <a:endParaRPr lang="en-US" sz="1100" dirty="0">
              <a:latin typeface="Calibri" panose="020F0502020204030204" pitchFamily="34" charset="0"/>
              <a:ea typeface="Calibri" panose="020F0502020204030204" pitchFamily="34" charset="0"/>
            </a:endParaRPr>
          </a:p>
          <a:p>
            <a:r>
              <a:rPr lang="en-US" sz="1000" dirty="0">
                <a:solidFill>
                  <a:srgbClr val="000000"/>
                </a:solidFill>
                <a:latin typeface="Arial" panose="020B0604020202020204" pitchFamily="34" charset="0"/>
                <a:ea typeface="Calibri" panose="020F0502020204030204" pitchFamily="34" charset="0"/>
              </a:rPr>
              <a:t>Temperature is </a:t>
            </a:r>
            <a:r>
              <a:rPr lang="en-US" sz="1000" spc="-5" dirty="0">
                <a:solidFill>
                  <a:srgbClr val="000000"/>
                </a:solidFill>
                <a:latin typeface="Arial" panose="020B0604020202020204" pitchFamily="34" charset="0"/>
                <a:ea typeface="Calibri" panose="020F0502020204030204" pitchFamily="34" charset="0"/>
              </a:rPr>
              <a:t>{</a:t>
            </a:r>
            <a:r>
              <a:rPr lang="en-US" sz="1000" b="1" spc="-5" dirty="0">
                <a:solidFill>
                  <a:srgbClr val="FF0000"/>
                </a:solidFill>
                <a:latin typeface="Arial" panose="020B0604020202020204" pitchFamily="34" charset="0"/>
                <a:ea typeface="Calibri" panose="020F0502020204030204" pitchFamily="34" charset="0"/>
              </a:rPr>
              <a:t>IMPROVING</a:t>
            </a:r>
            <a:r>
              <a:rPr lang="en-US" sz="1000" spc="-5" dirty="0">
                <a:solidFill>
                  <a:srgbClr val="000000"/>
                </a:solidFill>
                <a:latin typeface="Arial" panose="020B0604020202020204" pitchFamily="34" charset="0"/>
                <a:ea typeface="Calibri" panose="020F0502020204030204" pitchFamily="34" charset="0"/>
              </a:rPr>
              <a:t>/STABLE/WORSENING:21462}</a:t>
            </a:r>
            <a:r>
              <a:rPr lang="en-US" sz="1000" dirty="0">
                <a:solidFill>
                  <a:srgbClr val="000000"/>
                </a:solidFill>
                <a:latin typeface="Arial" panose="020B0604020202020204" pitchFamily="34" charset="0"/>
                <a:ea typeface="Calibri" panose="020F0502020204030204" pitchFamily="34" charset="0"/>
              </a:rPr>
              <a:t>, WBC is </a:t>
            </a:r>
            <a:r>
              <a:rPr lang="en-US" sz="1000" spc="-5" dirty="0">
                <a:solidFill>
                  <a:srgbClr val="000000"/>
                </a:solidFill>
                <a:latin typeface="Arial" panose="020B0604020202020204" pitchFamily="34" charset="0"/>
                <a:ea typeface="Calibri" panose="020F0502020204030204" pitchFamily="34" charset="0"/>
              </a:rPr>
              <a:t>{INCREASING/</a:t>
            </a:r>
            <a:r>
              <a:rPr lang="en-US" sz="1000" b="1" spc="-5" dirty="0">
                <a:solidFill>
                  <a:srgbClr val="FF0000"/>
                </a:solidFill>
                <a:latin typeface="Arial" panose="020B0604020202020204" pitchFamily="34" charset="0"/>
                <a:ea typeface="Calibri" panose="020F0502020204030204" pitchFamily="34" charset="0"/>
              </a:rPr>
              <a:t>DECREASING</a:t>
            </a:r>
            <a:r>
              <a:rPr lang="en-US" sz="1000" spc="-5" dirty="0">
                <a:solidFill>
                  <a:srgbClr val="000000"/>
                </a:solidFill>
                <a:latin typeface="Arial" panose="020B0604020202020204" pitchFamily="34" charset="0"/>
                <a:ea typeface="Calibri" panose="020F0502020204030204" pitchFamily="34" charset="0"/>
              </a:rPr>
              <a:t>/STABLE:15050}</a:t>
            </a:r>
            <a:r>
              <a:rPr lang="en-US" sz="1000" dirty="0">
                <a:solidFill>
                  <a:srgbClr val="000000"/>
                </a:solidFill>
                <a:latin typeface="Arial" panose="020B0604020202020204" pitchFamily="34" charset="0"/>
                <a:ea typeface="Calibri" panose="020F0502020204030204" pitchFamily="34" charset="0"/>
              </a:rPr>
              <a:t>, </a:t>
            </a:r>
            <a:r>
              <a:rPr lang="en-US" sz="1000" dirty="0" err="1">
                <a:solidFill>
                  <a:srgbClr val="000000"/>
                </a:solidFill>
                <a:latin typeface="Arial" panose="020B0604020202020204" pitchFamily="34" charset="0"/>
                <a:ea typeface="Calibri" panose="020F0502020204030204" pitchFamily="34" charset="0"/>
              </a:rPr>
              <a:t>Scr</a:t>
            </a:r>
            <a:r>
              <a:rPr lang="en-US" sz="1000" dirty="0">
                <a:solidFill>
                  <a:srgbClr val="000000"/>
                </a:solidFill>
                <a:latin typeface="Arial" panose="020B0604020202020204" pitchFamily="34" charset="0"/>
                <a:ea typeface="Calibri" panose="020F0502020204030204" pitchFamily="34" charset="0"/>
              </a:rPr>
              <a:t> is </a:t>
            </a:r>
            <a:r>
              <a:rPr lang="en-US" sz="1000" spc="-5" dirty="0">
                <a:solidFill>
                  <a:srgbClr val="000000"/>
                </a:solidFill>
                <a:latin typeface="Arial" panose="020B0604020202020204" pitchFamily="34" charset="0"/>
                <a:ea typeface="Calibri" panose="020F0502020204030204" pitchFamily="34" charset="0"/>
              </a:rPr>
              <a:t>{INCREASING/DECREASING</a:t>
            </a:r>
            <a:r>
              <a:rPr lang="en-US" sz="1000" b="1" spc="-5" dirty="0">
                <a:solidFill>
                  <a:srgbClr val="FF0000"/>
                </a:solidFill>
                <a:latin typeface="Arial" panose="020B0604020202020204" pitchFamily="34" charset="0"/>
                <a:ea typeface="Calibri" panose="020F0502020204030204" pitchFamily="34" charset="0"/>
              </a:rPr>
              <a:t>/STABLE</a:t>
            </a:r>
            <a:r>
              <a:rPr lang="en-US" sz="1000" spc="-5" dirty="0">
                <a:solidFill>
                  <a:srgbClr val="000000"/>
                </a:solidFill>
                <a:latin typeface="Arial" panose="020B0604020202020204" pitchFamily="34" charset="0"/>
                <a:ea typeface="Calibri" panose="020F0502020204030204" pitchFamily="34" charset="0"/>
              </a:rPr>
              <a:t>:15050}</a:t>
            </a:r>
            <a:endParaRPr lang="en-US" sz="1100" dirty="0">
              <a:latin typeface="Calibri" panose="020F0502020204030204" pitchFamily="34" charset="0"/>
              <a:ea typeface="Calibri" panose="020F0502020204030204" pitchFamily="34" charset="0"/>
            </a:endParaRPr>
          </a:p>
          <a:p>
            <a:r>
              <a:rPr lang="en-US" sz="1000" spc="-5" dirty="0">
                <a:solidFill>
                  <a:srgbClr val="000000"/>
                </a:solidFill>
                <a:latin typeface="Arial" panose="020B0604020202020204" pitchFamily="34" charset="0"/>
                <a:ea typeface="Calibri" panose="020F0502020204030204" pitchFamily="34" charset="0"/>
              </a:rPr>
              <a:t> </a:t>
            </a:r>
            <a:endParaRPr lang="en-US" sz="1100" dirty="0">
              <a:latin typeface="Calibri" panose="020F0502020204030204" pitchFamily="34" charset="0"/>
              <a:ea typeface="Calibri" panose="020F0502020204030204" pitchFamily="34" charset="0"/>
            </a:endParaRPr>
          </a:p>
          <a:p>
            <a:r>
              <a:rPr lang="en-US" sz="1000" spc="-5" dirty="0">
                <a:solidFill>
                  <a:srgbClr val="000000"/>
                </a:solidFill>
                <a:latin typeface="Arial" panose="020B0604020202020204" pitchFamily="34" charset="0"/>
                <a:ea typeface="Calibri" panose="020F0502020204030204" pitchFamily="34" charset="0"/>
              </a:rPr>
              <a:t>Vancomycin level(s) is/are {UCONN</a:t>
            </a:r>
            <a:r>
              <a:rPr lang="en-US" sz="1000" dirty="0">
                <a:solidFill>
                  <a:srgbClr val="000000"/>
                </a:solidFill>
                <a:latin typeface="Arial" panose="020B0604020202020204" pitchFamily="34" charset="0"/>
                <a:ea typeface="Calibri" panose="020F0502020204030204" pitchFamily="34" charset="0"/>
              </a:rPr>
              <a:t> </a:t>
            </a:r>
            <a:r>
              <a:rPr lang="en-US" sz="1000" spc="-10" dirty="0">
                <a:solidFill>
                  <a:srgbClr val="000000"/>
                </a:solidFill>
                <a:latin typeface="Arial" panose="020B0604020202020204" pitchFamily="34" charset="0"/>
                <a:ea typeface="Calibri" panose="020F0502020204030204" pitchFamily="34" charset="0"/>
              </a:rPr>
              <a:t>RX</a:t>
            </a:r>
            <a:r>
              <a:rPr lang="en-US" sz="1000" spc="-5" dirty="0">
                <a:solidFill>
                  <a:srgbClr val="000000"/>
                </a:solidFill>
                <a:latin typeface="Arial" panose="020B0604020202020204" pitchFamily="34" charset="0"/>
                <a:ea typeface="Calibri" panose="020F0502020204030204" pitchFamily="34" charset="0"/>
              </a:rPr>
              <a:t> VANCOMYCIN</a:t>
            </a:r>
            <a:r>
              <a:rPr lang="en-US" sz="1000" spc="5" dirty="0">
                <a:solidFill>
                  <a:srgbClr val="000000"/>
                </a:solidFill>
                <a:latin typeface="Arial" panose="020B0604020202020204" pitchFamily="34" charset="0"/>
                <a:ea typeface="Calibri" panose="020F0502020204030204" pitchFamily="34" charset="0"/>
              </a:rPr>
              <a:t> </a:t>
            </a:r>
            <a:r>
              <a:rPr lang="en-US" sz="1000" spc="-5" dirty="0">
                <a:solidFill>
                  <a:srgbClr val="000000"/>
                </a:solidFill>
                <a:latin typeface="Arial" panose="020B0604020202020204" pitchFamily="34" charset="0"/>
                <a:ea typeface="Calibri" panose="020F0502020204030204" pitchFamily="34" charset="0"/>
              </a:rPr>
              <a:t>LEVEL</a:t>
            </a:r>
            <a:r>
              <a:rPr lang="en-US" sz="1000" spc="5" dirty="0">
                <a:solidFill>
                  <a:srgbClr val="000000"/>
                </a:solidFill>
                <a:latin typeface="Arial" panose="020B0604020202020204" pitchFamily="34" charset="0"/>
                <a:ea typeface="Calibri" panose="020F0502020204030204" pitchFamily="34" charset="0"/>
              </a:rPr>
              <a:t> </a:t>
            </a:r>
            <a:r>
              <a:rPr lang="en-US" sz="1000" spc="-10" dirty="0">
                <a:solidFill>
                  <a:srgbClr val="000000"/>
                </a:solidFill>
                <a:latin typeface="Arial" panose="020B0604020202020204" pitchFamily="34" charset="0"/>
                <a:ea typeface="Calibri" panose="020F0502020204030204" pitchFamily="34" charset="0"/>
              </a:rPr>
              <a:t>CLASSIFICATION:25826}.</a:t>
            </a:r>
            <a:endParaRPr lang="en-US" sz="1100" dirty="0">
              <a:latin typeface="Calibri" panose="020F0502020204030204" pitchFamily="34" charset="0"/>
              <a:ea typeface="Calibri" panose="020F0502020204030204" pitchFamily="34" charset="0"/>
            </a:endParaRPr>
          </a:p>
          <a:p>
            <a:r>
              <a:rPr lang="en-US" sz="1000" spc="-10" dirty="0">
                <a:solidFill>
                  <a:srgbClr val="000000"/>
                </a:solidFill>
                <a:latin typeface="Arial" panose="020B0604020202020204" pitchFamily="34" charset="0"/>
                <a:ea typeface="Calibri" panose="020F0502020204030204" pitchFamily="34" charset="0"/>
              </a:rPr>
              <a:t> </a:t>
            </a:r>
            <a:endParaRPr lang="en-US" sz="1100" dirty="0">
              <a:latin typeface="Calibri" panose="020F0502020204030204" pitchFamily="34" charset="0"/>
              <a:ea typeface="Calibri" panose="020F0502020204030204" pitchFamily="34" charset="0"/>
            </a:endParaRPr>
          </a:p>
          <a:p>
            <a:r>
              <a:rPr lang="en-US" sz="1000" b="1" spc="-5" dirty="0">
                <a:solidFill>
                  <a:srgbClr val="000000"/>
                </a:solidFill>
                <a:latin typeface="Arial" panose="020B0604020202020204" pitchFamily="34" charset="0"/>
                <a:ea typeface="Calibri" panose="020F0502020204030204" pitchFamily="34" charset="0"/>
              </a:rPr>
              <a:t>Special </a:t>
            </a:r>
            <a:r>
              <a:rPr lang="en-US" sz="1000" b="1" spc="-10" dirty="0">
                <a:solidFill>
                  <a:srgbClr val="000000"/>
                </a:solidFill>
                <a:latin typeface="Arial" panose="020B0604020202020204" pitchFamily="34" charset="0"/>
                <a:ea typeface="Calibri" panose="020F0502020204030204" pitchFamily="34" charset="0"/>
              </a:rPr>
              <a:t>Dosing</a:t>
            </a:r>
            <a:r>
              <a:rPr lang="en-US" sz="1000" b="1" spc="5" dirty="0">
                <a:solidFill>
                  <a:srgbClr val="000000"/>
                </a:solidFill>
                <a:latin typeface="Arial" panose="020B0604020202020204" pitchFamily="34" charset="0"/>
                <a:ea typeface="Calibri" panose="020F0502020204030204" pitchFamily="34" charset="0"/>
              </a:rPr>
              <a:t> </a:t>
            </a:r>
            <a:r>
              <a:rPr lang="en-US" sz="1000" b="1" spc="-5" dirty="0">
                <a:solidFill>
                  <a:srgbClr val="000000"/>
                </a:solidFill>
                <a:latin typeface="Arial" panose="020B0604020202020204" pitchFamily="34" charset="0"/>
                <a:ea typeface="Calibri" panose="020F0502020204030204" pitchFamily="34" charset="0"/>
              </a:rPr>
              <a:t>Considerations:</a:t>
            </a:r>
            <a:r>
              <a:rPr lang="en-US" sz="1000" b="1" spc="5" dirty="0">
                <a:solidFill>
                  <a:srgbClr val="000000"/>
                </a:solidFill>
                <a:latin typeface="Arial" panose="020B0604020202020204" pitchFamily="34" charset="0"/>
                <a:ea typeface="Calibri" panose="020F0502020204030204" pitchFamily="34" charset="0"/>
              </a:rPr>
              <a:t> </a:t>
            </a:r>
            <a:endParaRPr lang="en-US" sz="1100" dirty="0">
              <a:latin typeface="Calibri" panose="020F0502020204030204" pitchFamily="34" charset="0"/>
              <a:ea typeface="Calibri" panose="020F0502020204030204" pitchFamily="34" charset="0"/>
            </a:endParaRPr>
          </a:p>
          <a:p>
            <a:r>
              <a:rPr lang="en-US" sz="1000" b="1" spc="5" dirty="0">
                <a:solidFill>
                  <a:srgbClr val="000000"/>
                </a:solidFill>
                <a:latin typeface="Arial" panose="020B0604020202020204" pitchFamily="34" charset="0"/>
                <a:ea typeface="Calibri" panose="020F0502020204030204" pitchFamily="34" charset="0"/>
              </a:rPr>
              <a:t>Patient admitted to the ICU with critical illness? {(Yes or </a:t>
            </a:r>
            <a:r>
              <a:rPr lang="en-US" sz="1000" b="1" spc="5" dirty="0">
                <a:solidFill>
                  <a:srgbClr val="FF0000"/>
                </a:solidFill>
                <a:latin typeface="Arial" panose="020B0604020202020204" pitchFamily="34" charset="0"/>
                <a:ea typeface="Calibri" panose="020F0502020204030204" pitchFamily="34" charset="0"/>
              </a:rPr>
              <a:t>No</a:t>
            </a:r>
            <a:r>
              <a:rPr lang="en-US" sz="1000" b="1" spc="5" dirty="0">
                <a:solidFill>
                  <a:srgbClr val="000000"/>
                </a:solidFill>
                <a:latin typeface="Arial" panose="020B0604020202020204" pitchFamily="34" charset="0"/>
                <a:ea typeface="Calibri" panose="020F0502020204030204" pitchFamily="34" charset="0"/>
              </a:rPr>
              <a:t>):32615}</a:t>
            </a:r>
            <a:endParaRPr lang="en-US" sz="1100" dirty="0">
              <a:latin typeface="Calibri" panose="020F0502020204030204" pitchFamily="34" charset="0"/>
              <a:ea typeface="Calibri" panose="020F0502020204030204" pitchFamily="34" charset="0"/>
            </a:endParaRPr>
          </a:p>
          <a:p>
            <a:r>
              <a:rPr lang="en-US" sz="1000" b="1" spc="5" dirty="0">
                <a:solidFill>
                  <a:srgbClr val="000000"/>
                </a:solidFill>
                <a:latin typeface="Arial" panose="020B0604020202020204" pitchFamily="34" charset="0"/>
                <a:ea typeface="Calibri" panose="020F0502020204030204" pitchFamily="34" charset="0"/>
              </a:rPr>
              <a:t>Renal Considerations:{Renal Considerations:32608</a:t>
            </a:r>
            <a:r>
              <a:rPr lang="en-US" sz="1000" b="1" spc="5" dirty="0" smtClean="0">
                <a:solidFill>
                  <a:srgbClr val="000000"/>
                </a:solidFill>
                <a:latin typeface="Arial" panose="020B0604020202020204" pitchFamily="34" charset="0"/>
                <a:ea typeface="Calibri" panose="020F0502020204030204" pitchFamily="34" charset="0"/>
              </a:rPr>
              <a:t>} </a:t>
            </a:r>
            <a:r>
              <a:rPr lang="en-US" sz="1000" b="1" spc="5" dirty="0" smtClean="0">
                <a:solidFill>
                  <a:srgbClr val="FF0000"/>
                </a:solidFill>
                <a:latin typeface="Arial" panose="020B0604020202020204" pitchFamily="34" charset="0"/>
                <a:ea typeface="Calibri" panose="020F0502020204030204" pitchFamily="34" charset="0"/>
              </a:rPr>
              <a:t>None</a:t>
            </a:r>
            <a:endParaRPr lang="en-US" sz="1100" dirty="0">
              <a:solidFill>
                <a:srgbClr val="FF0000"/>
              </a:solidFill>
              <a:latin typeface="Calibri" panose="020F0502020204030204" pitchFamily="34" charset="0"/>
              <a:ea typeface="Calibri" panose="020F0502020204030204" pitchFamily="34" charset="0"/>
            </a:endParaRPr>
          </a:p>
          <a:p>
            <a:r>
              <a:rPr lang="en-US" sz="1000" b="1" spc="5" dirty="0">
                <a:solidFill>
                  <a:srgbClr val="000000"/>
                </a:solidFill>
                <a:latin typeface="Arial" panose="020B0604020202020204" pitchFamily="34" charset="0"/>
                <a:ea typeface="Calibri" panose="020F0502020204030204" pitchFamily="34" charset="0"/>
              </a:rPr>
              <a:t>BMI &gt;40), and/or Actual Body Weight &gt; 40% of Ideal Body Weight? {(</a:t>
            </a:r>
            <a:r>
              <a:rPr lang="en-US" sz="1000" b="1" spc="5" dirty="0">
                <a:solidFill>
                  <a:srgbClr val="FF0000"/>
                </a:solidFill>
                <a:latin typeface="Arial" panose="020B0604020202020204" pitchFamily="34" charset="0"/>
                <a:ea typeface="Calibri" panose="020F0502020204030204" pitchFamily="34" charset="0"/>
              </a:rPr>
              <a:t>Obesity-Yes</a:t>
            </a:r>
            <a:r>
              <a:rPr lang="en-US" sz="1000" b="1" spc="5" dirty="0">
                <a:solidFill>
                  <a:srgbClr val="000000"/>
                </a:solidFill>
                <a:latin typeface="Arial" panose="020B0604020202020204" pitchFamily="34" charset="0"/>
                <a:ea typeface="Calibri" panose="020F0502020204030204" pitchFamily="34" charset="0"/>
              </a:rPr>
              <a:t> or No):32614}</a:t>
            </a:r>
            <a:endParaRPr lang="en-US" sz="1100" dirty="0">
              <a:latin typeface="Calibri" panose="020F0502020204030204" pitchFamily="34" charset="0"/>
              <a:ea typeface="Calibri" panose="020F0502020204030204" pitchFamily="34" charset="0"/>
            </a:endParaRPr>
          </a:p>
          <a:p>
            <a:r>
              <a:rPr lang="en-US" sz="1000" b="1" spc="5" dirty="0">
                <a:solidFill>
                  <a:srgbClr val="000000"/>
                </a:solidFill>
                <a:latin typeface="Arial" panose="020B0604020202020204" pitchFamily="34" charset="0"/>
                <a:ea typeface="Calibri" panose="020F0502020204030204" pitchFamily="34" charset="0"/>
              </a:rPr>
              <a:t>Documented positive blood cultures with gram positive cocci?:{</a:t>
            </a:r>
            <a:r>
              <a:rPr lang="en-US" sz="1000" b="1" spc="5" dirty="0">
                <a:solidFill>
                  <a:srgbClr val="FF0000"/>
                </a:solidFill>
                <a:latin typeface="Arial" panose="020B0604020202020204" pitchFamily="34" charset="0"/>
                <a:ea typeface="Calibri" panose="020F0502020204030204" pitchFamily="34" charset="0"/>
              </a:rPr>
              <a:t>(Yes </a:t>
            </a:r>
            <a:r>
              <a:rPr lang="en-US" sz="1000" b="1" spc="5" dirty="0">
                <a:solidFill>
                  <a:srgbClr val="000000"/>
                </a:solidFill>
                <a:latin typeface="Arial" panose="020B0604020202020204" pitchFamily="34" charset="0"/>
                <a:ea typeface="Calibri" panose="020F0502020204030204" pitchFamily="34" charset="0"/>
              </a:rPr>
              <a:t>or No):32616}</a:t>
            </a:r>
            <a:endParaRPr lang="en-US" sz="1100" dirty="0">
              <a:latin typeface="Calibri" panose="020F0502020204030204" pitchFamily="34" charset="0"/>
              <a:ea typeface="Calibri" panose="020F0502020204030204" pitchFamily="34" charset="0"/>
            </a:endParaRPr>
          </a:p>
          <a:p>
            <a:r>
              <a:rPr lang="en-US" sz="1000" b="1" spc="5" dirty="0">
                <a:solidFill>
                  <a:srgbClr val="000000"/>
                </a:solidFill>
                <a:latin typeface="Arial" panose="020B0604020202020204" pitchFamily="34" charset="0"/>
                <a:ea typeface="Calibri" panose="020F0502020204030204" pitchFamily="34" charset="0"/>
              </a:rPr>
              <a:t>Patient close to hospital discharge with need for continuation of vancomycin as an outpatient (with need for either the start of vancomycin therapy prior to discharge or a change in the current vancomycin regimen based on a serum trough concentration)? {(</a:t>
            </a:r>
            <a:r>
              <a:rPr lang="en-US" sz="1000" b="1" spc="5" dirty="0">
                <a:solidFill>
                  <a:srgbClr val="FF0000"/>
                </a:solidFill>
                <a:latin typeface="Arial" panose="020B0604020202020204" pitchFamily="34" charset="0"/>
                <a:ea typeface="Calibri" panose="020F0502020204030204" pitchFamily="34" charset="0"/>
              </a:rPr>
              <a:t>Yes</a:t>
            </a:r>
            <a:r>
              <a:rPr lang="en-US" sz="1000" b="1" spc="5" dirty="0">
                <a:solidFill>
                  <a:srgbClr val="000000"/>
                </a:solidFill>
                <a:latin typeface="Arial" panose="020B0604020202020204" pitchFamily="34" charset="0"/>
                <a:ea typeface="Calibri" panose="020F0502020204030204" pitchFamily="34" charset="0"/>
              </a:rPr>
              <a:t> or No):32617}</a:t>
            </a:r>
            <a:endParaRPr lang="en-US" sz="1100" dirty="0">
              <a:latin typeface="Calibri" panose="020F0502020204030204" pitchFamily="34" charset="0"/>
              <a:ea typeface="Calibri" panose="020F0502020204030204" pitchFamily="34" charset="0"/>
            </a:endParaRPr>
          </a:p>
          <a:p>
            <a:r>
              <a:rPr lang="en-US" sz="1000" b="1" spc="5" dirty="0">
                <a:solidFill>
                  <a:srgbClr val="000000"/>
                </a:solidFill>
                <a:latin typeface="Arial" panose="020B0604020202020204" pitchFamily="34" charset="0"/>
                <a:ea typeface="Calibri" panose="020F0502020204030204" pitchFamily="34" charset="0"/>
              </a:rPr>
              <a:t>Additional considerations for serum creatinine monitoring every 48 hours:{Additional considerations:32612</a:t>
            </a:r>
            <a:r>
              <a:rPr lang="en-US" sz="1000" b="1" spc="5" dirty="0" smtClean="0">
                <a:solidFill>
                  <a:srgbClr val="000000"/>
                </a:solidFill>
                <a:latin typeface="Arial" panose="020B0604020202020204" pitchFamily="34" charset="0"/>
                <a:ea typeface="Calibri" panose="020F0502020204030204" pitchFamily="34" charset="0"/>
              </a:rPr>
              <a:t>} </a:t>
            </a:r>
            <a:r>
              <a:rPr lang="en-US" sz="1000" b="1" spc="5" dirty="0" smtClean="0">
                <a:solidFill>
                  <a:srgbClr val="FF0000"/>
                </a:solidFill>
                <a:latin typeface="Arial" panose="020B0604020202020204" pitchFamily="34" charset="0"/>
                <a:ea typeface="Calibri" panose="020F0502020204030204" pitchFamily="34" charset="0"/>
              </a:rPr>
              <a:t>None</a:t>
            </a:r>
            <a:endParaRPr lang="en-US" sz="1100" dirty="0">
              <a:solidFill>
                <a:srgbClr val="FF0000"/>
              </a:solidFill>
              <a:latin typeface="Calibri" panose="020F0502020204030204" pitchFamily="34" charset="0"/>
              <a:ea typeface="Calibri" panose="020F0502020204030204" pitchFamily="34" charset="0"/>
            </a:endParaRPr>
          </a:p>
          <a:p>
            <a:pPr>
              <a:lnSpc>
                <a:spcPts val="915"/>
              </a:lnSpc>
            </a:pPr>
            <a:endParaRPr lang="en-US" sz="1000" b="1" spc="-5" dirty="0" smtClean="0">
              <a:solidFill>
                <a:srgbClr val="000000"/>
              </a:solidFill>
              <a:latin typeface="Arial" panose="020B0604020202020204" pitchFamily="34" charset="0"/>
              <a:ea typeface="Calibri" panose="020F0502020204030204" pitchFamily="34" charset="0"/>
            </a:endParaRPr>
          </a:p>
          <a:p>
            <a:pPr>
              <a:lnSpc>
                <a:spcPts val="915"/>
              </a:lnSpc>
            </a:pPr>
            <a:r>
              <a:rPr lang="en-US" sz="1000" b="1" spc="-5" dirty="0" smtClean="0">
                <a:solidFill>
                  <a:srgbClr val="000000"/>
                </a:solidFill>
                <a:latin typeface="Arial" panose="020B0604020202020204" pitchFamily="34" charset="0"/>
                <a:ea typeface="Calibri" panose="020F0502020204030204" pitchFamily="34" charset="0"/>
              </a:rPr>
              <a:t>Plan</a:t>
            </a:r>
            <a:r>
              <a:rPr lang="en-US" sz="1000" b="1" spc="-5" dirty="0">
                <a:solidFill>
                  <a:srgbClr val="000000"/>
                </a:solidFill>
                <a:latin typeface="Arial" panose="020B0604020202020204" pitchFamily="34" charset="0"/>
                <a:ea typeface="Calibri" panose="020F0502020204030204" pitchFamily="34" charset="0"/>
              </a:rPr>
              <a:t>:</a:t>
            </a:r>
            <a:endParaRPr lang="en-US" sz="1100" dirty="0">
              <a:latin typeface="Calibri" panose="020F0502020204030204" pitchFamily="34" charset="0"/>
              <a:ea typeface="Calibri" panose="020F0502020204030204" pitchFamily="34" charset="0"/>
            </a:endParaRPr>
          </a:p>
          <a:p>
            <a:pPr>
              <a:lnSpc>
                <a:spcPts val="915"/>
              </a:lnSpc>
            </a:pPr>
            <a:r>
              <a:rPr lang="en-US" sz="1000" b="1" spc="-5" dirty="0">
                <a:solidFill>
                  <a:srgbClr val="000000"/>
                </a:solidFill>
                <a:latin typeface="Arial" panose="020B0604020202020204" pitchFamily="34" charset="0"/>
                <a:ea typeface="Calibri" panose="020F0502020204030204" pitchFamily="34" charset="0"/>
              </a:rPr>
              <a:t> </a:t>
            </a:r>
            <a:endParaRPr lang="en-US" sz="1100" dirty="0">
              <a:latin typeface="Calibri" panose="020F0502020204030204" pitchFamily="34" charset="0"/>
              <a:ea typeface="Calibri" panose="020F0502020204030204" pitchFamily="34" charset="0"/>
            </a:endParaRPr>
          </a:p>
          <a:p>
            <a:pPr>
              <a:lnSpc>
                <a:spcPts val="915"/>
              </a:lnSpc>
            </a:pPr>
            <a:r>
              <a:rPr lang="en-US" sz="1000" spc="-5" dirty="0">
                <a:solidFill>
                  <a:srgbClr val="000000"/>
                </a:solidFill>
                <a:latin typeface="Arial" panose="020B0604020202020204" pitchFamily="34" charset="0"/>
                <a:ea typeface="Calibri" panose="020F0502020204030204" pitchFamily="34" charset="0"/>
              </a:rPr>
              <a:t>Pharmacy </a:t>
            </a:r>
            <a:r>
              <a:rPr lang="en-US" sz="1000" dirty="0">
                <a:solidFill>
                  <a:srgbClr val="000000"/>
                </a:solidFill>
                <a:latin typeface="Arial" panose="020B0604020202020204" pitchFamily="34" charset="0"/>
                <a:ea typeface="Calibri" panose="020F0502020204030204" pitchFamily="34" charset="0"/>
              </a:rPr>
              <a:t>verbally contacted covering provider *** on </a:t>
            </a:r>
            <a:r>
              <a:rPr lang="en-US" sz="1000" spc="-5" dirty="0">
                <a:solidFill>
                  <a:srgbClr val="000000"/>
                </a:solidFill>
                <a:latin typeface="Arial" panose="020B0604020202020204" pitchFamily="34" charset="0"/>
                <a:ea typeface="Calibri" panose="020F0502020204030204" pitchFamily="34" charset="0"/>
              </a:rPr>
              <a:t>{TIME; MONTH, DAY, YEAR, TIME:30231} </a:t>
            </a:r>
            <a:r>
              <a:rPr lang="en-US" sz="1000" dirty="0">
                <a:solidFill>
                  <a:srgbClr val="000000"/>
                </a:solidFill>
                <a:latin typeface="Arial" panose="020B0604020202020204" pitchFamily="34" charset="0"/>
                <a:ea typeface="Calibri" panose="020F0502020204030204" pitchFamily="34" charset="0"/>
              </a:rPr>
              <a:t>to notify of {UCONN RX VANCOMYCIN NOTIFY PROVIDER:31701}</a:t>
            </a:r>
            <a:endParaRPr lang="en-US" sz="1100" dirty="0">
              <a:latin typeface="Calibri" panose="020F0502020204030204" pitchFamily="34" charset="0"/>
              <a:ea typeface="Calibri" panose="020F0502020204030204" pitchFamily="34" charset="0"/>
            </a:endParaRPr>
          </a:p>
          <a:p>
            <a:pPr>
              <a:lnSpc>
                <a:spcPts val="915"/>
              </a:lnSpc>
            </a:pPr>
            <a:r>
              <a:rPr lang="en-US" sz="1000" spc="-5" dirty="0">
                <a:solidFill>
                  <a:srgbClr val="000000"/>
                </a:solidFill>
                <a:latin typeface="Arial" panose="020B0604020202020204" pitchFamily="34" charset="0"/>
                <a:ea typeface="Calibri" panose="020F0502020204030204" pitchFamily="34" charset="0"/>
              </a:rPr>
              <a:t>{UCONN</a:t>
            </a:r>
            <a:r>
              <a:rPr lang="en-US" sz="1000" dirty="0">
                <a:solidFill>
                  <a:srgbClr val="000000"/>
                </a:solidFill>
                <a:latin typeface="Arial" panose="020B0604020202020204" pitchFamily="34" charset="0"/>
                <a:ea typeface="Calibri" panose="020F0502020204030204" pitchFamily="34" charset="0"/>
              </a:rPr>
              <a:t> </a:t>
            </a:r>
            <a:r>
              <a:rPr lang="en-US" sz="1000" spc="-5" dirty="0">
                <a:solidFill>
                  <a:srgbClr val="000000"/>
                </a:solidFill>
                <a:latin typeface="Arial" panose="020B0604020202020204" pitchFamily="34" charset="0"/>
                <a:ea typeface="Calibri" panose="020F0502020204030204" pitchFamily="34" charset="0"/>
              </a:rPr>
              <a:t>RX</a:t>
            </a:r>
            <a:r>
              <a:rPr lang="en-US" sz="1000" spc="5" dirty="0">
                <a:solidFill>
                  <a:srgbClr val="000000"/>
                </a:solidFill>
                <a:latin typeface="Arial" panose="020B0604020202020204" pitchFamily="34" charset="0"/>
                <a:ea typeface="Calibri" panose="020F0502020204030204" pitchFamily="34" charset="0"/>
              </a:rPr>
              <a:t> </a:t>
            </a:r>
            <a:r>
              <a:rPr lang="en-US" sz="1000" spc="-5" dirty="0">
                <a:solidFill>
                  <a:srgbClr val="000000"/>
                </a:solidFill>
                <a:latin typeface="Arial" panose="020B0604020202020204" pitchFamily="34" charset="0"/>
                <a:ea typeface="Calibri" panose="020F0502020204030204" pitchFamily="34" charset="0"/>
              </a:rPr>
              <a:t>VANCOMYCIN</a:t>
            </a:r>
            <a:r>
              <a:rPr lang="en-US" sz="1000" dirty="0">
                <a:solidFill>
                  <a:srgbClr val="000000"/>
                </a:solidFill>
                <a:latin typeface="Arial" panose="020B0604020202020204" pitchFamily="34" charset="0"/>
                <a:ea typeface="Calibri" panose="020F0502020204030204" pitchFamily="34" charset="0"/>
              </a:rPr>
              <a:t> </a:t>
            </a:r>
            <a:r>
              <a:rPr lang="en-US" sz="1000" spc="-5" dirty="0">
                <a:solidFill>
                  <a:srgbClr val="000000"/>
                </a:solidFill>
                <a:latin typeface="Arial" panose="020B0604020202020204" pitchFamily="34" charset="0"/>
                <a:ea typeface="Calibri" panose="020F0502020204030204" pitchFamily="34" charset="0"/>
              </a:rPr>
              <a:t>CONTINUE/</a:t>
            </a:r>
            <a:r>
              <a:rPr lang="en-US" sz="1000" b="1" spc="-5" dirty="0">
                <a:solidFill>
                  <a:srgbClr val="FF0000"/>
                </a:solidFill>
                <a:latin typeface="Arial" panose="020B0604020202020204" pitchFamily="34" charset="0"/>
                <a:ea typeface="Calibri" panose="020F0502020204030204" pitchFamily="34" charset="0"/>
              </a:rPr>
              <a:t>CHANGE</a:t>
            </a:r>
            <a:r>
              <a:rPr lang="en-US" sz="1000" spc="-5" dirty="0">
                <a:solidFill>
                  <a:srgbClr val="000000"/>
                </a:solidFill>
                <a:latin typeface="Arial" panose="020B0604020202020204" pitchFamily="34" charset="0"/>
                <a:ea typeface="Calibri" panose="020F0502020204030204" pitchFamily="34" charset="0"/>
              </a:rPr>
              <a:t>:26796}</a:t>
            </a:r>
            <a:endParaRPr lang="en-US" sz="1100" dirty="0">
              <a:latin typeface="Calibri" panose="020F0502020204030204" pitchFamily="34" charset="0"/>
              <a:ea typeface="Calibri" panose="020F0502020204030204" pitchFamily="34" charset="0"/>
            </a:endParaRPr>
          </a:p>
          <a:p>
            <a:r>
              <a:rPr lang="en-US" sz="1000" spc="-5" dirty="0">
                <a:solidFill>
                  <a:srgbClr val="000000"/>
                </a:solidFill>
                <a:latin typeface="Arial" panose="020B0604020202020204" pitchFamily="34" charset="0"/>
                <a:ea typeface="Calibri" panose="020F0502020204030204" pitchFamily="34" charset="0"/>
              </a:rPr>
              <a:t>Vancomycin</a:t>
            </a:r>
            <a:r>
              <a:rPr lang="en-US" sz="1000" spc="10" dirty="0">
                <a:solidFill>
                  <a:srgbClr val="000000"/>
                </a:solidFill>
                <a:latin typeface="Arial" panose="020B0604020202020204" pitchFamily="34" charset="0"/>
                <a:ea typeface="Calibri" panose="020F0502020204030204" pitchFamily="34" charset="0"/>
              </a:rPr>
              <a:t> </a:t>
            </a:r>
            <a:r>
              <a:rPr lang="en-US" sz="1000" b="1" spc="-5" dirty="0" smtClean="0">
                <a:solidFill>
                  <a:srgbClr val="FF0000"/>
                </a:solidFill>
                <a:latin typeface="Arial" panose="020B0604020202020204" pitchFamily="34" charset="0"/>
                <a:ea typeface="Calibri" panose="020F0502020204030204" pitchFamily="34" charset="0"/>
              </a:rPr>
              <a:t>1750 mg</a:t>
            </a:r>
            <a:r>
              <a:rPr lang="en-US" sz="1000" b="1" spc="-10" dirty="0" smtClean="0">
                <a:solidFill>
                  <a:srgbClr val="FF0000"/>
                </a:solidFill>
                <a:latin typeface="Arial" panose="020B0604020202020204" pitchFamily="34" charset="0"/>
                <a:ea typeface="Calibri" panose="020F0502020204030204" pitchFamily="34" charset="0"/>
              </a:rPr>
              <a:t> </a:t>
            </a:r>
            <a:r>
              <a:rPr lang="en-US" sz="1000" dirty="0">
                <a:solidFill>
                  <a:srgbClr val="000000"/>
                </a:solidFill>
                <a:latin typeface="Arial" panose="020B0604020202020204" pitchFamily="34" charset="0"/>
                <a:ea typeface="Calibri" panose="020F0502020204030204" pitchFamily="34" charset="0"/>
              </a:rPr>
              <a:t>IV</a:t>
            </a:r>
            <a:r>
              <a:rPr lang="en-US" sz="1000" spc="-5" dirty="0">
                <a:solidFill>
                  <a:srgbClr val="000000"/>
                </a:solidFill>
                <a:latin typeface="Arial" panose="020B0604020202020204" pitchFamily="34" charset="0"/>
                <a:ea typeface="Calibri" panose="020F0502020204030204" pitchFamily="34" charset="0"/>
              </a:rPr>
              <a:t> </a:t>
            </a:r>
            <a:r>
              <a:rPr lang="en-US" sz="1000" b="1" spc="-10" dirty="0" smtClean="0">
                <a:solidFill>
                  <a:srgbClr val="FF0000"/>
                </a:solidFill>
                <a:latin typeface="Arial" panose="020B0604020202020204" pitchFamily="34" charset="0"/>
                <a:ea typeface="Calibri" panose="020F0502020204030204" pitchFamily="34" charset="0"/>
              </a:rPr>
              <a:t>every 12 hours</a:t>
            </a:r>
            <a:endParaRPr lang="en-US" sz="1100" b="1" dirty="0">
              <a:solidFill>
                <a:srgbClr val="FF0000"/>
              </a:solidFill>
              <a:latin typeface="Calibri" panose="020F0502020204030204" pitchFamily="34" charset="0"/>
              <a:ea typeface="Calibri" panose="020F0502020204030204" pitchFamily="34" charset="0"/>
            </a:endParaRPr>
          </a:p>
          <a:p>
            <a:r>
              <a:rPr lang="en-US" sz="1000" spc="-5" dirty="0">
                <a:solidFill>
                  <a:srgbClr val="000000"/>
                </a:solidFill>
                <a:latin typeface="Arial" panose="020B0604020202020204" pitchFamily="34" charset="0"/>
                <a:ea typeface="Calibri" panose="020F0502020204030204" pitchFamily="34" charset="0"/>
              </a:rPr>
              <a:t>Predicted </a:t>
            </a:r>
            <a:r>
              <a:rPr lang="en-US" sz="1000" spc="-5" dirty="0" smtClean="0">
                <a:solidFill>
                  <a:srgbClr val="000000"/>
                </a:solidFill>
                <a:latin typeface="Arial" panose="020B0604020202020204" pitchFamily="34" charset="0"/>
                <a:ea typeface="Calibri" panose="020F0502020204030204" pitchFamily="34" charset="0"/>
              </a:rPr>
              <a:t>level: </a:t>
            </a:r>
            <a:r>
              <a:rPr lang="en-US" sz="1000" b="1" spc="-5" dirty="0" smtClean="0">
                <a:solidFill>
                  <a:srgbClr val="FF0000"/>
                </a:solidFill>
                <a:latin typeface="Arial" panose="020B0604020202020204" pitchFamily="34" charset="0"/>
                <a:ea typeface="Calibri" panose="020F0502020204030204" pitchFamily="34" charset="0"/>
              </a:rPr>
              <a:t>546</a:t>
            </a:r>
            <a:r>
              <a:rPr lang="en-US" sz="1000" spc="-5" dirty="0" smtClean="0">
                <a:solidFill>
                  <a:srgbClr val="000000"/>
                </a:solidFill>
                <a:latin typeface="Arial" panose="020B0604020202020204" pitchFamily="34" charset="0"/>
                <a:ea typeface="Calibri" panose="020F0502020204030204" pitchFamily="34" charset="0"/>
              </a:rPr>
              <a:t> </a:t>
            </a:r>
            <a:r>
              <a:rPr lang="en-US" sz="1000" spc="-5" dirty="0">
                <a:solidFill>
                  <a:srgbClr val="000000"/>
                </a:solidFill>
                <a:latin typeface="Arial" panose="020B0604020202020204" pitchFamily="34" charset="0"/>
                <a:ea typeface="Calibri" panose="020F0502020204030204" pitchFamily="34" charset="0"/>
              </a:rPr>
              <a:t>mcg/mL</a:t>
            </a:r>
            <a:endParaRPr lang="en-US" sz="1100" dirty="0">
              <a:latin typeface="Calibri" panose="020F0502020204030204" pitchFamily="34" charset="0"/>
              <a:ea typeface="Calibri" panose="020F0502020204030204" pitchFamily="34" charset="0"/>
            </a:endParaRPr>
          </a:p>
          <a:p>
            <a:r>
              <a:rPr lang="en-US" sz="1000" b="1" dirty="0">
                <a:solidFill>
                  <a:srgbClr val="000000"/>
                </a:solidFill>
                <a:latin typeface="Arial" panose="020B0604020202020204" pitchFamily="34" charset="0"/>
                <a:ea typeface="Calibri" panose="020F0502020204030204" pitchFamily="34" charset="0"/>
              </a:rPr>
              <a:t> </a:t>
            </a:r>
            <a:endParaRPr lang="en-US" sz="1100" dirty="0">
              <a:latin typeface="Calibri" panose="020F0502020204030204" pitchFamily="34" charset="0"/>
              <a:ea typeface="Calibri" panose="020F0502020204030204" pitchFamily="34" charset="0"/>
            </a:endParaRPr>
          </a:p>
          <a:p>
            <a:r>
              <a:rPr lang="en-US" sz="1000" spc="-5" dirty="0">
                <a:solidFill>
                  <a:srgbClr val="000000"/>
                </a:solidFill>
                <a:latin typeface="Arial" panose="020B0604020202020204" pitchFamily="34" charset="0"/>
                <a:ea typeface="Calibri" panose="020F0502020204030204" pitchFamily="34" charset="0"/>
              </a:rPr>
              <a:t>Pharmacy scheduled {UCONN RX VANCOMYCIN TROUGH RANDOM:30219} on {UCONN RX   TIME; MONTH, DAY, YEAR, TIME:30231} and </a:t>
            </a:r>
            <a:r>
              <a:rPr lang="en-US" sz="1000" spc="-5" dirty="0" err="1">
                <a:solidFill>
                  <a:srgbClr val="000000"/>
                </a:solidFill>
                <a:latin typeface="Arial" panose="020B0604020202020204" pitchFamily="34" charset="0"/>
                <a:ea typeface="Calibri" panose="020F0502020204030204" pitchFamily="34" charset="0"/>
              </a:rPr>
              <a:t>SCr</a:t>
            </a:r>
            <a:r>
              <a:rPr lang="en-US" sz="1000" dirty="0">
                <a:solidFill>
                  <a:srgbClr val="000000"/>
                </a:solidFill>
                <a:latin typeface="Arial" panose="020B0604020202020204" pitchFamily="34" charset="0"/>
                <a:ea typeface="Calibri" panose="020F0502020204030204" pitchFamily="34" charset="0"/>
              </a:rPr>
              <a:t> </a:t>
            </a:r>
            <a:r>
              <a:rPr lang="en-US" sz="1000" spc="-5" dirty="0">
                <a:solidFill>
                  <a:srgbClr val="000000"/>
                </a:solidFill>
                <a:latin typeface="Arial" panose="020B0604020202020204" pitchFamily="34" charset="0"/>
                <a:ea typeface="Calibri" panose="020F0502020204030204" pitchFamily="34" charset="0"/>
              </a:rPr>
              <a:t>on {UCONN RX   TIME; MONTH, DAY, YEAR, TIME:30231} due to {:31700}. </a:t>
            </a:r>
            <a:endParaRPr lang="en-US" sz="1100" dirty="0">
              <a:latin typeface="Calibri" panose="020F0502020204030204" pitchFamily="34" charset="0"/>
              <a:ea typeface="Calibri" panose="020F0502020204030204" pitchFamily="34" charset="0"/>
            </a:endParaRPr>
          </a:p>
          <a:p>
            <a:pPr>
              <a:lnSpc>
                <a:spcPts val="910"/>
              </a:lnSpc>
            </a:pPr>
            <a:r>
              <a:rPr lang="en-US" sz="1000" spc="-5" dirty="0">
                <a:solidFill>
                  <a:srgbClr val="000000"/>
                </a:solidFill>
                <a:latin typeface="Arial" panose="020B0604020202020204" pitchFamily="34" charset="0"/>
                <a:ea typeface="Calibri" panose="020F0502020204030204" pitchFamily="34" charset="0"/>
              </a:rPr>
              <a:t> </a:t>
            </a:r>
            <a:endParaRPr lang="en-US" sz="1100" dirty="0">
              <a:latin typeface="Calibri" panose="020F0502020204030204" pitchFamily="34" charset="0"/>
              <a:ea typeface="Calibri" panose="020F0502020204030204" pitchFamily="34" charset="0"/>
            </a:endParaRPr>
          </a:p>
          <a:p>
            <a:pPr>
              <a:lnSpc>
                <a:spcPts val="910"/>
              </a:lnSpc>
            </a:pPr>
            <a:r>
              <a:rPr lang="en-US" sz="1000" b="1" spc="-5" dirty="0">
                <a:solidFill>
                  <a:srgbClr val="000000"/>
                </a:solidFill>
                <a:latin typeface="Arial" panose="020B0604020202020204" pitchFamily="34" charset="0"/>
                <a:ea typeface="Calibri" panose="020F0502020204030204" pitchFamily="34" charset="0"/>
              </a:rPr>
              <a:t>Additional Comments</a:t>
            </a:r>
            <a:r>
              <a:rPr lang="en-US" sz="1000" spc="-5" dirty="0">
                <a:solidFill>
                  <a:srgbClr val="000000"/>
                </a:solidFill>
                <a:latin typeface="Arial" panose="020B0604020202020204" pitchFamily="34" charset="0"/>
                <a:ea typeface="Calibri" panose="020F0502020204030204" pitchFamily="34" charset="0"/>
              </a:rPr>
              <a:t>: Pharmacy will continue to monitor daily and if indicated, adjust dose and/or frequency, order lab work as appropriate per the Pharmacy and Therapeutics Committee approved collaborative practice until discontinuation of the medication.</a:t>
            </a:r>
            <a:endParaRPr lang="en-US" sz="1100" dirty="0">
              <a:latin typeface="Calibri" panose="020F0502020204030204" pitchFamily="34" charset="0"/>
              <a:ea typeface="Calibri" panose="020F0502020204030204" pitchFamily="34" charset="0"/>
            </a:endParaRPr>
          </a:p>
          <a:p>
            <a:r>
              <a:rPr lang="en-US" sz="1000" spc="-5" dirty="0">
                <a:solidFill>
                  <a:srgbClr val="000000"/>
                </a:solidFill>
                <a:latin typeface="Arial" panose="020B0604020202020204" pitchFamily="34" charset="0"/>
                <a:ea typeface="Calibri" panose="020F0502020204030204" pitchFamily="34" charset="0"/>
              </a:rPr>
              <a:t> </a:t>
            </a:r>
            <a:endParaRPr lang="en-US" sz="1100" dirty="0">
              <a:latin typeface="Calibri" panose="020F0502020204030204" pitchFamily="34" charset="0"/>
              <a:ea typeface="Calibri" panose="020F0502020204030204" pitchFamily="34" charset="0"/>
            </a:endParaRPr>
          </a:p>
          <a:p>
            <a:r>
              <a:rPr lang="en-US" sz="1000" spc="-5" dirty="0">
                <a:solidFill>
                  <a:srgbClr val="000000"/>
                </a:solidFill>
                <a:latin typeface="Arial" panose="020B0604020202020204" pitchFamily="34" charset="0"/>
                <a:ea typeface="Calibri" panose="020F0502020204030204" pitchFamily="34" charset="0"/>
              </a:rPr>
              <a:t>Assessment</a:t>
            </a:r>
            <a:r>
              <a:rPr lang="en-US" sz="1000" spc="5" dirty="0">
                <a:solidFill>
                  <a:srgbClr val="000000"/>
                </a:solidFill>
                <a:latin typeface="Arial" panose="020B0604020202020204" pitchFamily="34" charset="0"/>
                <a:ea typeface="Calibri" panose="020F0502020204030204" pitchFamily="34" charset="0"/>
              </a:rPr>
              <a:t> </a:t>
            </a:r>
            <a:r>
              <a:rPr lang="en-US" sz="1000" spc="-5" dirty="0">
                <a:solidFill>
                  <a:srgbClr val="000000"/>
                </a:solidFill>
                <a:latin typeface="Arial" panose="020B0604020202020204" pitchFamily="34" charset="0"/>
                <a:ea typeface="Calibri" panose="020F0502020204030204" pitchFamily="34" charset="0"/>
              </a:rPr>
              <a:t>completed </a:t>
            </a:r>
            <a:r>
              <a:rPr lang="en-US" sz="1000" spc="5" dirty="0">
                <a:solidFill>
                  <a:srgbClr val="000000"/>
                </a:solidFill>
                <a:latin typeface="Arial" panose="020B0604020202020204" pitchFamily="34" charset="0"/>
                <a:ea typeface="Calibri" panose="020F0502020204030204" pitchFamily="34" charset="0"/>
              </a:rPr>
              <a:t>by</a:t>
            </a:r>
            <a:r>
              <a:rPr lang="en-US" sz="1000" spc="-5" dirty="0">
                <a:solidFill>
                  <a:srgbClr val="000000"/>
                </a:solidFill>
                <a:latin typeface="Arial" panose="020B0604020202020204" pitchFamily="34" charset="0"/>
                <a:ea typeface="Calibri" panose="020F0502020204030204" pitchFamily="34" charset="0"/>
              </a:rPr>
              <a:t>:</a:t>
            </a:r>
            <a:endParaRPr lang="en-US" sz="1100" dirty="0">
              <a:latin typeface="Calibri" panose="020F0502020204030204" pitchFamily="34" charset="0"/>
              <a:ea typeface="Calibri" panose="020F0502020204030204" pitchFamily="34" charset="0"/>
            </a:endParaRPr>
          </a:p>
          <a:p>
            <a:pPr>
              <a:lnSpc>
                <a:spcPts val="920"/>
              </a:lnSpc>
            </a:pPr>
            <a:r>
              <a:rPr lang="en-US" sz="1000" spc="-5" dirty="0">
                <a:solidFill>
                  <a:srgbClr val="000000"/>
                </a:solidFill>
                <a:latin typeface="Arial" panose="020B0604020202020204" pitchFamily="34" charset="0"/>
                <a:ea typeface="Calibri" panose="020F0502020204030204" pitchFamily="34" charset="0"/>
              </a:rPr>
              <a:t>@ME@ @TD@</a:t>
            </a:r>
            <a:r>
              <a:rPr lang="en-US" sz="1000" spc="-10" dirty="0">
                <a:solidFill>
                  <a:srgbClr val="000000"/>
                </a:solidFill>
                <a:latin typeface="Arial" panose="020B0604020202020204" pitchFamily="34" charset="0"/>
                <a:ea typeface="Calibri" panose="020F0502020204030204" pitchFamily="34" charset="0"/>
              </a:rPr>
              <a:t> </a:t>
            </a:r>
            <a:r>
              <a:rPr lang="en-US" sz="1000" dirty="0">
                <a:solidFill>
                  <a:srgbClr val="000000"/>
                </a:solidFill>
                <a:latin typeface="Arial" panose="020B0604020202020204" pitchFamily="34" charset="0"/>
                <a:ea typeface="Calibri" panose="020F0502020204030204" pitchFamily="34" charset="0"/>
              </a:rPr>
              <a:t>at</a:t>
            </a:r>
            <a:r>
              <a:rPr lang="en-US" sz="1000" spc="-5" dirty="0">
                <a:solidFill>
                  <a:srgbClr val="000000"/>
                </a:solidFill>
                <a:latin typeface="Arial" panose="020B0604020202020204" pitchFamily="34" charset="0"/>
                <a:ea typeface="Calibri" panose="020F0502020204030204" pitchFamily="34" charset="0"/>
              </a:rPr>
              <a:t> </a:t>
            </a:r>
            <a:r>
              <a:rPr lang="en-US" sz="1000" spc="-10" dirty="0">
                <a:solidFill>
                  <a:srgbClr val="000000"/>
                </a:solidFill>
                <a:latin typeface="Arial" panose="020B0604020202020204" pitchFamily="34" charset="0"/>
                <a:ea typeface="Calibri" panose="020F0502020204030204" pitchFamily="34" charset="0"/>
              </a:rPr>
              <a:t>@NOW@</a:t>
            </a:r>
            <a:endParaRPr lang="en-US" sz="1100" dirty="0">
              <a:latin typeface="Calibri" panose="020F0502020204030204" pitchFamily="34" charset="0"/>
              <a:ea typeface="Calibri" panose="020F0502020204030204" pitchFamily="34" charset="0"/>
            </a:endParaRPr>
          </a:p>
          <a:p>
            <a:pPr>
              <a:spcBef>
                <a:spcPts val="50"/>
              </a:spcBef>
            </a:pPr>
            <a:r>
              <a:rPr lang="en-US" sz="1000" dirty="0">
                <a:solidFill>
                  <a:srgbClr val="000000"/>
                </a:solidFill>
                <a:latin typeface="Arial" panose="020B0604020202020204" pitchFamily="34" charset="0"/>
                <a:ea typeface="Calibri" panose="020F0502020204030204" pitchFamily="34" charset="0"/>
              </a:rPr>
              <a:t> </a:t>
            </a:r>
            <a:endParaRPr lang="en-US" sz="1100" dirty="0">
              <a:latin typeface="Calibri" panose="020F0502020204030204" pitchFamily="34" charset="0"/>
              <a:ea typeface="Calibri" panose="020F0502020204030204" pitchFamily="34" charset="0"/>
            </a:endParaRPr>
          </a:p>
          <a:p>
            <a:r>
              <a:rPr lang="en-US" sz="1000" spc="-5" dirty="0">
                <a:solidFill>
                  <a:srgbClr val="000000"/>
                </a:solidFill>
                <a:latin typeface="Arial" panose="020B0604020202020204" pitchFamily="34" charset="0"/>
                <a:ea typeface="Calibri" panose="020F0502020204030204" pitchFamily="34" charset="0"/>
              </a:rPr>
              <a:t>Collaborative Practice Agreement found here:</a:t>
            </a:r>
            <a:r>
              <a:rPr lang="en-US" sz="1000" dirty="0">
                <a:solidFill>
                  <a:srgbClr val="000000"/>
                </a:solidFill>
                <a:latin typeface="Arial" panose="020B0604020202020204" pitchFamily="34" charset="0"/>
                <a:ea typeface="Calibri" panose="020F0502020204030204" pitchFamily="34" charset="0"/>
              </a:rPr>
              <a:t> </a:t>
            </a:r>
            <a:endParaRPr lang="en-US" sz="1100" dirty="0">
              <a:latin typeface="Calibri" panose="020F0502020204030204" pitchFamily="34" charset="0"/>
              <a:ea typeface="Calibri" panose="020F0502020204030204" pitchFamily="34" charset="0"/>
            </a:endParaRPr>
          </a:p>
          <a:p>
            <a:r>
              <a:rPr lang="en-US" sz="1000" u="sng" dirty="0">
                <a:solidFill>
                  <a:srgbClr val="0F0F0F"/>
                </a:solidFill>
                <a:latin typeface="Arial" panose="020B0604020202020204" pitchFamily="34" charset="0"/>
                <a:ea typeface="Calibri" panose="020F0502020204030204" pitchFamily="34" charset="0"/>
                <a:hlinkClick r:id="rId2"/>
              </a:rPr>
              <a:t>https://health.uconn.edu/pharmacy/staff-references/vanco-collaborative-practice/</a:t>
            </a:r>
            <a:endParaRPr lang="en-US" sz="11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73667260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Patient Case #2</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58614628"/>
              </p:ext>
            </p:extLst>
          </p:nvPr>
        </p:nvGraphicFramePr>
        <p:xfrm>
          <a:off x="1343242" y="2047781"/>
          <a:ext cx="4060031" cy="3086104"/>
        </p:xfrm>
        <a:graphic>
          <a:graphicData uri="http://schemas.openxmlformats.org/drawingml/2006/table">
            <a:tbl>
              <a:tblPr>
                <a:tableStyleId>{5C22544A-7EE6-4342-B048-85BDC9FD1C3A}</a:tableStyleId>
              </a:tblPr>
              <a:tblGrid>
                <a:gridCol w="1361522">
                  <a:extLst>
                    <a:ext uri="{9D8B030D-6E8A-4147-A177-3AD203B41FA5}">
                      <a16:colId xmlns:a16="http://schemas.microsoft.com/office/drawing/2014/main" val="2403891836"/>
                    </a:ext>
                  </a:extLst>
                </a:gridCol>
                <a:gridCol w="2698509">
                  <a:extLst>
                    <a:ext uri="{9D8B030D-6E8A-4147-A177-3AD203B41FA5}">
                      <a16:colId xmlns:a16="http://schemas.microsoft.com/office/drawing/2014/main" val="1466254508"/>
                    </a:ext>
                  </a:extLst>
                </a:gridCol>
              </a:tblGrid>
              <a:tr h="383367">
                <a:tc>
                  <a:txBody>
                    <a:bodyPr/>
                    <a:lstStyle/>
                    <a:p>
                      <a:pPr algn="l" fontAlgn="b"/>
                      <a:r>
                        <a:rPr lang="en-US" sz="1800" u="none" strike="noStrike" dirty="0">
                          <a:effectLst/>
                        </a:rPr>
                        <a:t>Age:</a:t>
                      </a:r>
                      <a:endParaRPr lang="en-US" sz="1800" b="1" i="1"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800" u="none" strike="noStrike" dirty="0">
                          <a:effectLst/>
                        </a:rPr>
                        <a:t>86 </a:t>
                      </a:r>
                      <a:r>
                        <a:rPr lang="en-US" sz="1800" u="none" strike="noStrike" dirty="0" err="1">
                          <a:effectLst/>
                        </a:rPr>
                        <a:t>yo</a:t>
                      </a:r>
                      <a:endParaRPr lang="en-US" sz="18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273878842"/>
                  </a:ext>
                </a:extLst>
              </a:tr>
              <a:tr h="383367">
                <a:tc>
                  <a:txBody>
                    <a:bodyPr/>
                    <a:lstStyle/>
                    <a:p>
                      <a:pPr algn="l" fontAlgn="b"/>
                      <a:r>
                        <a:rPr lang="en-US" sz="1800" b="0" i="0" u="none" strike="noStrike" dirty="0" smtClean="0">
                          <a:solidFill>
                            <a:srgbClr val="000000"/>
                          </a:solidFill>
                          <a:effectLst/>
                          <a:latin typeface="Calibri" panose="020F0502020204030204" pitchFamily="34" charset="0"/>
                        </a:rPr>
                        <a:t>Sex:</a:t>
                      </a:r>
                      <a:endParaRPr lang="en-US" sz="18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800" b="0" i="0" u="none" strike="noStrike" dirty="0" smtClean="0">
                          <a:solidFill>
                            <a:srgbClr val="000000"/>
                          </a:solidFill>
                          <a:effectLst/>
                          <a:latin typeface="Calibri" panose="020F0502020204030204" pitchFamily="34" charset="0"/>
                        </a:rPr>
                        <a:t>Male </a:t>
                      </a:r>
                      <a:endParaRPr lang="en-US" sz="18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445897781"/>
                  </a:ext>
                </a:extLst>
              </a:tr>
              <a:tr h="383367">
                <a:tc>
                  <a:txBody>
                    <a:bodyPr/>
                    <a:lstStyle/>
                    <a:p>
                      <a:pPr algn="l" fontAlgn="b"/>
                      <a:r>
                        <a:rPr lang="en-US" sz="1800" u="none" strike="noStrike" dirty="0">
                          <a:effectLst/>
                        </a:rPr>
                        <a:t>Weight:</a:t>
                      </a:r>
                      <a:endParaRPr lang="en-US" sz="1800" b="1" i="1"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800" u="none" strike="noStrike" dirty="0" smtClean="0">
                          <a:effectLst/>
                        </a:rPr>
                        <a:t>70 </a:t>
                      </a:r>
                      <a:r>
                        <a:rPr lang="en-US" sz="1800" u="none" strike="noStrike" dirty="0">
                          <a:effectLst/>
                        </a:rPr>
                        <a:t>kg</a:t>
                      </a:r>
                      <a:endParaRPr lang="en-US" sz="18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054489967"/>
                  </a:ext>
                </a:extLst>
              </a:tr>
              <a:tr h="383367">
                <a:tc>
                  <a:txBody>
                    <a:bodyPr/>
                    <a:lstStyle/>
                    <a:p>
                      <a:pPr algn="l" fontAlgn="b"/>
                      <a:r>
                        <a:rPr lang="en-US" sz="1800" u="none" strike="noStrike">
                          <a:effectLst/>
                        </a:rPr>
                        <a:t>Height:</a:t>
                      </a:r>
                      <a:endParaRPr lang="en-US" sz="1800" b="1" i="1"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800" u="none" strike="noStrike" dirty="0">
                          <a:effectLst/>
                        </a:rPr>
                        <a:t>67.5"</a:t>
                      </a:r>
                      <a:endParaRPr lang="en-US" sz="18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595779979"/>
                  </a:ext>
                </a:extLst>
              </a:tr>
              <a:tr h="383367">
                <a:tc>
                  <a:txBody>
                    <a:bodyPr/>
                    <a:lstStyle/>
                    <a:p>
                      <a:pPr algn="l" fontAlgn="b"/>
                      <a:r>
                        <a:rPr lang="en-US" sz="1800" u="none" strike="noStrike">
                          <a:effectLst/>
                        </a:rPr>
                        <a:t>SCr:</a:t>
                      </a:r>
                      <a:endParaRPr lang="en-US" sz="1800" b="1" i="1"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800" u="none" strike="noStrike" dirty="0">
                          <a:effectLst/>
                        </a:rPr>
                        <a:t>1.3 mg/</a:t>
                      </a:r>
                      <a:r>
                        <a:rPr lang="en-US" sz="1800" u="none" strike="noStrike" dirty="0" err="1">
                          <a:effectLst/>
                        </a:rPr>
                        <a:t>dL</a:t>
                      </a:r>
                      <a:endParaRPr lang="en-US" sz="18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89891546"/>
                  </a:ext>
                </a:extLst>
              </a:tr>
              <a:tr h="383367">
                <a:tc>
                  <a:txBody>
                    <a:bodyPr/>
                    <a:lstStyle/>
                    <a:p>
                      <a:pPr algn="l" fontAlgn="b"/>
                      <a:r>
                        <a:rPr lang="en-US" sz="1800" u="none" strike="noStrike" dirty="0">
                          <a:effectLst/>
                        </a:rPr>
                        <a:t>BMI:</a:t>
                      </a:r>
                      <a:endParaRPr lang="en-US" sz="1800" b="1" i="1"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800" u="none" strike="noStrike" dirty="0">
                          <a:effectLst/>
                        </a:rPr>
                        <a:t>25.2 kg/m2</a:t>
                      </a:r>
                      <a:endParaRPr lang="en-US" sz="18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151107813"/>
                  </a:ext>
                </a:extLst>
              </a:tr>
              <a:tr h="383367">
                <a:tc>
                  <a:txBody>
                    <a:bodyPr/>
                    <a:lstStyle/>
                    <a:p>
                      <a:pPr algn="l" fontAlgn="b"/>
                      <a:r>
                        <a:rPr lang="en-US" sz="1800" u="none" strike="noStrike">
                          <a:effectLst/>
                        </a:rPr>
                        <a:t>ICU Stay?:</a:t>
                      </a:r>
                      <a:endParaRPr lang="en-US" sz="1800" b="1" i="1"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800" b="0" u="none" strike="noStrike" dirty="0">
                          <a:solidFill>
                            <a:schemeClr val="tx1"/>
                          </a:solidFill>
                          <a:effectLst/>
                        </a:rPr>
                        <a:t>Yes </a:t>
                      </a:r>
                      <a:endParaRPr lang="en-US" sz="1800" b="0" i="0" u="none" strike="noStrike" dirty="0">
                        <a:solidFill>
                          <a:schemeClr val="tx1"/>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496118905"/>
                  </a:ext>
                </a:extLst>
              </a:tr>
              <a:tr h="402535">
                <a:tc>
                  <a:txBody>
                    <a:bodyPr/>
                    <a:lstStyle/>
                    <a:p>
                      <a:pPr algn="l" fontAlgn="b"/>
                      <a:r>
                        <a:rPr lang="en-US" sz="1800" u="none" strike="noStrike">
                          <a:effectLst/>
                        </a:rPr>
                        <a:t>Indication:</a:t>
                      </a:r>
                      <a:endParaRPr lang="en-US" sz="1800" b="1" i="1"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800" u="none" strike="noStrike" dirty="0">
                          <a:solidFill>
                            <a:schemeClr val="tx1"/>
                          </a:solidFill>
                          <a:effectLst/>
                        </a:rPr>
                        <a:t>Sepsis</a:t>
                      </a:r>
                      <a:r>
                        <a:rPr lang="en-US" sz="1800" u="none" strike="noStrike" dirty="0">
                          <a:effectLst/>
                        </a:rPr>
                        <a:t> 2ndary to UTI</a:t>
                      </a:r>
                      <a:endParaRPr lang="en-US" sz="18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68195158"/>
                  </a:ext>
                </a:extLst>
              </a:tr>
            </a:tbl>
          </a:graphicData>
        </a:graphic>
      </p:graphicFrame>
      <p:sp>
        <p:nvSpPr>
          <p:cNvPr id="5" name="TextBox 4"/>
          <p:cNvSpPr txBox="1"/>
          <p:nvPr/>
        </p:nvSpPr>
        <p:spPr>
          <a:xfrm>
            <a:off x="1034603" y="5295537"/>
            <a:ext cx="5257800" cy="461665"/>
          </a:xfrm>
          <a:prstGeom prst="rect">
            <a:avLst/>
          </a:prstGeom>
          <a:noFill/>
        </p:spPr>
        <p:txBody>
          <a:bodyPr wrap="square" rtlCol="0">
            <a:spAutoFit/>
          </a:bodyPr>
          <a:lstStyle/>
          <a:p>
            <a:pPr algn="ctr"/>
            <a:r>
              <a:rPr lang="en-US" sz="2400" b="1" dirty="0" smtClean="0"/>
              <a:t>Loading dose? </a:t>
            </a:r>
          </a:p>
        </p:txBody>
      </p:sp>
    </p:spTree>
    <p:extLst>
      <p:ext uri="{BB962C8B-B14F-4D97-AF65-F5344CB8AC3E}">
        <p14:creationId xmlns:p14="http://schemas.microsoft.com/office/powerpoint/2010/main" val="11524137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Patient Case #2</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159916446"/>
              </p:ext>
            </p:extLst>
          </p:nvPr>
        </p:nvGraphicFramePr>
        <p:xfrm>
          <a:off x="1343242" y="2047781"/>
          <a:ext cx="4060031" cy="3086104"/>
        </p:xfrm>
        <a:graphic>
          <a:graphicData uri="http://schemas.openxmlformats.org/drawingml/2006/table">
            <a:tbl>
              <a:tblPr>
                <a:tableStyleId>{5C22544A-7EE6-4342-B048-85BDC9FD1C3A}</a:tableStyleId>
              </a:tblPr>
              <a:tblGrid>
                <a:gridCol w="1361522">
                  <a:extLst>
                    <a:ext uri="{9D8B030D-6E8A-4147-A177-3AD203B41FA5}">
                      <a16:colId xmlns:a16="http://schemas.microsoft.com/office/drawing/2014/main" val="2403891836"/>
                    </a:ext>
                  </a:extLst>
                </a:gridCol>
                <a:gridCol w="2698509">
                  <a:extLst>
                    <a:ext uri="{9D8B030D-6E8A-4147-A177-3AD203B41FA5}">
                      <a16:colId xmlns:a16="http://schemas.microsoft.com/office/drawing/2014/main" val="1466254508"/>
                    </a:ext>
                  </a:extLst>
                </a:gridCol>
              </a:tblGrid>
              <a:tr h="383367">
                <a:tc>
                  <a:txBody>
                    <a:bodyPr/>
                    <a:lstStyle/>
                    <a:p>
                      <a:pPr algn="l" fontAlgn="b"/>
                      <a:r>
                        <a:rPr lang="en-US" sz="1800" u="none" strike="noStrike" dirty="0">
                          <a:effectLst/>
                        </a:rPr>
                        <a:t>Age:</a:t>
                      </a:r>
                      <a:endParaRPr lang="en-US" sz="1800" b="1" i="1"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800" u="none" strike="noStrike" dirty="0">
                          <a:effectLst/>
                        </a:rPr>
                        <a:t>86 </a:t>
                      </a:r>
                      <a:r>
                        <a:rPr lang="en-US" sz="1800" u="none" strike="noStrike" dirty="0" err="1">
                          <a:effectLst/>
                        </a:rPr>
                        <a:t>yo</a:t>
                      </a:r>
                      <a:endParaRPr lang="en-US" sz="18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273878842"/>
                  </a:ext>
                </a:extLst>
              </a:tr>
              <a:tr h="383367">
                <a:tc>
                  <a:txBody>
                    <a:bodyPr/>
                    <a:lstStyle/>
                    <a:p>
                      <a:pPr algn="l" fontAlgn="b"/>
                      <a:r>
                        <a:rPr lang="en-US" sz="1800" b="0" i="0" u="none" strike="noStrike" dirty="0" smtClean="0">
                          <a:solidFill>
                            <a:srgbClr val="000000"/>
                          </a:solidFill>
                          <a:effectLst/>
                          <a:latin typeface="Calibri" panose="020F0502020204030204" pitchFamily="34" charset="0"/>
                        </a:rPr>
                        <a:t>Sex:</a:t>
                      </a:r>
                      <a:endParaRPr lang="en-US" sz="18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800" b="0" i="0" u="none" strike="noStrike" dirty="0" smtClean="0">
                          <a:solidFill>
                            <a:srgbClr val="000000"/>
                          </a:solidFill>
                          <a:effectLst/>
                          <a:latin typeface="Calibri" panose="020F0502020204030204" pitchFamily="34" charset="0"/>
                        </a:rPr>
                        <a:t>Male </a:t>
                      </a:r>
                      <a:endParaRPr lang="en-US" sz="18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445897781"/>
                  </a:ext>
                </a:extLst>
              </a:tr>
              <a:tr h="383367">
                <a:tc>
                  <a:txBody>
                    <a:bodyPr/>
                    <a:lstStyle/>
                    <a:p>
                      <a:pPr algn="l" fontAlgn="b"/>
                      <a:r>
                        <a:rPr lang="en-US" sz="1800" u="none" strike="noStrike" dirty="0">
                          <a:effectLst/>
                        </a:rPr>
                        <a:t>Weight:</a:t>
                      </a:r>
                      <a:endParaRPr lang="en-US" sz="1800" b="1" i="1"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800" u="none" strike="noStrike" dirty="0" smtClean="0">
                          <a:effectLst/>
                        </a:rPr>
                        <a:t>70 </a:t>
                      </a:r>
                      <a:r>
                        <a:rPr lang="en-US" sz="1800" u="none" strike="noStrike" dirty="0">
                          <a:effectLst/>
                        </a:rPr>
                        <a:t>kg</a:t>
                      </a:r>
                      <a:endParaRPr lang="en-US" sz="18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054489967"/>
                  </a:ext>
                </a:extLst>
              </a:tr>
              <a:tr h="383367">
                <a:tc>
                  <a:txBody>
                    <a:bodyPr/>
                    <a:lstStyle/>
                    <a:p>
                      <a:pPr algn="l" fontAlgn="b"/>
                      <a:r>
                        <a:rPr lang="en-US" sz="1800" u="none" strike="noStrike">
                          <a:effectLst/>
                        </a:rPr>
                        <a:t>Height:</a:t>
                      </a:r>
                      <a:endParaRPr lang="en-US" sz="1800" b="1" i="1"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800" u="none" strike="noStrike" dirty="0">
                          <a:effectLst/>
                        </a:rPr>
                        <a:t>67.5"</a:t>
                      </a:r>
                      <a:endParaRPr lang="en-US" sz="18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595779979"/>
                  </a:ext>
                </a:extLst>
              </a:tr>
              <a:tr h="383367">
                <a:tc>
                  <a:txBody>
                    <a:bodyPr/>
                    <a:lstStyle/>
                    <a:p>
                      <a:pPr algn="l" fontAlgn="b"/>
                      <a:r>
                        <a:rPr lang="en-US" sz="1800" u="none" strike="noStrike">
                          <a:effectLst/>
                        </a:rPr>
                        <a:t>SCr:</a:t>
                      </a:r>
                      <a:endParaRPr lang="en-US" sz="1800" b="1" i="1"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800" u="none" strike="noStrike" dirty="0">
                          <a:effectLst/>
                        </a:rPr>
                        <a:t>1.3 mg/</a:t>
                      </a:r>
                      <a:r>
                        <a:rPr lang="en-US" sz="1800" u="none" strike="noStrike" dirty="0" err="1">
                          <a:effectLst/>
                        </a:rPr>
                        <a:t>dL</a:t>
                      </a:r>
                      <a:endParaRPr lang="en-US" sz="18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89891546"/>
                  </a:ext>
                </a:extLst>
              </a:tr>
              <a:tr h="383367">
                <a:tc>
                  <a:txBody>
                    <a:bodyPr/>
                    <a:lstStyle/>
                    <a:p>
                      <a:pPr algn="l" fontAlgn="b"/>
                      <a:r>
                        <a:rPr lang="en-US" sz="1800" u="none" strike="noStrike" dirty="0">
                          <a:effectLst/>
                        </a:rPr>
                        <a:t>BMI:</a:t>
                      </a:r>
                      <a:endParaRPr lang="en-US" sz="1800" b="1" i="1"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800" u="none" strike="noStrike" dirty="0">
                          <a:effectLst/>
                        </a:rPr>
                        <a:t>25.2 kg/m2</a:t>
                      </a:r>
                      <a:endParaRPr lang="en-US" sz="18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151107813"/>
                  </a:ext>
                </a:extLst>
              </a:tr>
              <a:tr h="383367">
                <a:tc>
                  <a:txBody>
                    <a:bodyPr/>
                    <a:lstStyle/>
                    <a:p>
                      <a:pPr algn="l" fontAlgn="b"/>
                      <a:r>
                        <a:rPr lang="en-US" sz="1800" u="none" strike="noStrike">
                          <a:effectLst/>
                        </a:rPr>
                        <a:t>ICU Stay?:</a:t>
                      </a:r>
                      <a:endParaRPr lang="en-US" sz="1800" b="1" i="1"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800" b="1" u="none" strike="noStrike" dirty="0">
                          <a:solidFill>
                            <a:srgbClr val="FF0000"/>
                          </a:solidFill>
                          <a:effectLst/>
                        </a:rPr>
                        <a:t>Yes </a:t>
                      </a:r>
                      <a:endParaRPr lang="en-US" sz="1800" b="1" i="0" u="none" strike="noStrike" dirty="0">
                        <a:solidFill>
                          <a:srgbClr val="FF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496118905"/>
                  </a:ext>
                </a:extLst>
              </a:tr>
              <a:tr h="402535">
                <a:tc>
                  <a:txBody>
                    <a:bodyPr/>
                    <a:lstStyle/>
                    <a:p>
                      <a:pPr algn="l" fontAlgn="b"/>
                      <a:r>
                        <a:rPr lang="en-US" sz="1800" u="none" strike="noStrike">
                          <a:effectLst/>
                        </a:rPr>
                        <a:t>Indication:</a:t>
                      </a:r>
                      <a:endParaRPr lang="en-US" sz="1800" b="1" i="1"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800" u="none" strike="noStrike" dirty="0">
                          <a:solidFill>
                            <a:srgbClr val="FF0000"/>
                          </a:solidFill>
                          <a:effectLst/>
                        </a:rPr>
                        <a:t>Sepsis</a:t>
                      </a:r>
                      <a:r>
                        <a:rPr lang="en-US" sz="1800" u="none" strike="noStrike" dirty="0">
                          <a:effectLst/>
                        </a:rPr>
                        <a:t> 2ndary to UTI</a:t>
                      </a:r>
                      <a:endParaRPr lang="en-US" sz="18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68195158"/>
                  </a:ext>
                </a:extLst>
              </a:tr>
            </a:tbl>
          </a:graphicData>
        </a:graphic>
      </p:graphicFrame>
      <p:sp>
        <p:nvSpPr>
          <p:cNvPr id="5" name="TextBox 4"/>
          <p:cNvSpPr txBox="1"/>
          <p:nvPr/>
        </p:nvSpPr>
        <p:spPr>
          <a:xfrm>
            <a:off x="1034603" y="5295537"/>
            <a:ext cx="5257800" cy="830997"/>
          </a:xfrm>
          <a:prstGeom prst="rect">
            <a:avLst/>
          </a:prstGeom>
          <a:noFill/>
        </p:spPr>
        <p:txBody>
          <a:bodyPr wrap="square" rtlCol="0">
            <a:spAutoFit/>
          </a:bodyPr>
          <a:lstStyle/>
          <a:p>
            <a:pPr algn="ctr"/>
            <a:r>
              <a:rPr lang="en-US" sz="2400" b="1" dirty="0" smtClean="0"/>
              <a:t>Loading dose? </a:t>
            </a:r>
          </a:p>
          <a:p>
            <a:pPr algn="ctr"/>
            <a:r>
              <a:rPr lang="en-US" sz="2400" dirty="0" smtClean="0"/>
              <a:t>70 kg x 25 mg/kg = 1750mg</a:t>
            </a:r>
          </a:p>
        </p:txBody>
      </p:sp>
      <p:pic>
        <p:nvPicPr>
          <p:cNvPr id="3" name="Picture 2"/>
          <p:cNvPicPr>
            <a:picLocks noChangeAspect="1"/>
          </p:cNvPicPr>
          <p:nvPr/>
        </p:nvPicPr>
        <p:blipFill>
          <a:blip r:embed="rId3"/>
          <a:stretch>
            <a:fillRect/>
          </a:stretch>
        </p:blipFill>
        <p:spPr>
          <a:xfrm>
            <a:off x="6756060" y="2047781"/>
            <a:ext cx="4463230" cy="4266848"/>
          </a:xfrm>
          <a:prstGeom prst="rect">
            <a:avLst/>
          </a:prstGeom>
        </p:spPr>
      </p:pic>
      <p:sp>
        <p:nvSpPr>
          <p:cNvPr id="7" name="Left Arrow 6"/>
          <p:cNvSpPr/>
          <p:nvPr/>
        </p:nvSpPr>
        <p:spPr>
          <a:xfrm>
            <a:off x="8987675" y="3300367"/>
            <a:ext cx="457200" cy="323850"/>
          </a:xfrm>
          <a:prstGeom prst="lef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545834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Patient Case #2 continued</a:t>
            </a:r>
            <a:endParaRPr lang="en-US" dirty="0"/>
          </a:p>
        </p:txBody>
      </p:sp>
      <p:sp>
        <p:nvSpPr>
          <p:cNvPr id="10" name="TextBox 9"/>
          <p:cNvSpPr txBox="1"/>
          <p:nvPr/>
        </p:nvSpPr>
        <p:spPr>
          <a:xfrm>
            <a:off x="781531" y="4439193"/>
            <a:ext cx="1288471" cy="1200329"/>
          </a:xfrm>
          <a:prstGeom prst="rect">
            <a:avLst/>
          </a:prstGeom>
          <a:solidFill>
            <a:schemeClr val="accent6"/>
          </a:solidFill>
          <a:ln>
            <a:solidFill>
              <a:schemeClr val="accent6"/>
            </a:solidFill>
          </a:ln>
        </p:spPr>
        <p:txBody>
          <a:bodyPr wrap="square" rtlCol="0">
            <a:spAutoFit/>
          </a:bodyPr>
          <a:lstStyle/>
          <a:p>
            <a:pPr algn="ctr"/>
            <a:r>
              <a:rPr lang="en-US" b="1" dirty="0" smtClean="0"/>
              <a:t>Results if critically ill was not selected </a:t>
            </a:r>
            <a:endParaRPr lang="en-US" b="1" dirty="0">
              <a:solidFill>
                <a:srgbClr val="000000"/>
              </a:solidFill>
              <a:latin typeface="Calibri" panose="020F0502020204030204" pitchFamily="34" charset="0"/>
            </a:endParaRPr>
          </a:p>
        </p:txBody>
      </p:sp>
      <p:sp>
        <p:nvSpPr>
          <p:cNvPr id="11" name="Rectangle 10"/>
          <p:cNvSpPr/>
          <p:nvPr/>
        </p:nvSpPr>
        <p:spPr>
          <a:xfrm>
            <a:off x="498764" y="4114800"/>
            <a:ext cx="11523518" cy="2743200"/>
          </a:xfrm>
          <a:prstGeom prst="rect">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noChangeAspect="1"/>
          </p:cNvPicPr>
          <p:nvPr/>
        </p:nvPicPr>
        <p:blipFill>
          <a:blip r:embed="rId3"/>
          <a:stretch>
            <a:fillRect/>
          </a:stretch>
        </p:blipFill>
        <p:spPr>
          <a:xfrm>
            <a:off x="1238620" y="1796867"/>
            <a:ext cx="5151079" cy="2198910"/>
          </a:xfrm>
          <a:prstGeom prst="rect">
            <a:avLst/>
          </a:prstGeom>
        </p:spPr>
      </p:pic>
      <p:sp>
        <p:nvSpPr>
          <p:cNvPr id="7" name="TextBox 6"/>
          <p:cNvSpPr txBox="1"/>
          <p:nvPr/>
        </p:nvSpPr>
        <p:spPr>
          <a:xfrm>
            <a:off x="3696053" y="3573544"/>
            <a:ext cx="2160481" cy="523220"/>
          </a:xfrm>
          <a:prstGeom prst="rect">
            <a:avLst/>
          </a:prstGeom>
          <a:solidFill>
            <a:schemeClr val="accent4"/>
          </a:solidFill>
        </p:spPr>
        <p:txBody>
          <a:bodyPr wrap="square" rtlCol="0">
            <a:spAutoFit/>
          </a:bodyPr>
          <a:lstStyle/>
          <a:p>
            <a:pPr algn="ctr"/>
            <a:r>
              <a:rPr lang="en-US" sz="1400" b="1" dirty="0" smtClean="0"/>
              <a:t>**Avoid every 36 hour dosing**</a:t>
            </a:r>
            <a:endParaRPr lang="en-US" sz="1400" b="1" dirty="0">
              <a:solidFill>
                <a:srgbClr val="000000"/>
              </a:solidFill>
              <a:latin typeface="Calibri" panose="020F0502020204030204" pitchFamily="34" charset="0"/>
            </a:endParaRPr>
          </a:p>
        </p:txBody>
      </p:sp>
      <p:pic>
        <p:nvPicPr>
          <p:cNvPr id="13" name="Picture 12"/>
          <p:cNvPicPr>
            <a:picLocks noChangeAspect="1"/>
          </p:cNvPicPr>
          <p:nvPr/>
        </p:nvPicPr>
        <p:blipFill rotWithShape="1">
          <a:blip r:embed="rId4"/>
          <a:srcRect t="17719"/>
          <a:stretch/>
        </p:blipFill>
        <p:spPr>
          <a:xfrm>
            <a:off x="6419692" y="1951506"/>
            <a:ext cx="5800127" cy="1873878"/>
          </a:xfrm>
          <a:prstGeom prst="rect">
            <a:avLst/>
          </a:prstGeom>
        </p:spPr>
      </p:pic>
      <p:sp>
        <p:nvSpPr>
          <p:cNvPr id="8" name="Rectangle 7"/>
          <p:cNvSpPr/>
          <p:nvPr/>
        </p:nvSpPr>
        <p:spPr>
          <a:xfrm>
            <a:off x="6419692" y="2634479"/>
            <a:ext cx="4489497" cy="76319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p:cNvPicPr>
            <a:picLocks noChangeAspect="1"/>
          </p:cNvPicPr>
          <p:nvPr/>
        </p:nvPicPr>
        <p:blipFill>
          <a:blip r:embed="rId5"/>
          <a:stretch>
            <a:fillRect/>
          </a:stretch>
        </p:blipFill>
        <p:spPr>
          <a:xfrm>
            <a:off x="2080070" y="4393850"/>
            <a:ext cx="5139727" cy="2194064"/>
          </a:xfrm>
          <a:prstGeom prst="rect">
            <a:avLst/>
          </a:prstGeom>
        </p:spPr>
      </p:pic>
      <p:pic>
        <p:nvPicPr>
          <p:cNvPr id="15" name="Picture 14"/>
          <p:cNvPicPr>
            <a:picLocks noChangeAspect="1"/>
          </p:cNvPicPr>
          <p:nvPr/>
        </p:nvPicPr>
        <p:blipFill>
          <a:blip r:embed="rId6"/>
          <a:stretch>
            <a:fillRect/>
          </a:stretch>
        </p:blipFill>
        <p:spPr>
          <a:xfrm>
            <a:off x="7297507" y="4126107"/>
            <a:ext cx="4647064" cy="2762192"/>
          </a:xfrm>
          <a:prstGeom prst="rect">
            <a:avLst/>
          </a:prstGeom>
        </p:spPr>
      </p:pic>
    </p:spTree>
    <p:extLst>
      <p:ext uri="{BB962C8B-B14F-4D97-AF65-F5344CB8AC3E}">
        <p14:creationId xmlns:p14="http://schemas.microsoft.com/office/powerpoint/2010/main" val="248680436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Patient Case #2 continued </a:t>
            </a:r>
            <a:endParaRPr lang="en-US" dirty="0"/>
          </a:p>
        </p:txBody>
      </p:sp>
      <p:sp>
        <p:nvSpPr>
          <p:cNvPr id="5" name="TextBox 4"/>
          <p:cNvSpPr txBox="1"/>
          <p:nvPr/>
        </p:nvSpPr>
        <p:spPr>
          <a:xfrm>
            <a:off x="1208089" y="2459502"/>
            <a:ext cx="3878262" cy="3046988"/>
          </a:xfrm>
          <a:prstGeom prst="rect">
            <a:avLst/>
          </a:prstGeom>
          <a:noFill/>
        </p:spPr>
        <p:txBody>
          <a:bodyPr wrap="square" rtlCol="0">
            <a:spAutoFit/>
          </a:bodyPr>
          <a:lstStyle/>
          <a:p>
            <a:pPr algn="ctr"/>
            <a:r>
              <a:rPr lang="en-US" sz="2400" b="1" u="sng" dirty="0" smtClean="0"/>
              <a:t>Dosing Regimen</a:t>
            </a:r>
          </a:p>
          <a:p>
            <a:pPr algn="ctr"/>
            <a:endParaRPr lang="en-US" sz="2400" b="1" dirty="0"/>
          </a:p>
          <a:p>
            <a:pPr algn="ctr"/>
            <a:r>
              <a:rPr lang="en-US" sz="2400" b="1" dirty="0" smtClean="0"/>
              <a:t>Loading dose: </a:t>
            </a:r>
            <a:r>
              <a:rPr lang="en-US" sz="2400" b="1" dirty="0" smtClean="0">
                <a:solidFill>
                  <a:srgbClr val="FF0000"/>
                </a:solidFill>
              </a:rPr>
              <a:t>1750 mg</a:t>
            </a:r>
          </a:p>
          <a:p>
            <a:pPr algn="ctr"/>
            <a:r>
              <a:rPr lang="en-US" sz="2400" b="1" dirty="0">
                <a:solidFill>
                  <a:srgbClr val="FF0000"/>
                </a:solidFill>
              </a:rPr>
              <a:t>g</a:t>
            </a:r>
            <a:r>
              <a:rPr lang="en-US" sz="2400" b="1" dirty="0" smtClean="0">
                <a:solidFill>
                  <a:srgbClr val="FF0000"/>
                </a:solidFill>
              </a:rPr>
              <a:t>iven at 10:18 </a:t>
            </a:r>
          </a:p>
          <a:p>
            <a:pPr algn="ctr"/>
            <a:endParaRPr lang="en-US" sz="2400" b="1" dirty="0" smtClean="0"/>
          </a:p>
          <a:p>
            <a:pPr algn="ctr"/>
            <a:r>
              <a:rPr lang="en-US" sz="2400" b="1" dirty="0" smtClean="0"/>
              <a:t>Maintenance dose: </a:t>
            </a:r>
          </a:p>
          <a:p>
            <a:pPr algn="ctr"/>
            <a:r>
              <a:rPr lang="en-US" sz="2400" b="1" dirty="0" smtClean="0">
                <a:solidFill>
                  <a:srgbClr val="FF0000"/>
                </a:solidFill>
              </a:rPr>
              <a:t>1000 mg every 24 hours </a:t>
            </a:r>
          </a:p>
          <a:p>
            <a:pPr algn="ctr"/>
            <a:r>
              <a:rPr lang="en-US" sz="2400" b="1" dirty="0" smtClean="0"/>
              <a:t>(timed for 10:00) </a:t>
            </a:r>
            <a:endParaRPr lang="en-US" sz="2400" dirty="0"/>
          </a:p>
        </p:txBody>
      </p:sp>
      <p:sp>
        <p:nvSpPr>
          <p:cNvPr id="6" name="TextBox 5"/>
          <p:cNvSpPr txBox="1"/>
          <p:nvPr/>
        </p:nvSpPr>
        <p:spPr>
          <a:xfrm>
            <a:off x="5086351" y="2228669"/>
            <a:ext cx="6972299" cy="523220"/>
          </a:xfrm>
          <a:prstGeom prst="rect">
            <a:avLst/>
          </a:prstGeom>
          <a:noFill/>
        </p:spPr>
        <p:txBody>
          <a:bodyPr wrap="square" rtlCol="0">
            <a:spAutoFit/>
          </a:bodyPr>
          <a:lstStyle/>
          <a:p>
            <a:pPr algn="ctr"/>
            <a:r>
              <a:rPr lang="en-US" sz="2800" b="1" dirty="0" smtClean="0"/>
              <a:t>When should peaks and troughs be drawn?  </a:t>
            </a:r>
            <a:endParaRPr lang="en-US" sz="2800" dirty="0"/>
          </a:p>
        </p:txBody>
      </p:sp>
    </p:spTree>
    <p:extLst>
      <p:ext uri="{BB962C8B-B14F-4D97-AF65-F5344CB8AC3E}">
        <p14:creationId xmlns:p14="http://schemas.microsoft.com/office/powerpoint/2010/main" val="306882565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Patient Case #2 continued </a:t>
            </a:r>
            <a:endParaRPr lang="en-US" dirty="0"/>
          </a:p>
        </p:txBody>
      </p:sp>
      <p:sp>
        <p:nvSpPr>
          <p:cNvPr id="5" name="TextBox 4"/>
          <p:cNvSpPr txBox="1"/>
          <p:nvPr/>
        </p:nvSpPr>
        <p:spPr>
          <a:xfrm>
            <a:off x="1208089" y="2459502"/>
            <a:ext cx="3878262" cy="3046988"/>
          </a:xfrm>
          <a:prstGeom prst="rect">
            <a:avLst/>
          </a:prstGeom>
          <a:noFill/>
        </p:spPr>
        <p:txBody>
          <a:bodyPr wrap="square" rtlCol="0">
            <a:spAutoFit/>
          </a:bodyPr>
          <a:lstStyle/>
          <a:p>
            <a:pPr algn="ctr"/>
            <a:r>
              <a:rPr lang="en-US" sz="2400" b="1" u="sng" dirty="0" smtClean="0"/>
              <a:t>Dosing Regimen</a:t>
            </a:r>
          </a:p>
          <a:p>
            <a:pPr algn="ctr"/>
            <a:endParaRPr lang="en-US" sz="2400" b="1" dirty="0"/>
          </a:p>
          <a:p>
            <a:pPr algn="ctr"/>
            <a:r>
              <a:rPr lang="en-US" sz="2400" b="1" dirty="0" smtClean="0"/>
              <a:t>Loading dose: </a:t>
            </a:r>
            <a:r>
              <a:rPr lang="en-US" sz="2400" b="1" dirty="0" smtClean="0">
                <a:solidFill>
                  <a:srgbClr val="FF0000"/>
                </a:solidFill>
              </a:rPr>
              <a:t>1750 mg</a:t>
            </a:r>
          </a:p>
          <a:p>
            <a:pPr algn="ctr"/>
            <a:r>
              <a:rPr lang="en-US" sz="2400" b="1" dirty="0">
                <a:solidFill>
                  <a:srgbClr val="FF0000"/>
                </a:solidFill>
              </a:rPr>
              <a:t>g</a:t>
            </a:r>
            <a:r>
              <a:rPr lang="en-US" sz="2400" b="1" dirty="0" smtClean="0">
                <a:solidFill>
                  <a:srgbClr val="FF0000"/>
                </a:solidFill>
              </a:rPr>
              <a:t>iven at 10:18 </a:t>
            </a:r>
          </a:p>
          <a:p>
            <a:pPr algn="ctr"/>
            <a:endParaRPr lang="en-US" sz="2400" b="1" dirty="0" smtClean="0"/>
          </a:p>
          <a:p>
            <a:pPr algn="ctr"/>
            <a:r>
              <a:rPr lang="en-US" sz="2400" b="1" dirty="0" smtClean="0"/>
              <a:t>Maintenance dose: </a:t>
            </a:r>
          </a:p>
          <a:p>
            <a:pPr algn="ctr"/>
            <a:r>
              <a:rPr lang="en-US" sz="2400" b="1" dirty="0" smtClean="0">
                <a:solidFill>
                  <a:srgbClr val="FF0000"/>
                </a:solidFill>
              </a:rPr>
              <a:t>1000 mg every 24 hours </a:t>
            </a:r>
          </a:p>
          <a:p>
            <a:pPr algn="ctr"/>
            <a:r>
              <a:rPr lang="en-US" sz="2400" b="1" dirty="0" smtClean="0"/>
              <a:t>(timed for 10:00) </a:t>
            </a:r>
            <a:endParaRPr lang="en-US" sz="2400" dirty="0"/>
          </a:p>
        </p:txBody>
      </p:sp>
      <p:sp>
        <p:nvSpPr>
          <p:cNvPr id="6" name="TextBox 5"/>
          <p:cNvSpPr txBox="1"/>
          <p:nvPr/>
        </p:nvSpPr>
        <p:spPr>
          <a:xfrm>
            <a:off x="5086351" y="2228669"/>
            <a:ext cx="6972299" cy="523220"/>
          </a:xfrm>
          <a:prstGeom prst="rect">
            <a:avLst/>
          </a:prstGeom>
          <a:noFill/>
        </p:spPr>
        <p:txBody>
          <a:bodyPr wrap="square" rtlCol="0">
            <a:spAutoFit/>
          </a:bodyPr>
          <a:lstStyle/>
          <a:p>
            <a:pPr algn="ctr"/>
            <a:r>
              <a:rPr lang="en-US" sz="2800" b="1" dirty="0" smtClean="0"/>
              <a:t>When should peaks and troughs be drawn?  </a:t>
            </a:r>
            <a:endParaRPr lang="en-US" sz="2800" dirty="0"/>
          </a:p>
        </p:txBody>
      </p:sp>
      <p:sp>
        <p:nvSpPr>
          <p:cNvPr id="8" name="Content Placeholder 7"/>
          <p:cNvSpPr>
            <a:spLocks noGrp="1"/>
          </p:cNvSpPr>
          <p:nvPr>
            <p:ph idx="1"/>
          </p:nvPr>
        </p:nvSpPr>
        <p:spPr>
          <a:xfrm>
            <a:off x="5295900" y="3259603"/>
            <a:ext cx="6381750" cy="3124201"/>
          </a:xfrm>
        </p:spPr>
        <p:txBody>
          <a:bodyPr>
            <a:normAutofit fontScale="70000" lnSpcReduction="20000"/>
          </a:bodyPr>
          <a:lstStyle/>
          <a:p>
            <a:r>
              <a:rPr lang="en-US" dirty="0" smtClean="0"/>
              <a:t>Patient is critically ill</a:t>
            </a:r>
          </a:p>
          <a:p>
            <a:pPr lvl="1"/>
            <a:r>
              <a:rPr lang="en-US" dirty="0" smtClean="0"/>
              <a:t>Should receive </a:t>
            </a:r>
            <a:r>
              <a:rPr lang="en-US" dirty="0"/>
              <a:t>vancomycin monitoring before 72 hours of therapy </a:t>
            </a:r>
          </a:p>
          <a:p>
            <a:r>
              <a:rPr lang="en-US" dirty="0" smtClean="0"/>
              <a:t>Trough and peak will be timed around 3</a:t>
            </a:r>
            <a:r>
              <a:rPr lang="en-US" baseline="30000" dirty="0" smtClean="0"/>
              <a:t>rd</a:t>
            </a:r>
            <a:r>
              <a:rPr lang="en-US" dirty="0" smtClean="0"/>
              <a:t> dose (2</a:t>
            </a:r>
            <a:r>
              <a:rPr lang="en-US" baseline="30000" dirty="0" smtClean="0"/>
              <a:t>nd</a:t>
            </a:r>
            <a:r>
              <a:rPr lang="en-US" dirty="0" smtClean="0"/>
              <a:t> maintenance dose) </a:t>
            </a:r>
          </a:p>
          <a:p>
            <a:pPr lvl="1"/>
            <a:r>
              <a:rPr lang="en-US" dirty="0" smtClean="0"/>
              <a:t>Trough scheduled for 0930</a:t>
            </a:r>
          </a:p>
          <a:p>
            <a:pPr lvl="2"/>
            <a:r>
              <a:rPr lang="en-US" dirty="0" smtClean="0"/>
              <a:t>Troughs should be taken within one hour prior to start of infusion </a:t>
            </a:r>
          </a:p>
          <a:p>
            <a:pPr lvl="1"/>
            <a:r>
              <a:rPr lang="en-US" dirty="0" smtClean="0"/>
              <a:t>Peak scheduled for 1200</a:t>
            </a:r>
          </a:p>
          <a:p>
            <a:pPr lvl="2"/>
            <a:r>
              <a:rPr lang="en-US" dirty="0" smtClean="0"/>
              <a:t>If dose is hung at 1000, the infusion will end at 1100 </a:t>
            </a:r>
          </a:p>
          <a:p>
            <a:pPr lvl="2"/>
            <a:r>
              <a:rPr lang="en-US" dirty="0" smtClean="0"/>
              <a:t>Peak is properly timed if within 1-2 hour after end of infusion (up to 3 hours after is acceptable) </a:t>
            </a:r>
            <a:endParaRPr lang="en-US" dirty="0"/>
          </a:p>
          <a:p>
            <a:endParaRPr lang="en-US" dirty="0"/>
          </a:p>
        </p:txBody>
      </p:sp>
    </p:spTree>
    <p:extLst>
      <p:ext uri="{BB962C8B-B14F-4D97-AF65-F5344CB8AC3E}">
        <p14:creationId xmlns:p14="http://schemas.microsoft.com/office/powerpoint/2010/main" val="74220501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341418" y="487758"/>
            <a:ext cx="8724900" cy="5446940"/>
          </a:xfrm>
          <a:prstGeom prst="rect">
            <a:avLst/>
          </a:prstGeom>
        </p:spPr>
        <p:txBody>
          <a:bodyPr wrap="square">
            <a:spAutoFit/>
          </a:bodyPr>
          <a:lstStyle/>
          <a:p>
            <a:pPr>
              <a:lnSpc>
                <a:spcPct val="107000"/>
              </a:lnSpc>
            </a:pPr>
            <a:r>
              <a:rPr lang="en-US" sz="1200" b="1"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Pharmacy: Initial</a:t>
            </a:r>
            <a:r>
              <a:rPr lang="en-US" sz="1200" b="1"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r>
              <a:rPr lang="en-US" sz="1200" b="1"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IV Vancomycin Dosing</a:t>
            </a:r>
            <a:r>
              <a:rPr lang="en-US" sz="1200" b="1" spc="-10"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ts val="915"/>
              </a:lnSpc>
            </a:pPr>
            <a:r>
              <a:rPr lang="en-US" sz="800"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100" spc="-5" dirty="0">
                <a:latin typeface="Arial" panose="020B0604020202020204" pitchFamily="34" charset="0"/>
                <a:ea typeface="Calibri" panose="020F0502020204030204" pitchFamily="34" charset="0"/>
                <a:cs typeface="Times New Roman" panose="02020603050405020304" pitchFamily="18" charset="0"/>
              </a:rPr>
              <a:t>@NAME@ </a:t>
            </a:r>
            <a:r>
              <a:rPr lang="en-US" sz="1100" dirty="0">
                <a:latin typeface="Arial" panose="020B0604020202020204" pitchFamily="34" charset="0"/>
                <a:ea typeface="Calibri" panose="020F0502020204030204" pitchFamily="34" charset="0"/>
                <a:cs typeface="Times New Roman" panose="02020603050405020304" pitchFamily="18" charset="0"/>
              </a:rPr>
              <a:t>is</a:t>
            </a:r>
            <a:r>
              <a:rPr lang="en-US" sz="1100" spc="-10" dirty="0">
                <a:latin typeface="Arial" panose="020B0604020202020204" pitchFamily="34" charset="0"/>
                <a:ea typeface="Calibri" panose="020F0502020204030204" pitchFamily="34" charset="0"/>
                <a:cs typeface="Times New Roman" panose="02020603050405020304" pitchFamily="18" charset="0"/>
              </a:rPr>
              <a:t> </a:t>
            </a:r>
            <a:r>
              <a:rPr lang="en-US" sz="1100" dirty="0">
                <a:latin typeface="Arial" panose="020B0604020202020204" pitchFamily="34" charset="0"/>
                <a:ea typeface="Calibri" panose="020F0502020204030204" pitchFamily="34" charset="0"/>
                <a:cs typeface="Times New Roman" panose="02020603050405020304" pitchFamily="18" charset="0"/>
              </a:rPr>
              <a:t>a</a:t>
            </a:r>
            <a:r>
              <a:rPr lang="en-US" sz="1100" spc="-10" dirty="0">
                <a:latin typeface="Arial" panose="020B0604020202020204" pitchFamily="34" charset="0"/>
                <a:ea typeface="Calibri" panose="020F0502020204030204" pitchFamily="34" charset="0"/>
                <a:cs typeface="Times New Roman" panose="02020603050405020304" pitchFamily="18" charset="0"/>
              </a:rPr>
              <a:t> </a:t>
            </a:r>
            <a:r>
              <a:rPr lang="en-US" sz="1100" b="1" spc="-10" dirty="0" smtClean="0">
                <a:solidFill>
                  <a:srgbClr val="FF0000"/>
                </a:solidFill>
                <a:latin typeface="Arial" panose="020B0604020202020204" pitchFamily="34" charset="0"/>
                <a:ea typeface="Calibri" panose="020F0502020204030204" pitchFamily="34" charset="0"/>
                <a:cs typeface="Times New Roman" panose="02020603050405020304" pitchFamily="18" charset="0"/>
              </a:rPr>
              <a:t>86 year old male </a:t>
            </a:r>
            <a:r>
              <a:rPr lang="en-US" sz="1100" spc="-10" dirty="0" smtClean="0">
                <a:latin typeface="Arial" panose="020B0604020202020204" pitchFamily="34" charset="0"/>
                <a:ea typeface="Calibri" panose="020F0502020204030204" pitchFamily="34" charset="0"/>
                <a:cs typeface="Times New Roman" panose="02020603050405020304" pitchFamily="18" charset="0"/>
              </a:rPr>
              <a:t>who</a:t>
            </a:r>
            <a:r>
              <a:rPr lang="en-US" sz="1100" spc="-5" dirty="0" smtClean="0">
                <a:latin typeface="Arial" panose="020B0604020202020204" pitchFamily="34" charset="0"/>
                <a:ea typeface="Calibri" panose="020F0502020204030204" pitchFamily="34" charset="0"/>
                <a:cs typeface="Times New Roman" panose="02020603050405020304" pitchFamily="18" charset="0"/>
              </a:rPr>
              <a:t> </a:t>
            </a:r>
            <a:r>
              <a:rPr lang="en-US" sz="1100" spc="-5" dirty="0">
                <a:latin typeface="Arial" panose="020B0604020202020204" pitchFamily="34" charset="0"/>
                <a:ea typeface="Calibri" panose="020F0502020204030204" pitchFamily="34" charset="0"/>
                <a:cs typeface="Times New Roman" panose="02020603050405020304" pitchFamily="18" charset="0"/>
              </a:rPr>
              <a:t>has</a:t>
            </a:r>
            <a:r>
              <a:rPr lang="en-US" sz="1100" spc="-10" dirty="0">
                <a:latin typeface="Arial" panose="020B0604020202020204" pitchFamily="34" charset="0"/>
                <a:ea typeface="Calibri" panose="020F0502020204030204" pitchFamily="34" charset="0"/>
                <a:cs typeface="Times New Roman" panose="02020603050405020304" pitchFamily="18" charset="0"/>
              </a:rPr>
              <a:t> </a:t>
            </a:r>
            <a:r>
              <a:rPr lang="en-US" sz="1100" spc="-5" dirty="0">
                <a:latin typeface="Arial" panose="020B0604020202020204" pitchFamily="34" charset="0"/>
                <a:ea typeface="Calibri" panose="020F0502020204030204" pitchFamily="34" charset="0"/>
                <a:cs typeface="Times New Roman" panose="02020603050405020304" pitchFamily="18" charset="0"/>
              </a:rPr>
              <a:t>been</a:t>
            </a:r>
            <a:r>
              <a:rPr lang="en-US" sz="1100" spc="5" dirty="0">
                <a:latin typeface="Arial" panose="020B0604020202020204" pitchFamily="34" charset="0"/>
                <a:ea typeface="Calibri" panose="020F0502020204030204" pitchFamily="34" charset="0"/>
                <a:cs typeface="Times New Roman" panose="02020603050405020304" pitchFamily="18" charset="0"/>
              </a:rPr>
              <a:t> </a:t>
            </a:r>
            <a:r>
              <a:rPr lang="en-US" sz="1100" spc="-5" dirty="0">
                <a:latin typeface="Arial" panose="020B0604020202020204" pitchFamily="34" charset="0"/>
                <a:ea typeface="Calibri" panose="020F0502020204030204" pitchFamily="34" charset="0"/>
                <a:cs typeface="Times New Roman" panose="02020603050405020304" pitchFamily="18" charset="0"/>
              </a:rPr>
              <a:t>initiated</a:t>
            </a:r>
            <a:r>
              <a:rPr lang="en-US" sz="1100" spc="5" dirty="0">
                <a:latin typeface="Arial" panose="020B0604020202020204" pitchFamily="34" charset="0"/>
                <a:ea typeface="Calibri" panose="020F0502020204030204" pitchFamily="34" charset="0"/>
                <a:cs typeface="Times New Roman" panose="02020603050405020304" pitchFamily="18" charset="0"/>
              </a:rPr>
              <a:t> </a:t>
            </a:r>
            <a:r>
              <a:rPr lang="en-US" sz="1100" spc="-5" dirty="0">
                <a:latin typeface="Arial" panose="020B0604020202020204" pitchFamily="34" charset="0"/>
                <a:ea typeface="Calibri" panose="020F0502020204030204" pitchFamily="34" charset="0"/>
                <a:cs typeface="Times New Roman" panose="02020603050405020304" pitchFamily="18" charset="0"/>
              </a:rPr>
              <a:t>on Vancomycin for</a:t>
            </a:r>
            <a:r>
              <a:rPr lang="en-US" sz="1100" spc="35" dirty="0">
                <a:latin typeface="Arial" panose="020B0604020202020204" pitchFamily="34" charset="0"/>
                <a:ea typeface="Calibri" panose="020F0502020204030204" pitchFamily="34" charset="0"/>
                <a:cs typeface="Times New Roman" panose="02020603050405020304" pitchFamily="18" charset="0"/>
              </a:rPr>
              <a:t> </a:t>
            </a:r>
            <a:r>
              <a:rPr lang="en-US" sz="1100" b="1" spc="-5" dirty="0" smtClean="0">
                <a:solidFill>
                  <a:srgbClr val="FF0000"/>
                </a:solidFill>
                <a:latin typeface="Arial" panose="020B0604020202020204" pitchFamily="34" charset="0"/>
                <a:ea typeface="Calibri" panose="020F0502020204030204" pitchFamily="34" charset="0"/>
                <a:cs typeface="Times New Roman" panose="02020603050405020304" pitchFamily="18" charset="0"/>
              </a:rPr>
              <a:t>Empiric</a:t>
            </a:r>
            <a:r>
              <a:rPr lang="en-US" sz="1100" spc="-5" dirty="0" smtClean="0">
                <a:latin typeface="Arial" panose="020B0604020202020204" pitchFamily="34" charset="0"/>
                <a:ea typeface="Calibri" panose="020F0502020204030204" pitchFamily="34" charset="0"/>
                <a:cs typeface="Times New Roman" panose="02020603050405020304" pitchFamily="18" charset="0"/>
              </a:rPr>
              <a:t> </a:t>
            </a:r>
            <a:r>
              <a:rPr lang="en-US" sz="1100" spc="-5" dirty="0">
                <a:latin typeface="Arial" panose="020B0604020202020204" pitchFamily="34" charset="0"/>
                <a:ea typeface="Calibri" panose="020F0502020204030204" pitchFamily="34" charset="0"/>
                <a:cs typeface="Times New Roman" panose="02020603050405020304" pitchFamily="18" charset="0"/>
              </a:rPr>
              <a:t>therapy for </a:t>
            </a:r>
            <a:r>
              <a:rPr lang="en-US" sz="1100" b="1" spc="-5" dirty="0" smtClean="0">
                <a:solidFill>
                  <a:srgbClr val="FF0000"/>
                </a:solidFill>
                <a:latin typeface="Arial" panose="020B0604020202020204" pitchFamily="34" charset="0"/>
                <a:ea typeface="Calibri" panose="020F0502020204030204" pitchFamily="34" charset="0"/>
                <a:cs typeface="Times New Roman" panose="02020603050405020304" pitchFamily="18" charset="0"/>
              </a:rPr>
              <a:t>UTI, sepsis.</a:t>
            </a:r>
            <a:endParaRPr lang="en-US" sz="1100" b="1"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000"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000" b="1"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Height: </a:t>
            </a:r>
            <a:r>
              <a:rPr lang="en-US" sz="1000" b="1" spc="-10" dirty="0" smtClean="0">
                <a:solidFill>
                  <a:srgbClr val="FF0000"/>
                </a:solidFill>
                <a:latin typeface="Arial" panose="020B0604020202020204" pitchFamily="34" charset="0"/>
                <a:ea typeface="Calibri" panose="020F0502020204030204" pitchFamily="34" charset="0"/>
                <a:cs typeface="Times New Roman" panose="02020603050405020304" pitchFamily="18" charset="0"/>
              </a:rPr>
              <a:t>67.5”</a:t>
            </a:r>
            <a:endParaRPr lang="en-US" sz="1100" b="1"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000" b="1" dirty="0">
                <a:solidFill>
                  <a:srgbClr val="000000"/>
                </a:solidFill>
                <a:latin typeface="Arial" panose="020B0604020202020204" pitchFamily="34" charset="0"/>
                <a:ea typeface="Calibri" panose="020F0502020204030204" pitchFamily="34" charset="0"/>
                <a:cs typeface="Times New Roman" panose="02020603050405020304" pitchFamily="18" charset="0"/>
              </a:rPr>
              <a:t>Actual Body Weight</a:t>
            </a:r>
            <a:r>
              <a:rPr lang="en-US" sz="1000"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r>
              <a:rPr lang="en-US" sz="1000" b="1" spc="-5" dirty="0" smtClean="0">
                <a:solidFill>
                  <a:srgbClr val="FF0000"/>
                </a:solidFill>
                <a:latin typeface="Arial" panose="020B0604020202020204" pitchFamily="34" charset="0"/>
                <a:ea typeface="Calibri" panose="020F0502020204030204" pitchFamily="34" charset="0"/>
                <a:cs typeface="Times New Roman" panose="02020603050405020304" pitchFamily="18" charset="0"/>
              </a:rPr>
              <a:t>74.1 kg</a:t>
            </a:r>
            <a:endParaRPr lang="en-US" sz="1100" b="1"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a:lnSpc>
                <a:spcPct val="200000"/>
              </a:lnSpc>
            </a:pPr>
            <a:r>
              <a:rPr lang="en-US" sz="1000" b="1"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Temperature</a:t>
            </a:r>
            <a:r>
              <a:rPr lang="en-US" sz="1000"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a:t>
            </a:r>
            <a:r>
              <a:rPr lang="en-US" sz="1000" spc="-15"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r>
              <a:rPr lang="en-US" sz="1000" b="1" spc="-5" dirty="0" smtClean="0">
                <a:solidFill>
                  <a:srgbClr val="FF0000"/>
                </a:solidFill>
                <a:latin typeface="Arial" panose="020B0604020202020204" pitchFamily="34" charset="0"/>
                <a:ea typeface="Calibri" panose="020F0502020204030204" pitchFamily="34" charset="0"/>
                <a:cs typeface="Times New Roman" panose="02020603050405020304" pitchFamily="18" charset="0"/>
              </a:rPr>
              <a:t>38.5 C</a:t>
            </a:r>
            <a:endParaRPr lang="en-US" sz="1100" b="1"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000" b="1"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BUN: </a:t>
            </a:r>
            <a:r>
              <a:rPr lang="en-US" sz="1000"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@LASTLAB(BUN)@</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000" b="1" spc="-5" dirty="0" err="1">
                <a:solidFill>
                  <a:srgbClr val="000000"/>
                </a:solidFill>
                <a:latin typeface="Arial" panose="020B0604020202020204" pitchFamily="34" charset="0"/>
                <a:ea typeface="Calibri" panose="020F0502020204030204" pitchFamily="34" charset="0"/>
                <a:cs typeface="Times New Roman" panose="02020603050405020304" pitchFamily="18" charset="0"/>
              </a:rPr>
              <a:t>SCr</a:t>
            </a:r>
            <a:r>
              <a:rPr lang="en-US" sz="1000" spc="-5" dirty="0">
                <a:solidFill>
                  <a:srgbClr val="FF0000"/>
                </a:solidFill>
                <a:latin typeface="Arial" panose="020B0604020202020204" pitchFamily="34" charset="0"/>
                <a:ea typeface="Calibri" panose="020F0502020204030204" pitchFamily="34" charset="0"/>
                <a:cs typeface="Times New Roman" panose="02020603050405020304" pitchFamily="18" charset="0"/>
              </a:rPr>
              <a:t>: </a:t>
            </a:r>
            <a:r>
              <a:rPr lang="en-US" sz="1000" spc="-5" dirty="0" smtClean="0">
                <a:solidFill>
                  <a:srgbClr val="FF0000"/>
                </a:solidFill>
                <a:latin typeface="Arial" panose="020B0604020202020204" pitchFamily="34" charset="0"/>
                <a:ea typeface="Calibri" panose="020F0502020204030204" pitchFamily="34" charset="0"/>
                <a:cs typeface="Times New Roman" panose="02020603050405020304" pitchFamily="18" charset="0"/>
              </a:rPr>
              <a:t>1.3 mg/</a:t>
            </a:r>
            <a:r>
              <a:rPr lang="en-US" sz="1000" spc="-5" dirty="0" err="1" smtClean="0">
                <a:solidFill>
                  <a:srgbClr val="FF0000"/>
                </a:solidFill>
                <a:latin typeface="Arial" panose="020B0604020202020204" pitchFamily="34" charset="0"/>
                <a:ea typeface="Calibri" panose="020F0502020204030204" pitchFamily="34" charset="0"/>
                <a:cs typeface="Times New Roman" panose="02020603050405020304" pitchFamily="18" charset="0"/>
              </a:rPr>
              <a:t>dL</a:t>
            </a:r>
            <a:endParaRPr lang="en-US" sz="1100"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000" b="1"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Estimated </a:t>
            </a:r>
            <a:r>
              <a:rPr lang="en-US" sz="1000" b="1" spc="-5" dirty="0" err="1">
                <a:solidFill>
                  <a:srgbClr val="000000"/>
                </a:solidFill>
                <a:latin typeface="Arial" panose="020B0604020202020204" pitchFamily="34" charset="0"/>
                <a:ea typeface="Calibri" panose="020F0502020204030204" pitchFamily="34" charset="0"/>
                <a:cs typeface="Times New Roman" panose="02020603050405020304" pitchFamily="18" charset="0"/>
              </a:rPr>
              <a:t>CrCl</a:t>
            </a:r>
            <a:r>
              <a:rPr lang="en-US" sz="1000" b="1"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r>
              <a:rPr lang="en-US" sz="1000" b="1" spc="-5" dirty="0" smtClean="0">
                <a:solidFill>
                  <a:srgbClr val="FF0000"/>
                </a:solidFill>
                <a:latin typeface="Arial" panose="020B0604020202020204" pitchFamily="34" charset="0"/>
                <a:ea typeface="Calibri" panose="020F0502020204030204" pitchFamily="34" charset="0"/>
                <a:cs typeface="Times New Roman" panose="02020603050405020304" pitchFamily="18" charset="0"/>
              </a:rPr>
              <a:t>43 mL/min</a:t>
            </a:r>
          </a:p>
          <a:p>
            <a:pPr>
              <a:lnSpc>
                <a:spcPct val="107000"/>
              </a:lnSpc>
            </a:pPr>
            <a:r>
              <a:rPr lang="en-US" sz="1000" b="1" spc="-5" dirty="0" smtClean="0">
                <a:solidFill>
                  <a:srgbClr val="000000"/>
                </a:solidFill>
                <a:latin typeface="Arial" panose="020B0604020202020204" pitchFamily="34" charset="0"/>
                <a:ea typeface="Calibri" panose="020F0502020204030204" pitchFamily="34" charset="0"/>
                <a:cs typeface="Times New Roman" panose="02020603050405020304" pitchFamily="18" charset="0"/>
              </a:rPr>
              <a:t>WBC</a:t>
            </a:r>
            <a:r>
              <a:rPr lang="en-US" sz="1000" b="1"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r>
              <a:rPr lang="en-US" sz="1000" b="1" spc="-5" dirty="0" smtClean="0">
                <a:solidFill>
                  <a:srgbClr val="FF0000"/>
                </a:solidFill>
                <a:latin typeface="Arial" panose="020B0604020202020204" pitchFamily="34" charset="0"/>
                <a:ea typeface="Calibri" panose="020F0502020204030204" pitchFamily="34" charset="0"/>
                <a:cs typeface="Times New Roman" panose="02020603050405020304" pitchFamily="18" charset="0"/>
              </a:rPr>
              <a:t>21</a:t>
            </a:r>
            <a:endParaRPr lang="en-US" sz="1100" b="1"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000" b="1"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Albumin: </a:t>
            </a:r>
            <a:r>
              <a:rPr lang="en-US" sz="1000" spc="-10" dirty="0">
                <a:solidFill>
                  <a:srgbClr val="000000"/>
                </a:solidFill>
                <a:latin typeface="Arial" panose="020B0604020202020204" pitchFamily="34" charset="0"/>
                <a:ea typeface="Calibri" panose="020F0502020204030204" pitchFamily="34" charset="0"/>
                <a:cs typeface="Times New Roman" panose="02020603050405020304" pitchFamily="18" charset="0"/>
              </a:rPr>
              <a:t>@LASTLAB(ALBUMIN)@</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000" spc="-10"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000" b="1" spc="-10" dirty="0">
                <a:solidFill>
                  <a:srgbClr val="000000"/>
                </a:solidFill>
                <a:latin typeface="Arial" panose="020B0604020202020204" pitchFamily="34" charset="0"/>
                <a:ea typeface="Calibri" panose="020F0502020204030204" pitchFamily="34" charset="0"/>
                <a:cs typeface="Times New Roman" panose="02020603050405020304" pitchFamily="18" charset="0"/>
              </a:rPr>
              <a:t>Microbiology</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000" spc="-10" dirty="0">
                <a:solidFill>
                  <a:srgbClr val="000000"/>
                </a:solidFill>
                <a:latin typeface="Arial" panose="020B0604020202020204" pitchFamily="34" charset="0"/>
                <a:ea typeface="Calibri" panose="020F0502020204030204" pitchFamily="34" charset="0"/>
                <a:cs typeface="Times New Roman" panose="02020603050405020304" pitchFamily="18" charset="0"/>
              </a:rPr>
              <a:t>Cultures Drawn? </a:t>
            </a:r>
            <a:r>
              <a:rPr lang="en-US" sz="1000"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a:t>
            </a:r>
            <a:r>
              <a:rPr lang="en-US" sz="1000" b="1" spc="-5" dirty="0">
                <a:solidFill>
                  <a:srgbClr val="FF0000"/>
                </a:solidFill>
                <a:latin typeface="Arial" panose="020B0604020202020204" pitchFamily="34" charset="0"/>
                <a:ea typeface="Calibri" panose="020F0502020204030204" pitchFamily="34" charset="0"/>
                <a:cs typeface="Times New Roman" panose="02020603050405020304" pitchFamily="18" charset="0"/>
              </a:rPr>
              <a:t>YES</a:t>
            </a:r>
            <a:r>
              <a:rPr lang="en-US" sz="1000"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/NA/NO/***:28797}</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000"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@MICRO30@</a:t>
            </a:r>
            <a:r>
              <a:rPr lang="en-US" sz="1100" dirty="0">
                <a:latin typeface="Arial" panose="020B0604020202020204" pitchFamily="34" charset="0"/>
                <a:ea typeface="Calibri" panose="020F0502020204030204" pitchFamily="34" charset="0"/>
                <a:cs typeface="Times New Roman" panose="02020603050405020304" pitchFamily="18" charset="0"/>
              </a:rPr>
              <a:t> </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100" dirty="0">
                <a:latin typeface="Arial" panose="020B0604020202020204" pitchFamily="34" charset="0"/>
                <a:ea typeface="Calibri" panose="020F0502020204030204" pitchFamily="34" charset="0"/>
                <a:cs typeface="Times New Roman" panose="02020603050405020304" pitchFamily="18" charset="0"/>
              </a:rPr>
              <a:t>@LASTLABRX(MRSA)@</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spcBef>
                <a:spcPts val="500"/>
              </a:spcBef>
              <a:spcAft>
                <a:spcPts val="500"/>
              </a:spcAft>
            </a:pPr>
            <a:r>
              <a:rPr lang="en-US" sz="1000" spc="-10" dirty="0">
                <a:solidFill>
                  <a:srgbClr val="FF0000"/>
                </a:solidFill>
                <a:latin typeface="Arial" panose="020B0604020202020204" pitchFamily="34" charset="0"/>
                <a:ea typeface="Calibri" panose="020F0502020204030204" pitchFamily="34" charset="0"/>
              </a:rPr>
              <a:t> </a:t>
            </a:r>
            <a:endParaRPr lang="en-US" dirty="0"/>
          </a:p>
          <a:p>
            <a:pPr>
              <a:spcBef>
                <a:spcPts val="500"/>
              </a:spcBef>
              <a:spcAft>
                <a:spcPts val="500"/>
              </a:spcAft>
            </a:pPr>
            <a:r>
              <a:rPr lang="en-US" sz="1000" b="1" spc="-5" dirty="0">
                <a:solidFill>
                  <a:srgbClr val="0F0F0F"/>
                </a:solidFill>
                <a:latin typeface="Arial" panose="020B0604020202020204" pitchFamily="34" charset="0"/>
                <a:ea typeface="Calibri" panose="020F0502020204030204" pitchFamily="34" charset="0"/>
              </a:rPr>
              <a:t>MRSA Nasal Swab ordered (confirmed or suspected pneumonia):</a:t>
            </a:r>
            <a:r>
              <a:rPr lang="en-US" sz="1000" spc="-10" dirty="0">
                <a:solidFill>
                  <a:srgbClr val="0F0F0F"/>
                </a:solidFill>
                <a:latin typeface="Arial" panose="020B0604020202020204" pitchFamily="34" charset="0"/>
                <a:ea typeface="Calibri" panose="020F0502020204030204" pitchFamily="34" charset="0"/>
              </a:rPr>
              <a:t> </a:t>
            </a:r>
            <a:r>
              <a:rPr lang="en-US" sz="1000" spc="-5" dirty="0">
                <a:solidFill>
                  <a:srgbClr val="000000"/>
                </a:solidFill>
                <a:latin typeface="Arial" panose="020B0604020202020204" pitchFamily="34" charset="0"/>
                <a:ea typeface="Calibri" panose="020F0502020204030204" pitchFamily="34" charset="0"/>
              </a:rPr>
              <a:t>{</a:t>
            </a:r>
            <a:r>
              <a:rPr lang="en-US" sz="1200" b="1" dirty="0">
                <a:solidFill>
                  <a:srgbClr val="FF0000"/>
                </a:solidFill>
                <a:latin typeface="Arial" panose="020B0604020202020204" pitchFamily="34" charset="0"/>
                <a:ea typeface="Calibri" panose="020F0502020204030204" pitchFamily="34" charset="0"/>
              </a:rPr>
              <a:t>Yes, pending</a:t>
            </a:r>
            <a:r>
              <a:rPr lang="en-US" sz="1200" dirty="0">
                <a:solidFill>
                  <a:srgbClr val="000000"/>
                </a:solidFill>
                <a:latin typeface="Arial" panose="020B0604020202020204" pitchFamily="34" charset="0"/>
                <a:ea typeface="Calibri" panose="020F0502020204030204" pitchFamily="34" charset="0"/>
              </a:rPr>
              <a:t>/Yes, resulted –Negative –</a:t>
            </a:r>
            <a:r>
              <a:rPr lang="en-US" sz="1200" dirty="0">
                <a:latin typeface="Arial" panose="020B0604020202020204" pitchFamily="34" charset="0"/>
                <a:ea typeface="Calibri" panose="020F0502020204030204" pitchFamily="34" charset="0"/>
              </a:rPr>
              <a:t>Positive/No, not appropriate for indicted infection or history of confirmed MRSA infection</a:t>
            </a:r>
            <a:r>
              <a:rPr lang="en-US" sz="1000" spc="-5" dirty="0">
                <a:solidFill>
                  <a:srgbClr val="000000"/>
                </a:solidFill>
                <a:latin typeface="Arial" panose="020B0604020202020204" pitchFamily="34" charset="0"/>
                <a:ea typeface="Calibri" panose="020F0502020204030204" pitchFamily="34" charset="0"/>
              </a:rPr>
              <a:t>:32610}</a:t>
            </a:r>
            <a:endParaRPr lang="en-US" dirty="0"/>
          </a:p>
          <a:p>
            <a:pPr>
              <a:spcBef>
                <a:spcPts val="500"/>
              </a:spcBef>
              <a:spcAft>
                <a:spcPts val="500"/>
              </a:spcAft>
            </a:pPr>
            <a:r>
              <a:rPr lang="en-US" sz="1000" b="1" spc="-5" dirty="0">
                <a:solidFill>
                  <a:srgbClr val="FF0000"/>
                </a:solidFill>
                <a:latin typeface="Arial" panose="020B0604020202020204" pitchFamily="34" charset="0"/>
                <a:ea typeface="Calibri" panose="020F0502020204030204" pitchFamily="34" charset="0"/>
              </a:rPr>
              <a:t> </a:t>
            </a:r>
            <a:endParaRPr lang="en-US" dirty="0"/>
          </a:p>
          <a:p>
            <a:pPr>
              <a:lnSpc>
                <a:spcPct val="107000"/>
              </a:lnSpc>
            </a:pPr>
            <a:r>
              <a:rPr lang="en-US" sz="1000" b="1"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Special </a:t>
            </a:r>
            <a:r>
              <a:rPr lang="en-US" sz="1000" b="1" spc="-10" dirty="0">
                <a:solidFill>
                  <a:srgbClr val="000000"/>
                </a:solidFill>
                <a:latin typeface="Arial" panose="020B0604020202020204" pitchFamily="34" charset="0"/>
                <a:ea typeface="Calibri" panose="020F0502020204030204" pitchFamily="34" charset="0"/>
                <a:cs typeface="Times New Roman" panose="02020603050405020304" pitchFamily="18" charset="0"/>
              </a:rPr>
              <a:t>Dosing</a:t>
            </a:r>
            <a:r>
              <a:rPr lang="en-US" sz="1000" b="1"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r>
              <a:rPr lang="en-US" sz="1000" b="1"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Considerations:</a:t>
            </a:r>
            <a:r>
              <a:rPr lang="en-US" sz="1000" b="1"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000" b="1"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Patient admitted to the ICU with critical illness? {(</a:t>
            </a:r>
            <a:r>
              <a:rPr lang="en-US" sz="1000" b="1" spc="5" dirty="0">
                <a:solidFill>
                  <a:srgbClr val="FF0000"/>
                </a:solidFill>
                <a:latin typeface="Arial" panose="020B0604020202020204" pitchFamily="34" charset="0"/>
                <a:ea typeface="Calibri" panose="020F0502020204030204" pitchFamily="34" charset="0"/>
                <a:cs typeface="Times New Roman" panose="02020603050405020304" pitchFamily="18" charset="0"/>
              </a:rPr>
              <a:t>Yes</a:t>
            </a:r>
            <a:r>
              <a:rPr lang="en-US" sz="1000" b="1"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 or </a:t>
            </a:r>
            <a:r>
              <a:rPr lang="en-US" sz="1000" spc="5" dirty="0">
                <a:latin typeface="Arial" panose="020B0604020202020204" pitchFamily="34" charset="0"/>
                <a:ea typeface="Calibri" panose="020F0502020204030204" pitchFamily="34" charset="0"/>
                <a:cs typeface="Times New Roman" panose="02020603050405020304" pitchFamily="18" charset="0"/>
              </a:rPr>
              <a:t>No</a:t>
            </a:r>
            <a:r>
              <a:rPr lang="en-US" sz="1000" b="1"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):32615}</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000" b="1"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Renal Considerations:{Renal Considerations:32608</a:t>
            </a:r>
            <a:r>
              <a:rPr lang="en-US" sz="1000" b="1" spc="5" dirty="0" smtClean="0">
                <a:solidFill>
                  <a:srgbClr val="000000"/>
                </a:solidFill>
                <a:latin typeface="Arial" panose="020B0604020202020204" pitchFamily="34" charset="0"/>
                <a:ea typeface="Calibri" panose="020F0502020204030204" pitchFamily="34" charset="0"/>
                <a:cs typeface="Times New Roman" panose="02020603050405020304" pitchFamily="18" charset="0"/>
              </a:rPr>
              <a:t>}  </a:t>
            </a:r>
            <a:r>
              <a:rPr lang="en-US" sz="1000" b="1" spc="5" dirty="0" smtClean="0">
                <a:solidFill>
                  <a:srgbClr val="FF0000"/>
                </a:solidFill>
                <a:latin typeface="Arial" panose="020B0604020202020204" pitchFamily="34" charset="0"/>
                <a:ea typeface="Calibri" panose="020F0502020204030204" pitchFamily="34" charset="0"/>
                <a:cs typeface="Times New Roman" panose="02020603050405020304" pitchFamily="18" charset="0"/>
              </a:rPr>
              <a:t>No</a:t>
            </a:r>
            <a:endParaRPr lang="en-US" sz="1100" b="1"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000" b="1"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BMI &gt;40), and/or Actual Body Weight &gt; 40% of Ideal Body Weight? {(</a:t>
            </a:r>
            <a:r>
              <a:rPr lang="en-US" sz="1000" b="1" spc="5" dirty="0">
                <a:latin typeface="Arial" panose="020B0604020202020204" pitchFamily="34" charset="0"/>
                <a:ea typeface="Calibri" panose="020F0502020204030204" pitchFamily="34" charset="0"/>
                <a:cs typeface="Times New Roman" panose="02020603050405020304" pitchFamily="18" charset="0"/>
              </a:rPr>
              <a:t>Obesity-Yes</a:t>
            </a:r>
            <a:r>
              <a:rPr lang="en-US" sz="1000" b="1"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 or </a:t>
            </a:r>
            <a:r>
              <a:rPr lang="en-US" sz="1000" b="1" spc="5" dirty="0">
                <a:solidFill>
                  <a:srgbClr val="FF0000"/>
                </a:solidFill>
                <a:latin typeface="Arial" panose="020B0604020202020204" pitchFamily="34" charset="0"/>
                <a:ea typeface="Calibri" panose="020F0502020204030204" pitchFamily="34" charset="0"/>
                <a:cs typeface="Times New Roman" panose="02020603050405020304" pitchFamily="18" charset="0"/>
              </a:rPr>
              <a:t>No</a:t>
            </a:r>
            <a:r>
              <a:rPr lang="en-US" sz="1000" b="1"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):32614}</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000" b="1"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Documented positive blood cultures with gram positive cocci?:{</a:t>
            </a:r>
            <a:r>
              <a:rPr lang="en-US" sz="1000" b="1" spc="5" dirty="0">
                <a:latin typeface="Arial" panose="020B0604020202020204" pitchFamily="34" charset="0"/>
                <a:ea typeface="Calibri" panose="020F0502020204030204" pitchFamily="34" charset="0"/>
                <a:cs typeface="Times New Roman" panose="02020603050405020304" pitchFamily="18" charset="0"/>
              </a:rPr>
              <a:t>(Yes </a:t>
            </a:r>
            <a:r>
              <a:rPr lang="en-US" sz="1000" b="1"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or </a:t>
            </a:r>
            <a:r>
              <a:rPr lang="en-US" sz="1000" b="1" spc="5" dirty="0">
                <a:solidFill>
                  <a:srgbClr val="FF0000"/>
                </a:solidFill>
                <a:latin typeface="Arial" panose="020B0604020202020204" pitchFamily="34" charset="0"/>
                <a:ea typeface="Calibri" panose="020F0502020204030204" pitchFamily="34" charset="0"/>
                <a:cs typeface="Times New Roman" panose="02020603050405020304" pitchFamily="18" charset="0"/>
              </a:rPr>
              <a:t>No</a:t>
            </a:r>
            <a:r>
              <a:rPr lang="en-US" sz="1000" b="1"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):32616}</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000" b="1"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Patient close to hospital discharge with need for continuation of vancomycin as an outpatient (with need for either the start of vancomycin therapy prior to discharge or a change in the current vancomycin regimen based on a serum trough concentration)? </a:t>
            </a:r>
            <a:r>
              <a:rPr lang="en-US" sz="1000" b="1" spc="5" dirty="0">
                <a:latin typeface="Arial" panose="020B0604020202020204" pitchFamily="34" charset="0"/>
                <a:ea typeface="Calibri" panose="020F0502020204030204" pitchFamily="34" charset="0"/>
                <a:cs typeface="Times New Roman" panose="02020603050405020304" pitchFamily="18" charset="0"/>
              </a:rPr>
              <a:t>{(Yes or</a:t>
            </a:r>
            <a:r>
              <a:rPr lang="en-US" sz="1000" b="1" spc="5" dirty="0">
                <a:solidFill>
                  <a:srgbClr val="FF0000"/>
                </a:solidFill>
                <a:latin typeface="Arial" panose="020B0604020202020204" pitchFamily="34" charset="0"/>
                <a:ea typeface="Calibri" panose="020F0502020204030204" pitchFamily="34" charset="0"/>
                <a:cs typeface="Times New Roman" panose="02020603050405020304" pitchFamily="18" charset="0"/>
              </a:rPr>
              <a:t> No</a:t>
            </a:r>
            <a:r>
              <a:rPr lang="en-US" sz="1000" b="1"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):32617}</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000" b="1"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Additional considerations for serum creatinine monitoring every 48 hours:{Additional considerations:32612</a:t>
            </a:r>
            <a:r>
              <a:rPr lang="en-US" sz="1000" b="1" spc="5" dirty="0" smtClean="0">
                <a:solidFill>
                  <a:srgbClr val="000000"/>
                </a:solidFill>
                <a:latin typeface="Arial" panose="020B0604020202020204" pitchFamily="34" charset="0"/>
                <a:ea typeface="Calibri" panose="020F0502020204030204" pitchFamily="34" charset="0"/>
                <a:cs typeface="Times New Roman" panose="02020603050405020304" pitchFamily="18" charset="0"/>
              </a:rPr>
              <a:t>} </a:t>
            </a:r>
            <a:r>
              <a:rPr lang="en-US" sz="1000" b="1" spc="5" dirty="0" smtClean="0">
                <a:solidFill>
                  <a:srgbClr val="FF0000"/>
                </a:solidFill>
                <a:latin typeface="Arial" panose="020B0604020202020204" pitchFamily="34" charset="0"/>
                <a:ea typeface="Calibri" panose="020F0502020204030204" pitchFamily="34" charset="0"/>
                <a:cs typeface="Times New Roman" panose="02020603050405020304" pitchFamily="18" charset="0"/>
              </a:rPr>
              <a:t>No</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1113422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048000" y="1704426"/>
            <a:ext cx="6096000" cy="3333733"/>
          </a:xfrm>
          <a:prstGeom prst="rect">
            <a:avLst/>
          </a:prstGeom>
        </p:spPr>
        <p:txBody>
          <a:bodyPr>
            <a:spAutoFit/>
          </a:bodyPr>
          <a:lstStyle/>
          <a:p>
            <a:pPr marL="1600200" marR="0">
              <a:lnSpc>
                <a:spcPct val="107000"/>
              </a:lnSpc>
              <a:spcBef>
                <a:spcPts val="0"/>
              </a:spcBef>
              <a:spcAft>
                <a:spcPts val="0"/>
              </a:spcAft>
            </a:pPr>
            <a:r>
              <a:rPr lang="en-US" sz="1000" b="1" dirty="0">
                <a:solidFill>
                  <a:srgbClr val="FF0000"/>
                </a:solidFill>
                <a:latin typeface="Arial" panose="020B0604020202020204" pitchFamily="34" charset="0"/>
                <a:ea typeface="Calibri" panose="020F0502020204030204" pitchFamily="34" charset="0"/>
                <a:cs typeface="Times New Roman" panose="02020603050405020304" pitchFamily="18" charset="0"/>
              </a:rPr>
              <a:t> </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000" b="1"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Plan:</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000" b="1"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Monitoring will be:</a:t>
            </a:r>
            <a:r>
              <a:rPr lang="en-US" sz="1000" spc="-10"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r>
              <a:rPr lang="en-US" sz="1000" b="1" spc="-5" dirty="0">
                <a:solidFill>
                  <a:srgbClr val="FF0000"/>
                </a:solidFill>
                <a:latin typeface="Arial" panose="020B0604020202020204" pitchFamily="34" charset="0"/>
                <a:ea typeface="Calibri" panose="020F0502020204030204" pitchFamily="34" charset="0"/>
                <a:cs typeface="Times New Roman" panose="02020603050405020304" pitchFamily="18" charset="0"/>
              </a:rPr>
              <a:t>{Early</a:t>
            </a:r>
            <a:r>
              <a:rPr lang="en-US" sz="1000"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 or Standard:32613}</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000" spc="-10" dirty="0">
                <a:solidFill>
                  <a:srgbClr val="000000"/>
                </a:solidFill>
                <a:latin typeface="Arial" panose="020B0604020202020204" pitchFamily="34" charset="0"/>
                <a:ea typeface="Calibri" panose="020F0502020204030204" pitchFamily="34" charset="0"/>
                <a:cs typeface="Times New Roman" panose="02020603050405020304" pitchFamily="18" charset="0"/>
              </a:rPr>
              <a:t>@VANCODOSES@      </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000" b="1"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  Loading Dose:</a:t>
            </a:r>
            <a:r>
              <a:rPr lang="en-US" sz="1000" b="1" spc="10"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r>
              <a:rPr lang="en-US" sz="1000" spc="10" dirty="0">
                <a:solidFill>
                  <a:srgbClr val="000000"/>
                </a:solidFill>
                <a:latin typeface="Arial" panose="020B0604020202020204" pitchFamily="34" charset="0"/>
                <a:ea typeface="Calibri" panose="020F0502020204030204" pitchFamily="34" charset="0"/>
                <a:cs typeface="Times New Roman" panose="02020603050405020304" pitchFamily="18" charset="0"/>
              </a:rPr>
              <a:t>Vancomycin </a:t>
            </a:r>
            <a:r>
              <a:rPr lang="en-US" sz="1000" b="1" spc="-5" dirty="0" smtClean="0">
                <a:solidFill>
                  <a:srgbClr val="FF0000"/>
                </a:solidFill>
                <a:latin typeface="Arial" panose="020B0604020202020204" pitchFamily="34" charset="0"/>
                <a:ea typeface="Calibri" panose="020F0502020204030204" pitchFamily="34" charset="0"/>
                <a:cs typeface="Times New Roman" panose="02020603050405020304" pitchFamily="18" charset="0"/>
              </a:rPr>
              <a:t>1750 mg </a:t>
            </a:r>
            <a:r>
              <a:rPr lang="en-US" sz="1000"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IV once</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ts val="915"/>
              </a:lnSpc>
            </a:pP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ts val="915"/>
              </a:lnSpc>
            </a:pPr>
            <a:r>
              <a:rPr lang="en-US" sz="1000" b="1"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  Maintenance Regimen</a:t>
            </a:r>
            <a:r>
              <a:rPr lang="en-US" sz="1000" b="1" spc="-10" dirty="0">
                <a:solidFill>
                  <a:srgbClr val="000000"/>
                </a:solidFill>
                <a:latin typeface="Arial" panose="020B0604020202020204" pitchFamily="34" charset="0"/>
                <a:ea typeface="Calibri" panose="020F0502020204030204" pitchFamily="34" charset="0"/>
                <a:cs typeface="Times New Roman" panose="02020603050405020304" pitchFamily="18" charset="0"/>
              </a:rPr>
              <a:t>:</a:t>
            </a:r>
            <a:r>
              <a:rPr lang="en-US" sz="1000" dirty="0">
                <a:latin typeface="Arial" panose="020B0604020202020204" pitchFamily="34" charset="0"/>
                <a:ea typeface="Calibri" panose="020F0502020204030204" pitchFamily="34" charset="0"/>
                <a:cs typeface="Times New Roman" panose="02020603050405020304" pitchFamily="18" charset="0"/>
              </a:rPr>
              <a:t> </a:t>
            </a:r>
            <a:r>
              <a:rPr lang="en-US" sz="1000"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Pharmacy will start Vancomycin</a:t>
            </a:r>
            <a:r>
              <a:rPr lang="en-US" sz="1000" dirty="0">
                <a:solidFill>
                  <a:srgbClr val="000000"/>
                </a:solidFill>
                <a:latin typeface="Arial" panose="020B0604020202020204" pitchFamily="34" charset="0"/>
                <a:ea typeface="Calibri" panose="020F0502020204030204" pitchFamily="34" charset="0"/>
                <a:cs typeface="Times New Roman" panose="02020603050405020304" pitchFamily="18" charset="0"/>
              </a:rPr>
              <a:t> at</a:t>
            </a:r>
            <a:r>
              <a:rPr lang="en-US" sz="1000"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r>
              <a:rPr lang="en-US" sz="1000" dirty="0">
                <a:solidFill>
                  <a:srgbClr val="000000"/>
                </a:solidFill>
                <a:latin typeface="Arial" panose="020B0604020202020204" pitchFamily="34" charset="0"/>
                <a:ea typeface="Calibri" panose="020F0502020204030204" pitchFamily="34" charset="0"/>
                <a:cs typeface="Times New Roman" panose="02020603050405020304" pitchFamily="18" charset="0"/>
              </a:rPr>
              <a:t>a</a:t>
            </a:r>
            <a:r>
              <a:rPr lang="en-US" sz="1000" spc="-10"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r>
              <a:rPr lang="en-US" sz="1000"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dose</a:t>
            </a:r>
            <a:r>
              <a:rPr lang="en-US" sz="1000" spc="-10"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r>
              <a:rPr lang="en-US" sz="1000" b="1" spc="-5" dirty="0">
                <a:solidFill>
                  <a:srgbClr val="FF0000"/>
                </a:solidFill>
                <a:latin typeface="Arial" panose="020B0604020202020204" pitchFamily="34" charset="0"/>
                <a:ea typeface="Calibri" panose="020F0502020204030204" pitchFamily="34" charset="0"/>
                <a:cs typeface="Times New Roman" panose="02020603050405020304" pitchFamily="18" charset="0"/>
              </a:rPr>
              <a:t>1</a:t>
            </a:r>
            <a:r>
              <a:rPr lang="en-US" sz="1000" b="1" spc="-5" dirty="0" smtClean="0">
                <a:solidFill>
                  <a:srgbClr val="FF0000"/>
                </a:solidFill>
                <a:latin typeface="Arial" panose="020B0604020202020204" pitchFamily="34" charset="0"/>
                <a:ea typeface="Calibri" panose="020F0502020204030204" pitchFamily="34" charset="0"/>
                <a:cs typeface="Times New Roman" panose="02020603050405020304" pitchFamily="18" charset="0"/>
              </a:rPr>
              <a:t>000 mg</a:t>
            </a:r>
            <a:r>
              <a:rPr lang="en-US" sz="1000" spc="10" dirty="0" smtClean="0">
                <a:solidFill>
                  <a:srgbClr val="000000"/>
                </a:solidFill>
                <a:latin typeface="Arial" panose="020B0604020202020204" pitchFamily="34" charset="0"/>
                <a:ea typeface="Calibri" panose="020F0502020204030204" pitchFamily="34" charset="0"/>
                <a:cs typeface="Times New Roman" panose="02020603050405020304" pitchFamily="18" charset="0"/>
              </a:rPr>
              <a:t> </a:t>
            </a:r>
            <a:r>
              <a:rPr lang="en-US" sz="1000" spc="-15" dirty="0">
                <a:solidFill>
                  <a:srgbClr val="000000"/>
                </a:solidFill>
                <a:latin typeface="Arial" panose="020B0604020202020204" pitchFamily="34" charset="0"/>
                <a:ea typeface="Calibri" panose="020F0502020204030204" pitchFamily="34" charset="0"/>
                <a:cs typeface="Times New Roman" panose="02020603050405020304" pitchFamily="18" charset="0"/>
              </a:rPr>
              <a:t>IV</a:t>
            </a:r>
            <a:r>
              <a:rPr lang="en-US" sz="1000"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r>
              <a:rPr lang="en-US" sz="1000" b="1" spc="-5" dirty="0" smtClean="0">
                <a:solidFill>
                  <a:srgbClr val="FF0000"/>
                </a:solidFill>
                <a:latin typeface="Arial" panose="020B0604020202020204" pitchFamily="34" charset="0"/>
                <a:ea typeface="Calibri" panose="020F0502020204030204" pitchFamily="34" charset="0"/>
                <a:cs typeface="Times New Roman" panose="02020603050405020304" pitchFamily="18" charset="0"/>
              </a:rPr>
              <a:t>every 24 hours</a:t>
            </a:r>
          </a:p>
          <a:p>
            <a:pPr>
              <a:lnSpc>
                <a:spcPts val="915"/>
              </a:lnSpc>
            </a:pPr>
            <a:r>
              <a:rPr lang="en-US" sz="1000" b="1"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000"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  Pharmacy scheduled {UCONN RX VANCOMYCIN </a:t>
            </a:r>
            <a:r>
              <a:rPr lang="en-US" sz="1000" b="1" spc="-5" dirty="0">
                <a:solidFill>
                  <a:srgbClr val="FF0000"/>
                </a:solidFill>
                <a:latin typeface="Arial" panose="020B0604020202020204" pitchFamily="34" charset="0"/>
                <a:ea typeface="Calibri" panose="020F0502020204030204" pitchFamily="34" charset="0"/>
                <a:cs typeface="Times New Roman" panose="02020603050405020304" pitchFamily="18" charset="0"/>
              </a:rPr>
              <a:t>TROUGH RANDOM:30219</a:t>
            </a:r>
            <a:r>
              <a:rPr lang="en-US" sz="1000"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 on {TIME; MONTH, DAY, YEAR, TIME:30231}</a:t>
            </a:r>
            <a:r>
              <a:rPr lang="en-US" sz="1000" spc="-5" dirty="0" err="1">
                <a:solidFill>
                  <a:srgbClr val="000000"/>
                </a:solidFill>
                <a:latin typeface="Arial" panose="020B0604020202020204" pitchFamily="34" charset="0"/>
                <a:ea typeface="Calibri" panose="020F0502020204030204" pitchFamily="34" charset="0"/>
                <a:cs typeface="Times New Roman" panose="02020603050405020304" pitchFamily="18" charset="0"/>
              </a:rPr>
              <a:t>SCr</a:t>
            </a:r>
            <a:r>
              <a:rPr lang="en-US" sz="1000"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 on {TIME; MONTH, DAY, YEAR, TIME:30231}</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000"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000"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Predicted AUC</a:t>
            </a:r>
            <a:r>
              <a:rPr lang="en-US" sz="1000" spc="-5" dirty="0" smtClean="0">
                <a:solidFill>
                  <a:srgbClr val="000000"/>
                </a:solidFill>
                <a:latin typeface="Arial" panose="020B0604020202020204" pitchFamily="34" charset="0"/>
                <a:ea typeface="Calibri" panose="020F0502020204030204" pitchFamily="34" charset="0"/>
                <a:cs typeface="Times New Roman" panose="02020603050405020304" pitchFamily="18" charset="0"/>
              </a:rPr>
              <a:t>: </a:t>
            </a:r>
            <a:r>
              <a:rPr lang="en-US" sz="1000" b="1" spc="-5" dirty="0" smtClean="0">
                <a:solidFill>
                  <a:srgbClr val="FF0000"/>
                </a:solidFill>
                <a:latin typeface="Arial" panose="020B0604020202020204" pitchFamily="34" charset="0"/>
                <a:ea typeface="Calibri" panose="020F0502020204030204" pitchFamily="34" charset="0"/>
                <a:cs typeface="Times New Roman" panose="02020603050405020304" pitchFamily="18" charset="0"/>
              </a:rPr>
              <a:t>577</a:t>
            </a:r>
            <a:endParaRPr lang="en-US" sz="1000" spc="-5" dirty="0" smtClean="0">
              <a:solidFill>
                <a:srgbClr val="FF0000"/>
              </a:solidFill>
              <a:latin typeface="Arial" panose="020B0604020202020204" pitchFamily="34" charset="0"/>
              <a:ea typeface="Calibri" panose="020F0502020204030204" pitchFamily="34" charset="0"/>
              <a:cs typeface="Times New Roman" panose="02020603050405020304" pitchFamily="18" charset="0"/>
            </a:endParaRPr>
          </a:p>
          <a:p>
            <a:pPr>
              <a:lnSpc>
                <a:spcPct val="107000"/>
              </a:lnSpc>
            </a:pPr>
            <a:r>
              <a:rPr lang="en-US" sz="1000"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ts val="910"/>
              </a:lnSpc>
            </a:pPr>
            <a:r>
              <a:rPr lang="en-US" sz="1000" b="1"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Additional Comments</a:t>
            </a:r>
            <a:r>
              <a:rPr lang="en-US" sz="1000"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 Pharmacy will continue to monitor daily and if indicated, adjust dose and/or frequency, order lab work as appropriate per the Pharmacy and Therapeutics Committee approved collaborative practice until discontinuation of the medication.</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5"/>
              </a:spcBef>
            </a:pPr>
            <a:r>
              <a:rPr lang="en-US" sz="1000"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ts val="920"/>
              </a:lnSpc>
            </a:pPr>
            <a:r>
              <a:rPr lang="en-US" sz="1000"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Assessment</a:t>
            </a:r>
            <a:r>
              <a:rPr lang="en-US" sz="1000"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r>
              <a:rPr lang="en-US" sz="1000"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completed</a:t>
            </a:r>
            <a:r>
              <a:rPr lang="en-US" sz="1000" spc="-10"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r>
              <a:rPr lang="en-US" sz="1000"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by</a:t>
            </a:r>
            <a:r>
              <a:rPr lang="en-US" sz="1000"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ts val="920"/>
              </a:lnSpc>
            </a:pPr>
            <a:r>
              <a:rPr lang="en-US" sz="1000"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@ME@ @TD@</a:t>
            </a:r>
            <a:r>
              <a:rPr lang="en-US" sz="1000" spc="-10"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r>
              <a:rPr lang="en-US" sz="1000" dirty="0">
                <a:solidFill>
                  <a:srgbClr val="000000"/>
                </a:solidFill>
                <a:latin typeface="Arial" panose="020B0604020202020204" pitchFamily="34" charset="0"/>
                <a:ea typeface="Calibri" panose="020F0502020204030204" pitchFamily="34" charset="0"/>
                <a:cs typeface="Times New Roman" panose="02020603050405020304" pitchFamily="18" charset="0"/>
              </a:rPr>
              <a:t>at</a:t>
            </a:r>
            <a:r>
              <a:rPr lang="en-US" sz="1000"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r>
              <a:rPr lang="en-US" sz="1000" spc="-10" dirty="0">
                <a:solidFill>
                  <a:srgbClr val="000000"/>
                </a:solidFill>
                <a:latin typeface="Arial" panose="020B0604020202020204" pitchFamily="34" charset="0"/>
                <a:ea typeface="Calibri" panose="020F0502020204030204" pitchFamily="34" charset="0"/>
                <a:cs typeface="Times New Roman" panose="02020603050405020304" pitchFamily="18" charset="0"/>
              </a:rPr>
              <a:t>@NOW@</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50"/>
              </a:spcBef>
            </a:pPr>
            <a:r>
              <a:rPr lang="en-US" sz="1000"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000" spc="-5" dirty="0">
                <a:solidFill>
                  <a:srgbClr val="000000"/>
                </a:solidFill>
                <a:latin typeface="Arial" panose="020B0604020202020204" pitchFamily="34" charset="0"/>
                <a:ea typeface="Calibri" panose="020F0502020204030204" pitchFamily="34" charset="0"/>
                <a:cs typeface="Times New Roman" panose="02020603050405020304" pitchFamily="18" charset="0"/>
              </a:rPr>
              <a:t>Collaborative Practice Agreement found here:</a:t>
            </a:r>
            <a:r>
              <a:rPr lang="en-US" sz="1000"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000" u="sng" dirty="0">
                <a:solidFill>
                  <a:srgbClr val="0F0F0F"/>
                </a:solidFill>
                <a:latin typeface="Arial" panose="020B0604020202020204" pitchFamily="34" charset="0"/>
                <a:ea typeface="Calibri" panose="020F0502020204030204" pitchFamily="34" charset="0"/>
                <a:cs typeface="Times New Roman" panose="02020603050405020304" pitchFamily="18" charset="0"/>
                <a:hlinkClick r:id="rId2"/>
              </a:rPr>
              <a:t>https://health.uconn.edu/pharmacy/staff-references/vanco-collaborative-practice/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713363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Major Updates to VCP </a:t>
            </a:r>
            <a:endParaRPr lang="en-US" dirty="0"/>
          </a:p>
        </p:txBody>
      </p:sp>
      <p:sp>
        <p:nvSpPr>
          <p:cNvPr id="3" name="Content Placeholder 2"/>
          <p:cNvSpPr>
            <a:spLocks noGrp="1"/>
          </p:cNvSpPr>
          <p:nvPr>
            <p:ph idx="1"/>
          </p:nvPr>
        </p:nvSpPr>
        <p:spPr/>
        <p:txBody>
          <a:bodyPr/>
          <a:lstStyle/>
          <a:p>
            <a:r>
              <a:rPr lang="en-US" dirty="0" smtClean="0"/>
              <a:t>Loading dose </a:t>
            </a:r>
          </a:p>
          <a:p>
            <a:r>
              <a:rPr lang="en-US" dirty="0" smtClean="0"/>
              <a:t>Therapeutic monitoring</a:t>
            </a:r>
          </a:p>
          <a:p>
            <a:pPr lvl="1"/>
            <a:r>
              <a:rPr lang="en-US" dirty="0" smtClean="0"/>
              <a:t>Targeting AUC/MIC instead of troughs </a:t>
            </a:r>
          </a:p>
          <a:p>
            <a:pPr lvl="1"/>
            <a:r>
              <a:rPr lang="en-US" dirty="0" smtClean="0"/>
              <a:t>Identification of patients who require additional monitoring </a:t>
            </a:r>
          </a:p>
          <a:p>
            <a:r>
              <a:rPr lang="en-US" dirty="0" smtClean="0"/>
              <a:t>MRSA nasal swab  </a:t>
            </a:r>
          </a:p>
          <a:p>
            <a:pPr lvl="1"/>
            <a:r>
              <a:rPr lang="en-US" dirty="0" smtClean="0"/>
              <a:t>Pharmacist now have ability to order MRSA nasal swabs and discontinue vancomycin if negative </a:t>
            </a:r>
            <a:endParaRPr lang="en-US" dirty="0"/>
          </a:p>
        </p:txBody>
      </p:sp>
    </p:spTree>
    <p:extLst>
      <p:ext uri="{BB962C8B-B14F-4D97-AF65-F5344CB8AC3E}">
        <p14:creationId xmlns:p14="http://schemas.microsoft.com/office/powerpoint/2010/main" val="400486067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Patient Case #2 continued </a:t>
            </a:r>
            <a:endParaRPr lang="en-US" dirty="0"/>
          </a:p>
        </p:txBody>
      </p:sp>
      <p:graphicFrame>
        <p:nvGraphicFramePr>
          <p:cNvPr id="5" name="Content Placeholder 3"/>
          <p:cNvGraphicFramePr>
            <a:graphicFrameLocks/>
          </p:cNvGraphicFramePr>
          <p:nvPr>
            <p:extLst>
              <p:ext uri="{D42A27DB-BD31-4B8C-83A1-F6EECF244321}">
                <p14:modId xmlns:p14="http://schemas.microsoft.com/office/powerpoint/2010/main" val="2692142256"/>
              </p:ext>
            </p:extLst>
          </p:nvPr>
        </p:nvGraphicFramePr>
        <p:xfrm>
          <a:off x="1395844" y="1981499"/>
          <a:ext cx="4572000" cy="2374806"/>
        </p:xfrm>
        <a:graphic>
          <a:graphicData uri="http://schemas.openxmlformats.org/drawingml/2006/table">
            <a:tbl>
              <a:tblPr firstRow="1" bandRow="1">
                <a:tableStyleId>{5C22544A-7EE6-4342-B048-85BDC9FD1C3A}</a:tableStyleId>
              </a:tblPr>
              <a:tblGrid>
                <a:gridCol w="683560">
                  <a:extLst>
                    <a:ext uri="{9D8B030D-6E8A-4147-A177-3AD203B41FA5}">
                      <a16:colId xmlns:a16="http://schemas.microsoft.com/office/drawing/2014/main" val="626421123"/>
                    </a:ext>
                  </a:extLst>
                </a:gridCol>
                <a:gridCol w="726141">
                  <a:extLst>
                    <a:ext uri="{9D8B030D-6E8A-4147-A177-3AD203B41FA5}">
                      <a16:colId xmlns:a16="http://schemas.microsoft.com/office/drawing/2014/main" val="2623684182"/>
                    </a:ext>
                  </a:extLst>
                </a:gridCol>
                <a:gridCol w="1653988">
                  <a:extLst>
                    <a:ext uri="{9D8B030D-6E8A-4147-A177-3AD203B41FA5}">
                      <a16:colId xmlns:a16="http://schemas.microsoft.com/office/drawing/2014/main" val="1797988717"/>
                    </a:ext>
                  </a:extLst>
                </a:gridCol>
                <a:gridCol w="1508311">
                  <a:extLst>
                    <a:ext uri="{9D8B030D-6E8A-4147-A177-3AD203B41FA5}">
                      <a16:colId xmlns:a16="http://schemas.microsoft.com/office/drawing/2014/main" val="52036336"/>
                    </a:ext>
                  </a:extLst>
                </a:gridCol>
              </a:tblGrid>
              <a:tr h="395801">
                <a:tc>
                  <a:txBody>
                    <a:bodyPr/>
                    <a:lstStyle/>
                    <a:p>
                      <a:r>
                        <a:rPr lang="en-US" dirty="0" smtClean="0"/>
                        <a:t>Day</a:t>
                      </a:r>
                      <a:endParaRPr lang="en-US" dirty="0"/>
                    </a:p>
                  </a:txBody>
                  <a:tcPr/>
                </a:tc>
                <a:tc>
                  <a:txBody>
                    <a:bodyPr/>
                    <a:lstStyle/>
                    <a:p>
                      <a:r>
                        <a:rPr lang="en-US" dirty="0" smtClean="0"/>
                        <a:t>Dose</a:t>
                      </a:r>
                      <a:endParaRPr lang="en-US" dirty="0"/>
                    </a:p>
                  </a:txBody>
                  <a:tcPr/>
                </a:tc>
                <a:tc>
                  <a:txBody>
                    <a:bodyPr/>
                    <a:lstStyle/>
                    <a:p>
                      <a:r>
                        <a:rPr lang="en-US" dirty="0" smtClean="0"/>
                        <a:t>Time  </a:t>
                      </a:r>
                      <a:endParaRPr lang="en-US" dirty="0"/>
                    </a:p>
                  </a:txBody>
                  <a:tcPr/>
                </a:tc>
                <a:tc>
                  <a:txBody>
                    <a:bodyPr/>
                    <a:lstStyle/>
                    <a:p>
                      <a:r>
                        <a:rPr lang="en-US" dirty="0" smtClean="0"/>
                        <a:t>Dose </a:t>
                      </a:r>
                      <a:endParaRPr lang="en-US" dirty="0"/>
                    </a:p>
                  </a:txBody>
                  <a:tcPr/>
                </a:tc>
                <a:extLst>
                  <a:ext uri="{0D108BD9-81ED-4DB2-BD59-A6C34878D82A}">
                    <a16:rowId xmlns:a16="http://schemas.microsoft.com/office/drawing/2014/main" val="3412645159"/>
                  </a:ext>
                </a:extLst>
              </a:tr>
              <a:tr h="395801">
                <a:tc>
                  <a:txBody>
                    <a:bodyPr/>
                    <a:lstStyle/>
                    <a:p>
                      <a:r>
                        <a:rPr lang="en-US" dirty="0" smtClean="0"/>
                        <a:t>1</a:t>
                      </a:r>
                      <a:endParaRPr lang="en-US" dirty="0"/>
                    </a:p>
                  </a:txBody>
                  <a:tcPr/>
                </a:tc>
                <a:tc>
                  <a:txBody>
                    <a:bodyPr/>
                    <a:lstStyle/>
                    <a:p>
                      <a:r>
                        <a:rPr lang="en-US" dirty="0" smtClean="0"/>
                        <a:t>1</a:t>
                      </a:r>
                      <a:endParaRPr lang="en-US" dirty="0"/>
                    </a:p>
                  </a:txBody>
                  <a:tcPr/>
                </a:tc>
                <a:tc>
                  <a:txBody>
                    <a:bodyPr/>
                    <a:lstStyle/>
                    <a:p>
                      <a:r>
                        <a:rPr lang="en-US" dirty="0" smtClean="0"/>
                        <a:t>10:18</a:t>
                      </a:r>
                      <a:endParaRPr lang="en-US" dirty="0"/>
                    </a:p>
                  </a:txBody>
                  <a:tcPr/>
                </a:tc>
                <a:tc>
                  <a:txBody>
                    <a:bodyPr/>
                    <a:lstStyle/>
                    <a:p>
                      <a:r>
                        <a:rPr lang="en-US" dirty="0" smtClean="0"/>
                        <a:t>1750 mg </a:t>
                      </a:r>
                      <a:endParaRPr lang="en-US" dirty="0"/>
                    </a:p>
                  </a:txBody>
                  <a:tcPr/>
                </a:tc>
                <a:extLst>
                  <a:ext uri="{0D108BD9-81ED-4DB2-BD59-A6C34878D82A}">
                    <a16:rowId xmlns:a16="http://schemas.microsoft.com/office/drawing/2014/main" val="1931425360"/>
                  </a:ext>
                </a:extLst>
              </a:tr>
              <a:tr h="395801">
                <a:tc>
                  <a:txBody>
                    <a:bodyPr/>
                    <a:lstStyle/>
                    <a:p>
                      <a:r>
                        <a:rPr lang="en-US" dirty="0" smtClean="0"/>
                        <a:t>2</a:t>
                      </a:r>
                      <a:endParaRPr lang="en-US" dirty="0"/>
                    </a:p>
                  </a:txBody>
                  <a:tcPr/>
                </a:tc>
                <a:tc>
                  <a:txBody>
                    <a:bodyPr/>
                    <a:lstStyle/>
                    <a:p>
                      <a:r>
                        <a:rPr lang="en-US" dirty="0" smtClean="0"/>
                        <a:t>2</a:t>
                      </a:r>
                      <a:endParaRPr lang="en-US" dirty="0"/>
                    </a:p>
                  </a:txBody>
                  <a:tcPr/>
                </a:tc>
                <a:tc>
                  <a:txBody>
                    <a:bodyPr/>
                    <a:lstStyle/>
                    <a:p>
                      <a:r>
                        <a:rPr lang="en-US" dirty="0" smtClean="0"/>
                        <a:t>09:30</a:t>
                      </a:r>
                      <a:endParaRPr lang="en-US" dirty="0"/>
                    </a:p>
                  </a:txBody>
                  <a:tcPr/>
                </a:tc>
                <a:tc>
                  <a:txBody>
                    <a:bodyPr/>
                    <a:lstStyle/>
                    <a:p>
                      <a:r>
                        <a:rPr lang="en-US" dirty="0" smtClean="0"/>
                        <a:t>1000 mg </a:t>
                      </a:r>
                      <a:endParaRPr lang="en-US" dirty="0"/>
                    </a:p>
                  </a:txBody>
                  <a:tcPr/>
                </a:tc>
                <a:extLst>
                  <a:ext uri="{0D108BD9-81ED-4DB2-BD59-A6C34878D82A}">
                    <a16:rowId xmlns:a16="http://schemas.microsoft.com/office/drawing/2014/main" val="3147743054"/>
                  </a:ext>
                </a:extLst>
              </a:tr>
              <a:tr h="395801">
                <a:tc>
                  <a:txBody>
                    <a:bodyPr/>
                    <a:lstStyle/>
                    <a:p>
                      <a:endParaRPr lang="en-US" dirty="0"/>
                    </a:p>
                  </a:txBody>
                  <a:tcPr>
                    <a:solidFill>
                      <a:srgbClr val="FFFF00"/>
                    </a:solidFill>
                  </a:tcPr>
                </a:tc>
                <a:tc>
                  <a:txBody>
                    <a:bodyPr/>
                    <a:lstStyle/>
                    <a:p>
                      <a:endParaRPr lang="en-US" dirty="0"/>
                    </a:p>
                  </a:txBody>
                  <a:tcPr>
                    <a:solidFill>
                      <a:srgbClr val="FFFF00"/>
                    </a:solidFill>
                  </a:tcPr>
                </a:tc>
                <a:tc>
                  <a:txBody>
                    <a:bodyPr/>
                    <a:lstStyle/>
                    <a:p>
                      <a:r>
                        <a:rPr lang="en-US" dirty="0" smtClean="0"/>
                        <a:t>09:40  Trough = </a:t>
                      </a:r>
                      <a:endParaRPr lang="en-US" dirty="0"/>
                    </a:p>
                  </a:txBody>
                  <a:tcPr>
                    <a:solidFill>
                      <a:srgbClr val="FFFF00"/>
                    </a:solidFill>
                  </a:tcPr>
                </a:tc>
                <a:tc>
                  <a:txBody>
                    <a:bodyPr/>
                    <a:lstStyle/>
                    <a:p>
                      <a:r>
                        <a:rPr lang="en-US" b="1" dirty="0" smtClean="0"/>
                        <a:t>13</a:t>
                      </a:r>
                      <a:endParaRPr lang="en-US" b="1" dirty="0"/>
                    </a:p>
                  </a:txBody>
                  <a:tcPr>
                    <a:solidFill>
                      <a:srgbClr val="FFFF00"/>
                    </a:solidFill>
                  </a:tcPr>
                </a:tc>
                <a:extLst>
                  <a:ext uri="{0D108BD9-81ED-4DB2-BD59-A6C34878D82A}">
                    <a16:rowId xmlns:a16="http://schemas.microsoft.com/office/drawing/2014/main" val="2962044112"/>
                  </a:ext>
                </a:extLst>
              </a:tr>
              <a:tr h="395801">
                <a:tc>
                  <a:txBody>
                    <a:bodyPr/>
                    <a:lstStyle/>
                    <a:p>
                      <a:r>
                        <a:rPr lang="en-US" dirty="0" smtClean="0"/>
                        <a:t>3</a:t>
                      </a:r>
                      <a:endParaRPr lang="en-US" dirty="0"/>
                    </a:p>
                  </a:txBody>
                  <a:tcPr/>
                </a:tc>
                <a:tc>
                  <a:txBody>
                    <a:bodyPr/>
                    <a:lstStyle/>
                    <a:p>
                      <a:r>
                        <a:rPr lang="en-US" dirty="0" smtClean="0"/>
                        <a:t>3</a:t>
                      </a:r>
                      <a:endParaRPr lang="en-US" dirty="0"/>
                    </a:p>
                  </a:txBody>
                  <a:tcPr/>
                </a:tc>
                <a:tc>
                  <a:txBody>
                    <a:bodyPr/>
                    <a:lstStyle/>
                    <a:p>
                      <a:r>
                        <a:rPr lang="en-US" dirty="0" smtClean="0"/>
                        <a:t>10:01</a:t>
                      </a:r>
                      <a:endParaRPr lang="en-US" dirty="0"/>
                    </a:p>
                  </a:txBody>
                  <a:tcPr/>
                </a:tc>
                <a:tc>
                  <a:txBody>
                    <a:bodyPr/>
                    <a:lstStyle/>
                    <a:p>
                      <a:r>
                        <a:rPr lang="en-US" dirty="0" smtClean="0"/>
                        <a:t>1000</a:t>
                      </a:r>
                      <a:r>
                        <a:rPr lang="en-US" baseline="0" dirty="0" smtClean="0"/>
                        <a:t> mg </a:t>
                      </a:r>
                      <a:endParaRPr lang="en-US" dirty="0"/>
                    </a:p>
                  </a:txBody>
                  <a:tcPr/>
                </a:tc>
                <a:extLst>
                  <a:ext uri="{0D108BD9-81ED-4DB2-BD59-A6C34878D82A}">
                    <a16:rowId xmlns:a16="http://schemas.microsoft.com/office/drawing/2014/main" val="564682750"/>
                  </a:ext>
                </a:extLst>
              </a:tr>
              <a:tr h="395801">
                <a:tc>
                  <a:txBody>
                    <a:bodyPr/>
                    <a:lstStyle/>
                    <a:p>
                      <a:endParaRPr lang="en-US" dirty="0"/>
                    </a:p>
                  </a:txBody>
                  <a:tcPr>
                    <a:solidFill>
                      <a:srgbClr val="FFFF00"/>
                    </a:solidFill>
                  </a:tcPr>
                </a:tc>
                <a:tc>
                  <a:txBody>
                    <a:bodyPr/>
                    <a:lstStyle/>
                    <a:p>
                      <a:endParaRPr lang="en-US" dirty="0"/>
                    </a:p>
                  </a:txBody>
                  <a:tcPr>
                    <a:solidFill>
                      <a:srgbClr val="FFFF00"/>
                    </a:solidFill>
                  </a:tcPr>
                </a:tc>
                <a:tc>
                  <a:txBody>
                    <a:bodyPr/>
                    <a:lstStyle/>
                    <a:p>
                      <a:r>
                        <a:rPr lang="en-US" dirty="0" smtClean="0"/>
                        <a:t>13:05</a:t>
                      </a:r>
                      <a:r>
                        <a:rPr lang="en-US" baseline="0" dirty="0" smtClean="0"/>
                        <a:t> </a:t>
                      </a:r>
                      <a:r>
                        <a:rPr lang="en-US" dirty="0" smtClean="0"/>
                        <a:t>Peak =  </a:t>
                      </a:r>
                      <a:endParaRPr lang="en-US" dirty="0"/>
                    </a:p>
                  </a:txBody>
                  <a:tcPr>
                    <a:solidFill>
                      <a:srgbClr val="FFFF00"/>
                    </a:solidFill>
                  </a:tcPr>
                </a:tc>
                <a:tc>
                  <a:txBody>
                    <a:bodyPr/>
                    <a:lstStyle/>
                    <a:p>
                      <a:r>
                        <a:rPr lang="en-US" b="1" dirty="0" smtClean="0"/>
                        <a:t>26</a:t>
                      </a:r>
                      <a:endParaRPr lang="en-US" b="1" dirty="0"/>
                    </a:p>
                  </a:txBody>
                  <a:tcPr>
                    <a:solidFill>
                      <a:srgbClr val="FFFF00"/>
                    </a:solidFill>
                  </a:tcPr>
                </a:tc>
                <a:extLst>
                  <a:ext uri="{0D108BD9-81ED-4DB2-BD59-A6C34878D82A}">
                    <a16:rowId xmlns:a16="http://schemas.microsoft.com/office/drawing/2014/main" val="3391590898"/>
                  </a:ext>
                </a:extLst>
              </a:tr>
            </a:tbl>
          </a:graphicData>
        </a:graphic>
      </p:graphicFrame>
      <p:pic>
        <p:nvPicPr>
          <p:cNvPr id="3" name="Picture 2"/>
          <p:cNvPicPr>
            <a:picLocks noChangeAspect="1"/>
          </p:cNvPicPr>
          <p:nvPr/>
        </p:nvPicPr>
        <p:blipFill>
          <a:blip r:embed="rId3"/>
          <a:stretch>
            <a:fillRect/>
          </a:stretch>
        </p:blipFill>
        <p:spPr>
          <a:xfrm>
            <a:off x="759133" y="4865484"/>
            <a:ext cx="5356566" cy="1844064"/>
          </a:xfrm>
          <a:prstGeom prst="rect">
            <a:avLst/>
          </a:prstGeom>
        </p:spPr>
      </p:pic>
      <p:pic>
        <p:nvPicPr>
          <p:cNvPr id="4" name="Picture 3"/>
          <p:cNvPicPr>
            <a:picLocks noChangeAspect="1"/>
          </p:cNvPicPr>
          <p:nvPr/>
        </p:nvPicPr>
        <p:blipFill>
          <a:blip r:embed="rId4"/>
          <a:stretch>
            <a:fillRect/>
          </a:stretch>
        </p:blipFill>
        <p:spPr>
          <a:xfrm>
            <a:off x="6331144" y="2046590"/>
            <a:ext cx="5484494" cy="3836189"/>
          </a:xfrm>
          <a:prstGeom prst="rect">
            <a:avLst/>
          </a:prstGeom>
        </p:spPr>
      </p:pic>
      <p:sp>
        <p:nvSpPr>
          <p:cNvPr id="9" name="Right Arrow 8"/>
          <p:cNvSpPr/>
          <p:nvPr/>
        </p:nvSpPr>
        <p:spPr>
          <a:xfrm rot="8796489">
            <a:off x="5454433" y="4777553"/>
            <a:ext cx="1285448" cy="506640"/>
          </a:xfrm>
          <a:prstGeom prst="rightArrow">
            <a:avLst>
              <a:gd name="adj1" fmla="val 50000"/>
              <a:gd name="adj2" fmla="val 77905"/>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7154754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455718" y="824074"/>
            <a:ext cx="9067799" cy="4747518"/>
          </a:xfrm>
          <a:prstGeom prst="rect">
            <a:avLst/>
          </a:prstGeom>
        </p:spPr>
        <p:txBody>
          <a:bodyPr wrap="square">
            <a:spAutoFit/>
          </a:bodyPr>
          <a:lstStyle/>
          <a:p>
            <a:r>
              <a:rPr lang="en-US" sz="1200" b="1" spc="-5" dirty="0">
                <a:solidFill>
                  <a:srgbClr val="000000"/>
                </a:solidFill>
                <a:latin typeface="Arial" panose="020B0604020202020204" pitchFamily="34" charset="0"/>
                <a:ea typeface="Calibri" panose="020F0502020204030204" pitchFamily="34" charset="0"/>
              </a:rPr>
              <a:t>Pharmacy: Follow-up</a:t>
            </a:r>
            <a:r>
              <a:rPr lang="en-US" sz="1200" b="1" spc="5" dirty="0">
                <a:solidFill>
                  <a:srgbClr val="000000"/>
                </a:solidFill>
                <a:latin typeface="Arial" panose="020B0604020202020204" pitchFamily="34" charset="0"/>
                <a:ea typeface="Calibri" panose="020F0502020204030204" pitchFamily="34" charset="0"/>
              </a:rPr>
              <a:t> </a:t>
            </a:r>
            <a:r>
              <a:rPr lang="en-US" sz="1200" b="1" spc="-5" dirty="0">
                <a:solidFill>
                  <a:srgbClr val="000000"/>
                </a:solidFill>
                <a:latin typeface="Arial" panose="020B0604020202020204" pitchFamily="34" charset="0"/>
                <a:ea typeface="Calibri" panose="020F0502020204030204" pitchFamily="34" charset="0"/>
              </a:rPr>
              <a:t>IV Vancomycin Dosing</a:t>
            </a:r>
            <a:r>
              <a:rPr lang="en-US" sz="1200" b="1" dirty="0">
                <a:solidFill>
                  <a:srgbClr val="000000"/>
                </a:solidFill>
                <a:latin typeface="Arial" panose="020B0604020202020204" pitchFamily="34" charset="0"/>
                <a:ea typeface="Calibri" panose="020F0502020204030204" pitchFamily="34" charset="0"/>
              </a:rPr>
              <a:t> </a:t>
            </a:r>
            <a:endParaRPr lang="en-US" sz="1100" dirty="0">
              <a:latin typeface="Calibri" panose="020F0502020204030204" pitchFamily="34" charset="0"/>
              <a:ea typeface="Calibri" panose="020F0502020204030204" pitchFamily="34" charset="0"/>
            </a:endParaRPr>
          </a:p>
          <a:p>
            <a:pPr>
              <a:lnSpc>
                <a:spcPct val="107000"/>
              </a:lnSpc>
            </a:pPr>
            <a:endParaRPr lang="en-US" sz="1000" b="1" dirty="0" smtClean="0">
              <a:solidFill>
                <a:srgbClr val="000000"/>
              </a:solidFill>
              <a:latin typeface="Arial" panose="020B0604020202020204" pitchFamily="34" charset="0"/>
              <a:ea typeface="Calibri" panose="020F0502020204030204" pitchFamily="34" charset="0"/>
            </a:endParaRPr>
          </a:p>
          <a:p>
            <a:pPr>
              <a:lnSpc>
                <a:spcPct val="107000"/>
              </a:lnSpc>
            </a:pPr>
            <a:r>
              <a:rPr lang="en-US" sz="1000" b="1" dirty="0">
                <a:solidFill>
                  <a:srgbClr val="000000"/>
                </a:solidFill>
                <a:latin typeface="Arial" panose="020B0604020202020204" pitchFamily="34" charset="0"/>
                <a:ea typeface="Calibri" panose="020F0502020204030204" pitchFamily="34" charset="0"/>
              </a:rPr>
              <a:t> </a:t>
            </a:r>
            <a:r>
              <a:rPr lang="en-US" sz="1100" spc="-5" dirty="0">
                <a:latin typeface="Arial" panose="020B0604020202020204" pitchFamily="34" charset="0"/>
                <a:ea typeface="Calibri" panose="020F0502020204030204" pitchFamily="34" charset="0"/>
                <a:cs typeface="Times New Roman" panose="02020603050405020304" pitchFamily="18" charset="0"/>
              </a:rPr>
              <a:t>@NAME@ </a:t>
            </a:r>
            <a:r>
              <a:rPr lang="en-US" sz="1100" dirty="0">
                <a:latin typeface="Arial" panose="020B0604020202020204" pitchFamily="34" charset="0"/>
                <a:ea typeface="Calibri" panose="020F0502020204030204" pitchFamily="34" charset="0"/>
                <a:cs typeface="Times New Roman" panose="02020603050405020304" pitchFamily="18" charset="0"/>
              </a:rPr>
              <a:t>is</a:t>
            </a:r>
            <a:r>
              <a:rPr lang="en-US" sz="1100" spc="-10" dirty="0">
                <a:latin typeface="Arial" panose="020B0604020202020204" pitchFamily="34" charset="0"/>
                <a:ea typeface="Calibri" panose="020F0502020204030204" pitchFamily="34" charset="0"/>
                <a:cs typeface="Times New Roman" panose="02020603050405020304" pitchFamily="18" charset="0"/>
              </a:rPr>
              <a:t> </a:t>
            </a:r>
            <a:r>
              <a:rPr lang="en-US" sz="1100" dirty="0">
                <a:latin typeface="Arial" panose="020B0604020202020204" pitchFamily="34" charset="0"/>
                <a:ea typeface="Calibri" panose="020F0502020204030204" pitchFamily="34" charset="0"/>
                <a:cs typeface="Times New Roman" panose="02020603050405020304" pitchFamily="18" charset="0"/>
              </a:rPr>
              <a:t>a</a:t>
            </a:r>
            <a:r>
              <a:rPr lang="en-US" sz="1100" spc="-10" dirty="0">
                <a:latin typeface="Arial" panose="020B0604020202020204" pitchFamily="34" charset="0"/>
                <a:ea typeface="Calibri" panose="020F0502020204030204" pitchFamily="34" charset="0"/>
                <a:cs typeface="Times New Roman" panose="02020603050405020304" pitchFamily="18" charset="0"/>
              </a:rPr>
              <a:t> </a:t>
            </a:r>
            <a:r>
              <a:rPr lang="en-US" sz="1100" b="1" spc="-10" dirty="0">
                <a:solidFill>
                  <a:srgbClr val="FF0000"/>
                </a:solidFill>
                <a:latin typeface="Arial" panose="020B0604020202020204" pitchFamily="34" charset="0"/>
                <a:ea typeface="Calibri" panose="020F0502020204030204" pitchFamily="34" charset="0"/>
                <a:cs typeface="Times New Roman" panose="02020603050405020304" pitchFamily="18" charset="0"/>
              </a:rPr>
              <a:t>86 year old male </a:t>
            </a:r>
            <a:r>
              <a:rPr lang="en-US" sz="1100" spc="-10" dirty="0">
                <a:latin typeface="Arial" panose="020B0604020202020204" pitchFamily="34" charset="0"/>
                <a:ea typeface="Calibri" panose="020F0502020204030204" pitchFamily="34" charset="0"/>
                <a:cs typeface="Times New Roman" panose="02020603050405020304" pitchFamily="18" charset="0"/>
              </a:rPr>
              <a:t>who</a:t>
            </a:r>
            <a:r>
              <a:rPr lang="en-US" sz="1100" spc="-5" dirty="0">
                <a:latin typeface="Arial" panose="020B0604020202020204" pitchFamily="34" charset="0"/>
                <a:ea typeface="Calibri" panose="020F0502020204030204" pitchFamily="34" charset="0"/>
                <a:cs typeface="Times New Roman" panose="02020603050405020304" pitchFamily="18" charset="0"/>
              </a:rPr>
              <a:t> has</a:t>
            </a:r>
            <a:r>
              <a:rPr lang="en-US" sz="1100" spc="-10" dirty="0">
                <a:latin typeface="Arial" panose="020B0604020202020204" pitchFamily="34" charset="0"/>
                <a:ea typeface="Calibri" panose="020F0502020204030204" pitchFamily="34" charset="0"/>
                <a:cs typeface="Times New Roman" panose="02020603050405020304" pitchFamily="18" charset="0"/>
              </a:rPr>
              <a:t> </a:t>
            </a:r>
            <a:r>
              <a:rPr lang="en-US" sz="1100" spc="-5" dirty="0">
                <a:latin typeface="Arial" panose="020B0604020202020204" pitchFamily="34" charset="0"/>
                <a:ea typeface="Calibri" panose="020F0502020204030204" pitchFamily="34" charset="0"/>
                <a:cs typeface="Times New Roman" panose="02020603050405020304" pitchFamily="18" charset="0"/>
              </a:rPr>
              <a:t>been</a:t>
            </a:r>
            <a:r>
              <a:rPr lang="en-US" sz="1100" spc="5" dirty="0">
                <a:latin typeface="Arial" panose="020B0604020202020204" pitchFamily="34" charset="0"/>
                <a:ea typeface="Calibri" panose="020F0502020204030204" pitchFamily="34" charset="0"/>
                <a:cs typeface="Times New Roman" panose="02020603050405020304" pitchFamily="18" charset="0"/>
              </a:rPr>
              <a:t> </a:t>
            </a:r>
            <a:r>
              <a:rPr lang="en-US" sz="1100" spc="-5" dirty="0">
                <a:latin typeface="Arial" panose="020B0604020202020204" pitchFamily="34" charset="0"/>
                <a:ea typeface="Calibri" panose="020F0502020204030204" pitchFamily="34" charset="0"/>
                <a:cs typeface="Times New Roman" panose="02020603050405020304" pitchFamily="18" charset="0"/>
              </a:rPr>
              <a:t>initiated</a:t>
            </a:r>
            <a:r>
              <a:rPr lang="en-US" sz="1100" spc="5" dirty="0">
                <a:latin typeface="Arial" panose="020B0604020202020204" pitchFamily="34" charset="0"/>
                <a:ea typeface="Calibri" panose="020F0502020204030204" pitchFamily="34" charset="0"/>
                <a:cs typeface="Times New Roman" panose="02020603050405020304" pitchFamily="18" charset="0"/>
              </a:rPr>
              <a:t> </a:t>
            </a:r>
            <a:r>
              <a:rPr lang="en-US" sz="1100" spc="-5" dirty="0">
                <a:latin typeface="Arial" panose="020B0604020202020204" pitchFamily="34" charset="0"/>
                <a:ea typeface="Calibri" panose="020F0502020204030204" pitchFamily="34" charset="0"/>
                <a:cs typeface="Times New Roman" panose="02020603050405020304" pitchFamily="18" charset="0"/>
              </a:rPr>
              <a:t>on Vancomycin for</a:t>
            </a:r>
            <a:r>
              <a:rPr lang="en-US" sz="1100" spc="35" dirty="0">
                <a:latin typeface="Arial" panose="020B0604020202020204" pitchFamily="34" charset="0"/>
                <a:ea typeface="Calibri" panose="020F0502020204030204" pitchFamily="34" charset="0"/>
                <a:cs typeface="Times New Roman" panose="02020603050405020304" pitchFamily="18" charset="0"/>
              </a:rPr>
              <a:t> </a:t>
            </a:r>
            <a:r>
              <a:rPr lang="en-US" sz="1100" b="1" spc="-5" dirty="0">
                <a:solidFill>
                  <a:srgbClr val="FF0000"/>
                </a:solidFill>
                <a:latin typeface="Arial" panose="020B0604020202020204" pitchFamily="34" charset="0"/>
                <a:ea typeface="Calibri" panose="020F0502020204030204" pitchFamily="34" charset="0"/>
                <a:cs typeface="Times New Roman" panose="02020603050405020304" pitchFamily="18" charset="0"/>
              </a:rPr>
              <a:t>Empiric</a:t>
            </a:r>
            <a:r>
              <a:rPr lang="en-US" sz="1100" spc="-5" dirty="0">
                <a:latin typeface="Arial" panose="020B0604020202020204" pitchFamily="34" charset="0"/>
                <a:ea typeface="Calibri" panose="020F0502020204030204" pitchFamily="34" charset="0"/>
                <a:cs typeface="Times New Roman" panose="02020603050405020304" pitchFamily="18" charset="0"/>
              </a:rPr>
              <a:t> therapy for </a:t>
            </a:r>
            <a:r>
              <a:rPr lang="en-US" sz="1100" b="1" spc="-5" dirty="0">
                <a:solidFill>
                  <a:srgbClr val="FF0000"/>
                </a:solidFill>
                <a:latin typeface="Arial" panose="020B0604020202020204" pitchFamily="34" charset="0"/>
                <a:ea typeface="Calibri" panose="020F0502020204030204" pitchFamily="34" charset="0"/>
                <a:cs typeface="Times New Roman" panose="02020603050405020304" pitchFamily="18" charset="0"/>
              </a:rPr>
              <a:t>UTI, sepsis.</a:t>
            </a:r>
            <a:endParaRPr lang="en-US" sz="1100" b="1"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endParaRPr lang="en-US" sz="1000" dirty="0">
              <a:latin typeface="Calibri" panose="020F0502020204030204" pitchFamily="34" charset="0"/>
              <a:ea typeface="Calibri" panose="020F0502020204030204" pitchFamily="34" charset="0"/>
              <a:cs typeface="Times New Roman" panose="02020603050405020304" pitchFamily="18" charset="0"/>
            </a:endParaRPr>
          </a:p>
          <a:p>
            <a:r>
              <a:rPr lang="en-US" sz="1000" spc="-5" dirty="0">
                <a:solidFill>
                  <a:srgbClr val="000000"/>
                </a:solidFill>
                <a:latin typeface="Arial" panose="020B0604020202020204" pitchFamily="34" charset="0"/>
                <a:ea typeface="Calibri" panose="020F0502020204030204" pitchFamily="34" charset="0"/>
              </a:rPr>
              <a:t> </a:t>
            </a:r>
            <a:endParaRPr lang="en-US" sz="1100" dirty="0">
              <a:latin typeface="Calibri" panose="020F0502020204030204" pitchFamily="34" charset="0"/>
              <a:ea typeface="Calibri" panose="020F0502020204030204" pitchFamily="34" charset="0"/>
            </a:endParaRPr>
          </a:p>
          <a:p>
            <a:r>
              <a:rPr lang="en-US" sz="1000" b="1" spc="-5" dirty="0">
                <a:solidFill>
                  <a:srgbClr val="000000"/>
                </a:solidFill>
                <a:latin typeface="Arial" panose="020B0604020202020204" pitchFamily="34" charset="0"/>
                <a:ea typeface="Calibri" panose="020F0502020204030204" pitchFamily="34" charset="0"/>
              </a:rPr>
              <a:t>Temperature</a:t>
            </a:r>
            <a:r>
              <a:rPr lang="en-US" sz="1000" spc="-5" dirty="0">
                <a:solidFill>
                  <a:srgbClr val="000000"/>
                </a:solidFill>
                <a:latin typeface="Arial" panose="020B0604020202020204" pitchFamily="34" charset="0"/>
                <a:ea typeface="Calibri" panose="020F0502020204030204" pitchFamily="34" charset="0"/>
              </a:rPr>
              <a:t>:</a:t>
            </a:r>
            <a:r>
              <a:rPr lang="en-US" sz="1000" spc="-15" dirty="0">
                <a:solidFill>
                  <a:srgbClr val="000000"/>
                </a:solidFill>
                <a:latin typeface="Arial" panose="020B0604020202020204" pitchFamily="34" charset="0"/>
                <a:ea typeface="Calibri" panose="020F0502020204030204" pitchFamily="34" charset="0"/>
              </a:rPr>
              <a:t> </a:t>
            </a:r>
            <a:r>
              <a:rPr lang="en-US" sz="1000" b="1" spc="-15" dirty="0" smtClean="0">
                <a:solidFill>
                  <a:srgbClr val="FF0000"/>
                </a:solidFill>
                <a:latin typeface="Arial" panose="020B0604020202020204" pitchFamily="34" charset="0"/>
                <a:ea typeface="Calibri" panose="020F0502020204030204" pitchFamily="34" charset="0"/>
              </a:rPr>
              <a:t>38 C</a:t>
            </a:r>
            <a:endParaRPr lang="en-US" sz="1100" b="1" dirty="0">
              <a:solidFill>
                <a:srgbClr val="FF0000"/>
              </a:solidFill>
              <a:latin typeface="Calibri" panose="020F0502020204030204" pitchFamily="34" charset="0"/>
              <a:ea typeface="Calibri" panose="020F0502020204030204" pitchFamily="34" charset="0"/>
            </a:endParaRPr>
          </a:p>
          <a:p>
            <a:r>
              <a:rPr lang="en-US" sz="1000" b="1" spc="-5" dirty="0">
                <a:solidFill>
                  <a:srgbClr val="000000"/>
                </a:solidFill>
                <a:latin typeface="Arial" panose="020B0604020202020204" pitchFamily="34" charset="0"/>
                <a:ea typeface="Calibri" panose="020F0502020204030204" pitchFamily="34" charset="0"/>
              </a:rPr>
              <a:t>BUN: </a:t>
            </a:r>
            <a:r>
              <a:rPr lang="en-US" sz="1000" spc="-5" dirty="0">
                <a:solidFill>
                  <a:srgbClr val="000000"/>
                </a:solidFill>
                <a:latin typeface="Arial" panose="020B0604020202020204" pitchFamily="34" charset="0"/>
                <a:ea typeface="Calibri" panose="020F0502020204030204" pitchFamily="34" charset="0"/>
              </a:rPr>
              <a:t>@LASTLAB(BUN:3)@</a:t>
            </a:r>
            <a:endParaRPr lang="en-US" sz="1100" dirty="0">
              <a:latin typeface="Calibri" panose="020F0502020204030204" pitchFamily="34" charset="0"/>
              <a:ea typeface="Calibri" panose="020F0502020204030204" pitchFamily="34" charset="0"/>
            </a:endParaRPr>
          </a:p>
          <a:p>
            <a:r>
              <a:rPr lang="en-US" sz="1000" b="1" spc="-5" dirty="0" err="1">
                <a:solidFill>
                  <a:srgbClr val="000000"/>
                </a:solidFill>
                <a:latin typeface="Arial" panose="020B0604020202020204" pitchFamily="34" charset="0"/>
                <a:ea typeface="Calibri" panose="020F0502020204030204" pitchFamily="34" charset="0"/>
              </a:rPr>
              <a:t>SCr</a:t>
            </a:r>
            <a:r>
              <a:rPr lang="en-US" sz="1000" b="1" spc="-5" dirty="0">
                <a:solidFill>
                  <a:srgbClr val="000000"/>
                </a:solidFill>
                <a:latin typeface="Arial" panose="020B0604020202020204" pitchFamily="34" charset="0"/>
                <a:ea typeface="Calibri" panose="020F0502020204030204" pitchFamily="34" charset="0"/>
              </a:rPr>
              <a:t>:</a:t>
            </a:r>
            <a:r>
              <a:rPr lang="en-US" sz="1000" spc="-5" dirty="0">
                <a:solidFill>
                  <a:srgbClr val="000000"/>
                </a:solidFill>
                <a:latin typeface="Arial" panose="020B0604020202020204" pitchFamily="34" charset="0"/>
                <a:ea typeface="Calibri" panose="020F0502020204030204" pitchFamily="34" charset="0"/>
              </a:rPr>
              <a:t> </a:t>
            </a:r>
            <a:r>
              <a:rPr lang="en-US" sz="1000" b="1" spc="-5" dirty="0" smtClean="0">
                <a:solidFill>
                  <a:srgbClr val="FF0000"/>
                </a:solidFill>
                <a:latin typeface="Arial" panose="020B0604020202020204" pitchFamily="34" charset="0"/>
                <a:ea typeface="Calibri" panose="020F0502020204030204" pitchFamily="34" charset="0"/>
              </a:rPr>
              <a:t>1.3 mg/</a:t>
            </a:r>
            <a:r>
              <a:rPr lang="en-US" sz="1000" b="1" spc="-5" dirty="0" err="1" smtClean="0">
                <a:solidFill>
                  <a:srgbClr val="FF0000"/>
                </a:solidFill>
                <a:latin typeface="Arial" panose="020B0604020202020204" pitchFamily="34" charset="0"/>
                <a:ea typeface="Calibri" panose="020F0502020204030204" pitchFamily="34" charset="0"/>
              </a:rPr>
              <a:t>dL</a:t>
            </a:r>
            <a:endParaRPr lang="en-US" sz="1100" b="1" dirty="0">
              <a:solidFill>
                <a:srgbClr val="FF0000"/>
              </a:solidFill>
              <a:latin typeface="Calibri" panose="020F0502020204030204" pitchFamily="34" charset="0"/>
              <a:ea typeface="Calibri" panose="020F0502020204030204" pitchFamily="34" charset="0"/>
            </a:endParaRPr>
          </a:p>
          <a:p>
            <a:r>
              <a:rPr lang="en-US" sz="1000" b="1" spc="-5" dirty="0">
                <a:solidFill>
                  <a:srgbClr val="000000"/>
                </a:solidFill>
                <a:latin typeface="Arial" panose="020B0604020202020204" pitchFamily="34" charset="0"/>
                <a:ea typeface="Calibri" panose="020F0502020204030204" pitchFamily="34" charset="0"/>
              </a:rPr>
              <a:t>Estimated </a:t>
            </a:r>
            <a:r>
              <a:rPr lang="en-US" sz="1000" b="1" spc="-5" dirty="0" err="1">
                <a:solidFill>
                  <a:srgbClr val="000000"/>
                </a:solidFill>
                <a:latin typeface="Arial" panose="020B0604020202020204" pitchFamily="34" charset="0"/>
                <a:ea typeface="Calibri" panose="020F0502020204030204" pitchFamily="34" charset="0"/>
              </a:rPr>
              <a:t>CrCl</a:t>
            </a:r>
            <a:r>
              <a:rPr lang="en-US" sz="1000" b="1" spc="-5" dirty="0">
                <a:solidFill>
                  <a:srgbClr val="000000"/>
                </a:solidFill>
                <a:latin typeface="Arial" panose="020B0604020202020204" pitchFamily="34" charset="0"/>
                <a:ea typeface="Calibri" panose="020F0502020204030204" pitchFamily="34" charset="0"/>
              </a:rPr>
              <a:t>: </a:t>
            </a:r>
            <a:r>
              <a:rPr lang="en-US" sz="1000" b="1" spc="-10" dirty="0" smtClean="0">
                <a:solidFill>
                  <a:srgbClr val="FF0000"/>
                </a:solidFill>
                <a:latin typeface="Arial" panose="020B0604020202020204" pitchFamily="34" charset="0"/>
                <a:ea typeface="Calibri" panose="020F0502020204030204" pitchFamily="34" charset="0"/>
              </a:rPr>
              <a:t>43 mL/min</a:t>
            </a:r>
            <a:endParaRPr lang="en-US" sz="1100" b="1" dirty="0">
              <a:solidFill>
                <a:srgbClr val="FF0000"/>
              </a:solidFill>
              <a:latin typeface="Calibri" panose="020F0502020204030204" pitchFamily="34" charset="0"/>
              <a:ea typeface="Calibri" panose="020F0502020204030204" pitchFamily="34" charset="0"/>
            </a:endParaRPr>
          </a:p>
          <a:p>
            <a:r>
              <a:rPr lang="en-US" sz="1000" b="1" spc="-5" dirty="0">
                <a:solidFill>
                  <a:srgbClr val="000000"/>
                </a:solidFill>
                <a:latin typeface="Arial" panose="020B0604020202020204" pitchFamily="34" charset="0"/>
                <a:ea typeface="Calibri" panose="020F0502020204030204" pitchFamily="34" charset="0"/>
              </a:rPr>
              <a:t>WBC: </a:t>
            </a:r>
            <a:r>
              <a:rPr lang="en-US" sz="1000" b="1" spc="-5" dirty="0" smtClean="0">
                <a:solidFill>
                  <a:srgbClr val="FF0000"/>
                </a:solidFill>
                <a:latin typeface="Arial" panose="020B0604020202020204" pitchFamily="34" charset="0"/>
                <a:ea typeface="Calibri" panose="020F0502020204030204" pitchFamily="34" charset="0"/>
              </a:rPr>
              <a:t>18</a:t>
            </a:r>
            <a:endParaRPr lang="en-US" sz="1100" b="1" dirty="0">
              <a:solidFill>
                <a:srgbClr val="FF0000"/>
              </a:solidFill>
              <a:latin typeface="Calibri" panose="020F0502020204030204" pitchFamily="34" charset="0"/>
              <a:ea typeface="Calibri" panose="020F0502020204030204" pitchFamily="34" charset="0"/>
            </a:endParaRPr>
          </a:p>
          <a:p>
            <a:r>
              <a:rPr lang="en-US" sz="1000" b="1" dirty="0">
                <a:solidFill>
                  <a:srgbClr val="000000"/>
                </a:solidFill>
                <a:latin typeface="Arial" panose="020B0604020202020204" pitchFamily="34" charset="0"/>
                <a:ea typeface="Calibri" panose="020F0502020204030204" pitchFamily="34" charset="0"/>
              </a:rPr>
              <a:t> </a:t>
            </a:r>
            <a:endParaRPr lang="en-US" sz="1100" dirty="0">
              <a:latin typeface="Calibri" panose="020F0502020204030204" pitchFamily="34" charset="0"/>
              <a:ea typeface="Calibri" panose="020F0502020204030204" pitchFamily="34" charset="0"/>
            </a:endParaRPr>
          </a:p>
          <a:p>
            <a:r>
              <a:rPr lang="en-US" sz="1000" b="1" spc="-10" dirty="0">
                <a:solidFill>
                  <a:srgbClr val="000000"/>
                </a:solidFill>
                <a:latin typeface="Arial" panose="020B0604020202020204" pitchFamily="34" charset="0"/>
                <a:ea typeface="Calibri" panose="020F0502020204030204" pitchFamily="34" charset="0"/>
              </a:rPr>
              <a:t>Culture Results</a:t>
            </a:r>
            <a:r>
              <a:rPr lang="en-US" sz="1000" spc="-10" dirty="0">
                <a:solidFill>
                  <a:srgbClr val="000000"/>
                </a:solidFill>
                <a:latin typeface="Arial" panose="020B0604020202020204" pitchFamily="34" charset="0"/>
                <a:ea typeface="Calibri" panose="020F0502020204030204" pitchFamily="34" charset="0"/>
              </a:rPr>
              <a:t>:</a:t>
            </a:r>
            <a:endParaRPr lang="en-US" sz="1100" dirty="0">
              <a:latin typeface="Calibri" panose="020F0502020204030204" pitchFamily="34" charset="0"/>
              <a:ea typeface="Calibri" panose="020F0502020204030204" pitchFamily="34" charset="0"/>
            </a:endParaRPr>
          </a:p>
          <a:p>
            <a:pPr>
              <a:lnSpc>
                <a:spcPct val="105000"/>
              </a:lnSpc>
              <a:spcAft>
                <a:spcPts val="800"/>
              </a:spcAft>
            </a:pPr>
            <a:r>
              <a:rPr lang="en-US" sz="1000" dirty="0">
                <a:solidFill>
                  <a:srgbClr val="000000"/>
                </a:solidFill>
                <a:latin typeface="Arial" panose="020B0604020202020204" pitchFamily="34" charset="0"/>
                <a:ea typeface="Calibri" panose="020F0502020204030204" pitchFamily="34" charset="0"/>
              </a:rPr>
              <a:t>Body Fluid Culture: </a:t>
            </a:r>
            <a:r>
              <a:rPr lang="en-US" sz="1000" spc="-5" dirty="0">
                <a:solidFill>
                  <a:srgbClr val="000000"/>
                </a:solidFill>
                <a:latin typeface="Arial" panose="020B0604020202020204" pitchFamily="34" charset="0"/>
                <a:ea typeface="Calibri" panose="020F0502020204030204" pitchFamily="34" charset="0"/>
              </a:rPr>
              <a:t>@LASTLAB(LAB269)@</a:t>
            </a:r>
            <a:r>
              <a:rPr lang="en-US" sz="1000" dirty="0">
                <a:solidFill>
                  <a:srgbClr val="000000"/>
                </a:solidFill>
                <a:latin typeface="Arial" panose="020B0604020202020204" pitchFamily="34" charset="0"/>
                <a:ea typeface="Calibri" panose="020F0502020204030204" pitchFamily="34" charset="0"/>
              </a:rPr>
              <a:t/>
            </a:r>
            <a:br>
              <a:rPr lang="en-US" sz="1000" dirty="0">
                <a:solidFill>
                  <a:srgbClr val="000000"/>
                </a:solidFill>
                <a:latin typeface="Arial" panose="020B0604020202020204" pitchFamily="34" charset="0"/>
                <a:ea typeface="Calibri" panose="020F0502020204030204" pitchFamily="34" charset="0"/>
              </a:rPr>
            </a:br>
            <a:r>
              <a:rPr lang="en-US" sz="1000" dirty="0">
                <a:solidFill>
                  <a:srgbClr val="000000"/>
                </a:solidFill>
                <a:latin typeface="Arial" panose="020B0604020202020204" pitchFamily="34" charset="0"/>
                <a:ea typeface="Calibri" panose="020F0502020204030204" pitchFamily="34" charset="0"/>
              </a:rPr>
              <a:t>Tissue Culture lab results: </a:t>
            </a:r>
            <a:r>
              <a:rPr lang="en-US" sz="1000" spc="-5" dirty="0">
                <a:solidFill>
                  <a:srgbClr val="000000"/>
                </a:solidFill>
                <a:latin typeface="Arial" panose="020B0604020202020204" pitchFamily="34" charset="0"/>
                <a:ea typeface="Calibri" panose="020F0502020204030204" pitchFamily="34" charset="0"/>
              </a:rPr>
              <a:t>@LASTLAB(LAB2980)@</a:t>
            </a:r>
            <a:r>
              <a:rPr lang="en-US" sz="1000" dirty="0">
                <a:solidFill>
                  <a:srgbClr val="000000"/>
                </a:solidFill>
                <a:latin typeface="Arial" panose="020B0604020202020204" pitchFamily="34" charset="0"/>
                <a:ea typeface="Calibri" panose="020F0502020204030204" pitchFamily="34" charset="0"/>
              </a:rPr>
              <a:t/>
            </a:r>
            <a:br>
              <a:rPr lang="en-US" sz="1000" dirty="0">
                <a:solidFill>
                  <a:srgbClr val="000000"/>
                </a:solidFill>
                <a:latin typeface="Arial" panose="020B0604020202020204" pitchFamily="34" charset="0"/>
                <a:ea typeface="Calibri" panose="020F0502020204030204" pitchFamily="34" charset="0"/>
              </a:rPr>
            </a:br>
            <a:r>
              <a:rPr lang="en-US" sz="1000" dirty="0">
                <a:solidFill>
                  <a:srgbClr val="000000"/>
                </a:solidFill>
                <a:latin typeface="Arial" panose="020B0604020202020204" pitchFamily="34" charset="0"/>
                <a:ea typeface="Calibri" panose="020F0502020204030204" pitchFamily="34" charset="0"/>
              </a:rPr>
              <a:t>Gram Stains Lab results: </a:t>
            </a:r>
            <a:r>
              <a:rPr lang="en-US" sz="1000" spc="-5" dirty="0">
                <a:solidFill>
                  <a:srgbClr val="000000"/>
                </a:solidFill>
                <a:latin typeface="Arial" panose="020B0604020202020204" pitchFamily="34" charset="0"/>
                <a:ea typeface="Calibri" panose="020F0502020204030204" pitchFamily="34" charset="0"/>
              </a:rPr>
              <a:t>@LASTLAB(LAB250)@</a:t>
            </a:r>
            <a:r>
              <a:rPr lang="en-US" sz="1000" dirty="0">
                <a:solidFill>
                  <a:srgbClr val="000000"/>
                </a:solidFill>
                <a:latin typeface="Arial" panose="020B0604020202020204" pitchFamily="34" charset="0"/>
                <a:ea typeface="Calibri" panose="020F0502020204030204" pitchFamily="34" charset="0"/>
              </a:rPr>
              <a:t/>
            </a:r>
            <a:br>
              <a:rPr lang="en-US" sz="1000" dirty="0">
                <a:solidFill>
                  <a:srgbClr val="000000"/>
                </a:solidFill>
                <a:latin typeface="Arial" panose="020B0604020202020204" pitchFamily="34" charset="0"/>
                <a:ea typeface="Calibri" panose="020F0502020204030204" pitchFamily="34" charset="0"/>
              </a:rPr>
            </a:br>
            <a:r>
              <a:rPr lang="en-US" sz="1000" dirty="0">
                <a:solidFill>
                  <a:srgbClr val="000000"/>
                </a:solidFill>
                <a:latin typeface="Arial" panose="020B0604020202020204" pitchFamily="34" charset="0"/>
                <a:ea typeface="Calibri" panose="020F0502020204030204" pitchFamily="34" charset="0"/>
              </a:rPr>
              <a:t>Wound Culture-Superficial: </a:t>
            </a:r>
            <a:r>
              <a:rPr lang="en-US" sz="1000" spc="-5" dirty="0">
                <a:solidFill>
                  <a:srgbClr val="000000"/>
                </a:solidFill>
                <a:latin typeface="Arial" panose="020B0604020202020204" pitchFamily="34" charset="0"/>
                <a:ea typeface="Calibri" panose="020F0502020204030204" pitchFamily="34" charset="0"/>
              </a:rPr>
              <a:t>@LASTLAB(LAB503)@</a:t>
            </a:r>
            <a:r>
              <a:rPr lang="en-US" sz="1000" dirty="0">
                <a:solidFill>
                  <a:srgbClr val="000000"/>
                </a:solidFill>
                <a:latin typeface="Arial" panose="020B0604020202020204" pitchFamily="34" charset="0"/>
                <a:ea typeface="Calibri" panose="020F0502020204030204" pitchFamily="34" charset="0"/>
              </a:rPr>
              <a:t/>
            </a:r>
            <a:br>
              <a:rPr lang="en-US" sz="1000" dirty="0">
                <a:solidFill>
                  <a:srgbClr val="000000"/>
                </a:solidFill>
                <a:latin typeface="Arial" panose="020B0604020202020204" pitchFamily="34" charset="0"/>
                <a:ea typeface="Calibri" panose="020F0502020204030204" pitchFamily="34" charset="0"/>
              </a:rPr>
            </a:br>
            <a:r>
              <a:rPr lang="en-US" sz="1000" dirty="0">
                <a:solidFill>
                  <a:srgbClr val="000000"/>
                </a:solidFill>
                <a:latin typeface="Arial" panose="020B0604020202020204" pitchFamily="34" charset="0"/>
                <a:ea typeface="Calibri" panose="020F0502020204030204" pitchFamily="34" charset="0"/>
              </a:rPr>
              <a:t>Wound Culture-Deep: </a:t>
            </a:r>
            <a:r>
              <a:rPr lang="en-US" sz="1000" spc="-5" dirty="0">
                <a:solidFill>
                  <a:srgbClr val="000000"/>
                </a:solidFill>
                <a:latin typeface="Arial" panose="020B0604020202020204" pitchFamily="34" charset="0"/>
                <a:ea typeface="Calibri" panose="020F0502020204030204" pitchFamily="34" charset="0"/>
              </a:rPr>
              <a:t>@LASTLAB(LAB897)@</a:t>
            </a:r>
            <a:endParaRPr lang="en-US" sz="1100" dirty="0">
              <a:latin typeface="Calibri" panose="020F0502020204030204" pitchFamily="34" charset="0"/>
              <a:ea typeface="Calibri" panose="020F0502020204030204" pitchFamily="34" charset="0"/>
            </a:endParaRPr>
          </a:p>
          <a:p>
            <a:r>
              <a:rPr lang="en-US" sz="1100" dirty="0">
                <a:solidFill>
                  <a:srgbClr val="000000"/>
                </a:solidFill>
                <a:latin typeface="Arial" panose="020B0604020202020204" pitchFamily="34" charset="0"/>
                <a:ea typeface="Calibri" panose="020F0502020204030204" pitchFamily="34" charset="0"/>
              </a:rPr>
              <a:t>@LASTLABRX(MRSA)@</a:t>
            </a:r>
            <a:endParaRPr lang="en-US" sz="1100" dirty="0">
              <a:latin typeface="Calibri" panose="020F0502020204030204" pitchFamily="34" charset="0"/>
              <a:ea typeface="Calibri" panose="020F0502020204030204" pitchFamily="34" charset="0"/>
            </a:endParaRPr>
          </a:p>
          <a:p>
            <a:pPr>
              <a:lnSpc>
                <a:spcPct val="105000"/>
              </a:lnSpc>
              <a:spcAft>
                <a:spcPts val="800"/>
              </a:spcAft>
            </a:pPr>
            <a:r>
              <a:rPr lang="en-US" sz="1000" b="1" dirty="0">
                <a:solidFill>
                  <a:srgbClr val="000000"/>
                </a:solidFill>
                <a:latin typeface="Arial" panose="020B0604020202020204" pitchFamily="34" charset="0"/>
                <a:ea typeface="Calibri" panose="020F0502020204030204" pitchFamily="34" charset="0"/>
              </a:rPr>
              <a:t> </a:t>
            </a:r>
            <a:endParaRPr lang="en-US" sz="1100" dirty="0">
              <a:latin typeface="Calibri" panose="020F0502020204030204" pitchFamily="34" charset="0"/>
              <a:ea typeface="Calibri" panose="020F0502020204030204" pitchFamily="34" charset="0"/>
            </a:endParaRPr>
          </a:p>
          <a:p>
            <a:r>
              <a:rPr lang="en-US" sz="1000" b="1" dirty="0">
                <a:solidFill>
                  <a:srgbClr val="000000"/>
                </a:solidFill>
                <a:latin typeface="Arial" panose="020B0604020202020204" pitchFamily="34" charset="0"/>
                <a:ea typeface="Calibri" panose="020F0502020204030204" pitchFamily="34" charset="0"/>
              </a:rPr>
              <a:t> </a:t>
            </a:r>
            <a:endParaRPr lang="en-US" sz="1100" dirty="0">
              <a:latin typeface="Calibri" panose="020F0502020204030204" pitchFamily="34" charset="0"/>
              <a:ea typeface="Calibri" panose="020F0502020204030204" pitchFamily="34" charset="0"/>
            </a:endParaRPr>
          </a:p>
          <a:p>
            <a:r>
              <a:rPr lang="en-US" sz="1000" b="1" spc="-5" dirty="0">
                <a:solidFill>
                  <a:srgbClr val="000000"/>
                </a:solidFill>
                <a:latin typeface="Arial" panose="020B0604020202020204" pitchFamily="34" charset="0"/>
                <a:ea typeface="Calibri" panose="020F0502020204030204" pitchFamily="34" charset="0"/>
              </a:rPr>
              <a:t>Current Vancomycin</a:t>
            </a:r>
            <a:r>
              <a:rPr lang="en-US" sz="1000" b="1" spc="15" dirty="0">
                <a:solidFill>
                  <a:srgbClr val="000000"/>
                </a:solidFill>
                <a:latin typeface="Arial" panose="020B0604020202020204" pitchFamily="34" charset="0"/>
                <a:ea typeface="Calibri" panose="020F0502020204030204" pitchFamily="34" charset="0"/>
              </a:rPr>
              <a:t> </a:t>
            </a:r>
            <a:r>
              <a:rPr lang="en-US" sz="1000" b="1" spc="-5" dirty="0">
                <a:solidFill>
                  <a:srgbClr val="000000"/>
                </a:solidFill>
                <a:latin typeface="Arial" panose="020B0604020202020204" pitchFamily="34" charset="0"/>
                <a:ea typeface="Calibri" panose="020F0502020204030204" pitchFamily="34" charset="0"/>
              </a:rPr>
              <a:t>Dosing:</a:t>
            </a:r>
            <a:r>
              <a:rPr lang="en-US" sz="1000" b="1" spc="10" dirty="0">
                <a:solidFill>
                  <a:srgbClr val="000000"/>
                </a:solidFill>
                <a:latin typeface="Arial" panose="020B0604020202020204" pitchFamily="34" charset="0"/>
                <a:ea typeface="Calibri" panose="020F0502020204030204" pitchFamily="34" charset="0"/>
              </a:rPr>
              <a:t> </a:t>
            </a:r>
            <a:r>
              <a:rPr lang="en-US" sz="1000" b="1" spc="-5" dirty="0">
                <a:solidFill>
                  <a:srgbClr val="FF0000"/>
                </a:solidFill>
                <a:latin typeface="Arial" panose="020B0604020202020204" pitchFamily="34" charset="0"/>
                <a:ea typeface="Calibri" panose="020F0502020204030204" pitchFamily="34" charset="0"/>
              </a:rPr>
              <a:t>1</a:t>
            </a:r>
            <a:r>
              <a:rPr lang="en-US" sz="1000" b="1" spc="-5" dirty="0" smtClean="0">
                <a:solidFill>
                  <a:srgbClr val="FF0000"/>
                </a:solidFill>
                <a:latin typeface="Arial" panose="020B0604020202020204" pitchFamily="34" charset="0"/>
                <a:ea typeface="Calibri" panose="020F0502020204030204" pitchFamily="34" charset="0"/>
              </a:rPr>
              <a:t>000 mg IV every 24 hours</a:t>
            </a:r>
            <a:endParaRPr lang="en-US" sz="1100" b="1" dirty="0">
              <a:solidFill>
                <a:srgbClr val="FF0000"/>
              </a:solidFill>
              <a:latin typeface="Calibri" panose="020F0502020204030204" pitchFamily="34" charset="0"/>
              <a:ea typeface="Calibri" panose="020F0502020204030204" pitchFamily="34" charset="0"/>
            </a:endParaRPr>
          </a:p>
          <a:p>
            <a:r>
              <a:rPr lang="en-US" sz="1000" spc="-5" dirty="0">
                <a:solidFill>
                  <a:srgbClr val="000000"/>
                </a:solidFill>
                <a:latin typeface="Arial" panose="020B0604020202020204" pitchFamily="34" charset="0"/>
                <a:ea typeface="Calibri" panose="020F0502020204030204" pitchFamily="34" charset="0"/>
              </a:rPr>
              <a:t> </a:t>
            </a:r>
            <a:endParaRPr lang="en-US" sz="1100" dirty="0">
              <a:latin typeface="Calibri" panose="020F0502020204030204" pitchFamily="34" charset="0"/>
              <a:ea typeface="Calibri" panose="020F0502020204030204" pitchFamily="34" charset="0"/>
            </a:endParaRPr>
          </a:p>
          <a:p>
            <a:r>
              <a:rPr lang="en-US" sz="1000" b="1" spc="-5" dirty="0">
                <a:solidFill>
                  <a:srgbClr val="000000"/>
                </a:solidFill>
                <a:latin typeface="Arial" panose="020B0604020202020204" pitchFamily="34" charset="0"/>
                <a:ea typeface="Calibri" panose="020F0502020204030204" pitchFamily="34" charset="0"/>
              </a:rPr>
              <a:t>Most Recent Vancomycin Level(s)</a:t>
            </a:r>
            <a:r>
              <a:rPr lang="en-US" sz="1000" spc="-5" dirty="0">
                <a:solidFill>
                  <a:srgbClr val="000000"/>
                </a:solidFill>
                <a:latin typeface="Arial" panose="020B0604020202020204" pitchFamily="34" charset="0"/>
                <a:ea typeface="Calibri" panose="020F0502020204030204" pitchFamily="34" charset="0"/>
              </a:rPr>
              <a:t>:</a:t>
            </a:r>
            <a:endParaRPr lang="en-US" sz="1100" dirty="0">
              <a:latin typeface="Calibri" panose="020F0502020204030204" pitchFamily="34" charset="0"/>
              <a:ea typeface="Calibri" panose="020F0502020204030204" pitchFamily="34" charset="0"/>
            </a:endParaRPr>
          </a:p>
          <a:p>
            <a:r>
              <a:rPr lang="en-US" sz="1000" spc="-5" dirty="0">
                <a:solidFill>
                  <a:srgbClr val="000000"/>
                </a:solidFill>
                <a:latin typeface="Arial" panose="020B0604020202020204" pitchFamily="34" charset="0"/>
                <a:ea typeface="Calibri" panose="020F0502020204030204" pitchFamily="34" charset="0"/>
              </a:rPr>
              <a:t>@RESULAST(VANCOPEAK:1)@ </a:t>
            </a:r>
            <a:r>
              <a:rPr lang="en-US" sz="1000" b="1" spc="-5" dirty="0" smtClean="0">
                <a:solidFill>
                  <a:srgbClr val="FF0000"/>
                </a:solidFill>
                <a:latin typeface="Arial" panose="020B0604020202020204" pitchFamily="34" charset="0"/>
                <a:ea typeface="Calibri" panose="020F0502020204030204" pitchFamily="34" charset="0"/>
              </a:rPr>
              <a:t>26</a:t>
            </a:r>
          </a:p>
          <a:p>
            <a:r>
              <a:rPr lang="en-US" sz="1000" spc="-5" dirty="0" smtClean="0">
                <a:solidFill>
                  <a:srgbClr val="000000"/>
                </a:solidFill>
                <a:latin typeface="Arial" panose="020B0604020202020204" pitchFamily="34" charset="0"/>
                <a:ea typeface="Calibri" panose="020F0502020204030204" pitchFamily="34" charset="0"/>
              </a:rPr>
              <a:t>@</a:t>
            </a:r>
            <a:r>
              <a:rPr lang="en-US" sz="1000" spc="-5" dirty="0">
                <a:solidFill>
                  <a:srgbClr val="000000"/>
                </a:solidFill>
                <a:latin typeface="Arial" panose="020B0604020202020204" pitchFamily="34" charset="0"/>
                <a:ea typeface="Calibri" panose="020F0502020204030204" pitchFamily="34" charset="0"/>
              </a:rPr>
              <a:t>RESULAST(VANCOTROUGH:1</a:t>
            </a:r>
            <a:r>
              <a:rPr lang="en-US" sz="1000" spc="-5" dirty="0" smtClean="0">
                <a:solidFill>
                  <a:srgbClr val="000000"/>
                </a:solidFill>
                <a:latin typeface="Arial" panose="020B0604020202020204" pitchFamily="34" charset="0"/>
                <a:ea typeface="Calibri" panose="020F0502020204030204" pitchFamily="34" charset="0"/>
              </a:rPr>
              <a:t>)@ </a:t>
            </a:r>
            <a:r>
              <a:rPr lang="en-US" sz="1000" b="1" spc="-5" dirty="0" smtClean="0">
                <a:solidFill>
                  <a:srgbClr val="FF0000"/>
                </a:solidFill>
                <a:latin typeface="Arial" panose="020B0604020202020204" pitchFamily="34" charset="0"/>
                <a:ea typeface="Calibri" panose="020F0502020204030204" pitchFamily="34" charset="0"/>
              </a:rPr>
              <a:t>13</a:t>
            </a:r>
            <a:endParaRPr lang="en-US" sz="1100" b="1" dirty="0">
              <a:solidFill>
                <a:srgbClr val="FF0000"/>
              </a:solidFill>
              <a:latin typeface="Calibri" panose="020F0502020204030204" pitchFamily="34" charset="0"/>
              <a:ea typeface="Calibri" panose="020F0502020204030204" pitchFamily="34" charset="0"/>
            </a:endParaRPr>
          </a:p>
          <a:p>
            <a:r>
              <a:rPr lang="en-US" sz="1000" spc="-5" dirty="0">
                <a:solidFill>
                  <a:srgbClr val="000000"/>
                </a:solidFill>
                <a:latin typeface="Arial" panose="020B0604020202020204" pitchFamily="34" charset="0"/>
                <a:ea typeface="Calibri" panose="020F0502020204030204" pitchFamily="34" charset="0"/>
              </a:rPr>
              <a:t>@RESULAST(VANCORANDOM:1)@</a:t>
            </a:r>
            <a:r>
              <a:rPr lang="en-US" sz="1000" dirty="0">
                <a:solidFill>
                  <a:srgbClr val="000000"/>
                </a:solidFill>
                <a:latin typeface="Arial" panose="020B0604020202020204" pitchFamily="34" charset="0"/>
                <a:ea typeface="Calibri" panose="020F0502020204030204" pitchFamily="34" charset="0"/>
              </a:rPr>
              <a:t> </a:t>
            </a:r>
            <a:endParaRPr lang="en-US" sz="1100" dirty="0">
              <a:latin typeface="Calibri" panose="020F0502020204030204" pitchFamily="34" charset="0"/>
              <a:ea typeface="Calibri" panose="020F0502020204030204" pitchFamily="34" charset="0"/>
            </a:endParaRPr>
          </a:p>
          <a:p>
            <a:r>
              <a:rPr lang="en-US" sz="1000" dirty="0">
                <a:solidFill>
                  <a:srgbClr val="000000"/>
                </a:solidFill>
                <a:latin typeface="Arial" panose="020B0604020202020204" pitchFamily="34" charset="0"/>
                <a:ea typeface="Calibri" panose="020F0502020204030204" pitchFamily="34" charset="0"/>
              </a:rPr>
              <a:t> </a:t>
            </a:r>
            <a:endParaRPr lang="en-US" sz="1100" dirty="0">
              <a:latin typeface="Calibri" panose="020F0502020204030204" pitchFamily="34" charset="0"/>
              <a:ea typeface="Calibri" panose="020F0502020204030204" pitchFamily="34" charset="0"/>
            </a:endParaRPr>
          </a:p>
          <a:p>
            <a:r>
              <a:rPr lang="en-US" sz="1000" b="1" spc="-5" dirty="0">
                <a:solidFill>
                  <a:srgbClr val="000000"/>
                </a:solidFill>
                <a:latin typeface="Arial" panose="020B0604020202020204" pitchFamily="34" charset="0"/>
                <a:ea typeface="Calibri" panose="020F0502020204030204" pitchFamily="34" charset="0"/>
              </a:rPr>
              <a:t>Calculated </a:t>
            </a:r>
            <a:r>
              <a:rPr lang="en-US" sz="1000" b="1" spc="-5" dirty="0" smtClean="0">
                <a:solidFill>
                  <a:srgbClr val="000000"/>
                </a:solidFill>
                <a:latin typeface="Arial" panose="020B0604020202020204" pitchFamily="34" charset="0"/>
                <a:ea typeface="Calibri" panose="020F0502020204030204" pitchFamily="34" charset="0"/>
              </a:rPr>
              <a:t>AUC</a:t>
            </a:r>
            <a:r>
              <a:rPr lang="en-US" sz="1000" spc="-5" dirty="0" smtClean="0">
                <a:solidFill>
                  <a:srgbClr val="000000"/>
                </a:solidFill>
                <a:latin typeface="Arial" panose="020B0604020202020204" pitchFamily="34" charset="0"/>
                <a:ea typeface="Calibri" panose="020F0502020204030204" pitchFamily="34" charset="0"/>
              </a:rPr>
              <a:t>: </a:t>
            </a:r>
            <a:r>
              <a:rPr lang="en-US" sz="1000" i="1" spc="-5" dirty="0" smtClean="0">
                <a:solidFill>
                  <a:srgbClr val="FF0000"/>
                </a:solidFill>
                <a:latin typeface="Arial" panose="020B0604020202020204" pitchFamily="34" charset="0"/>
                <a:ea typeface="Calibri" panose="020F0502020204030204" pitchFamily="34" charset="0"/>
              </a:rPr>
              <a:t>468</a:t>
            </a:r>
            <a:endParaRPr lang="en-US" sz="1100" i="1" dirty="0">
              <a:solidFill>
                <a:srgbClr val="FF0000"/>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12628652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621973" y="593609"/>
            <a:ext cx="7654636" cy="5209118"/>
          </a:xfrm>
          <a:prstGeom prst="rect">
            <a:avLst/>
          </a:prstGeom>
        </p:spPr>
        <p:txBody>
          <a:bodyPr wrap="square">
            <a:spAutoFit/>
          </a:bodyPr>
          <a:lstStyle/>
          <a:p>
            <a:pPr>
              <a:lnSpc>
                <a:spcPts val="845"/>
              </a:lnSpc>
            </a:pPr>
            <a:r>
              <a:rPr lang="en-US" sz="1000" dirty="0">
                <a:solidFill>
                  <a:srgbClr val="000000"/>
                </a:solidFill>
                <a:latin typeface="Arial" panose="020B0604020202020204" pitchFamily="34" charset="0"/>
                <a:ea typeface="Calibri" panose="020F0502020204030204" pitchFamily="34" charset="0"/>
              </a:rPr>
              <a:t> </a:t>
            </a:r>
            <a:endParaRPr lang="en-US" sz="1100" dirty="0">
              <a:latin typeface="Calibri" panose="020F0502020204030204" pitchFamily="34" charset="0"/>
              <a:ea typeface="Calibri" panose="020F0502020204030204" pitchFamily="34" charset="0"/>
            </a:endParaRPr>
          </a:p>
          <a:p>
            <a:r>
              <a:rPr lang="en-US" sz="1000" b="1" dirty="0">
                <a:solidFill>
                  <a:srgbClr val="000000"/>
                </a:solidFill>
                <a:latin typeface="Arial" panose="020B0604020202020204" pitchFamily="34" charset="0"/>
                <a:ea typeface="Calibri" panose="020F0502020204030204" pitchFamily="34" charset="0"/>
              </a:rPr>
              <a:t>Assessment:</a:t>
            </a:r>
            <a:r>
              <a:rPr lang="en-US" sz="1000" dirty="0">
                <a:solidFill>
                  <a:srgbClr val="000000"/>
                </a:solidFill>
                <a:latin typeface="Arial" panose="020B0604020202020204" pitchFamily="34" charset="0"/>
                <a:ea typeface="Calibri" panose="020F0502020204030204" pitchFamily="34" charset="0"/>
              </a:rPr>
              <a:t>  </a:t>
            </a:r>
            <a:endParaRPr lang="en-US" sz="1100" dirty="0">
              <a:latin typeface="Calibri" panose="020F0502020204030204" pitchFamily="34" charset="0"/>
              <a:ea typeface="Calibri" panose="020F0502020204030204" pitchFamily="34" charset="0"/>
            </a:endParaRPr>
          </a:p>
          <a:p>
            <a:r>
              <a:rPr lang="en-US" sz="1000" dirty="0">
                <a:solidFill>
                  <a:srgbClr val="000000"/>
                </a:solidFill>
                <a:latin typeface="Arial" panose="020B0604020202020204" pitchFamily="34" charset="0"/>
                <a:ea typeface="Calibri" panose="020F0502020204030204" pitchFamily="34" charset="0"/>
              </a:rPr>
              <a:t>Temperature is </a:t>
            </a:r>
            <a:r>
              <a:rPr lang="en-US" sz="1000" spc="-5" dirty="0">
                <a:solidFill>
                  <a:srgbClr val="000000"/>
                </a:solidFill>
                <a:latin typeface="Arial" panose="020B0604020202020204" pitchFamily="34" charset="0"/>
                <a:ea typeface="Calibri" panose="020F0502020204030204" pitchFamily="34" charset="0"/>
              </a:rPr>
              <a:t>{</a:t>
            </a:r>
            <a:r>
              <a:rPr lang="en-US" sz="1000" b="1" spc="-5" dirty="0">
                <a:solidFill>
                  <a:srgbClr val="FF0000"/>
                </a:solidFill>
                <a:latin typeface="Arial" panose="020B0604020202020204" pitchFamily="34" charset="0"/>
                <a:ea typeface="Calibri" panose="020F0502020204030204" pitchFamily="34" charset="0"/>
              </a:rPr>
              <a:t>IMPROVING</a:t>
            </a:r>
            <a:r>
              <a:rPr lang="en-US" sz="1000" spc="-5" dirty="0">
                <a:solidFill>
                  <a:srgbClr val="000000"/>
                </a:solidFill>
                <a:latin typeface="Arial" panose="020B0604020202020204" pitchFamily="34" charset="0"/>
                <a:ea typeface="Calibri" panose="020F0502020204030204" pitchFamily="34" charset="0"/>
              </a:rPr>
              <a:t>/STABLE/WORSENING:21462}</a:t>
            </a:r>
            <a:r>
              <a:rPr lang="en-US" sz="1000" dirty="0">
                <a:solidFill>
                  <a:srgbClr val="000000"/>
                </a:solidFill>
                <a:latin typeface="Arial" panose="020B0604020202020204" pitchFamily="34" charset="0"/>
                <a:ea typeface="Calibri" panose="020F0502020204030204" pitchFamily="34" charset="0"/>
              </a:rPr>
              <a:t>, WBC is </a:t>
            </a:r>
            <a:r>
              <a:rPr lang="en-US" sz="1000" spc="-5" dirty="0">
                <a:solidFill>
                  <a:srgbClr val="000000"/>
                </a:solidFill>
                <a:latin typeface="Arial" panose="020B0604020202020204" pitchFamily="34" charset="0"/>
                <a:ea typeface="Calibri" panose="020F0502020204030204" pitchFamily="34" charset="0"/>
              </a:rPr>
              <a:t>{INCREASING/</a:t>
            </a:r>
            <a:r>
              <a:rPr lang="en-US" sz="1000" b="1" spc="-5" dirty="0">
                <a:solidFill>
                  <a:srgbClr val="FF0000"/>
                </a:solidFill>
                <a:latin typeface="Arial" panose="020B0604020202020204" pitchFamily="34" charset="0"/>
                <a:ea typeface="Calibri" panose="020F0502020204030204" pitchFamily="34" charset="0"/>
              </a:rPr>
              <a:t>DECREASING</a:t>
            </a:r>
            <a:r>
              <a:rPr lang="en-US" sz="1000" spc="-5" dirty="0">
                <a:solidFill>
                  <a:srgbClr val="000000"/>
                </a:solidFill>
                <a:latin typeface="Arial" panose="020B0604020202020204" pitchFamily="34" charset="0"/>
                <a:ea typeface="Calibri" panose="020F0502020204030204" pitchFamily="34" charset="0"/>
              </a:rPr>
              <a:t>/STABLE:15050}</a:t>
            </a:r>
            <a:r>
              <a:rPr lang="en-US" sz="1000" dirty="0">
                <a:solidFill>
                  <a:srgbClr val="000000"/>
                </a:solidFill>
                <a:latin typeface="Arial" panose="020B0604020202020204" pitchFamily="34" charset="0"/>
                <a:ea typeface="Calibri" panose="020F0502020204030204" pitchFamily="34" charset="0"/>
              </a:rPr>
              <a:t>, </a:t>
            </a:r>
            <a:r>
              <a:rPr lang="en-US" sz="1000" dirty="0" err="1">
                <a:solidFill>
                  <a:srgbClr val="000000"/>
                </a:solidFill>
                <a:latin typeface="Arial" panose="020B0604020202020204" pitchFamily="34" charset="0"/>
                <a:ea typeface="Calibri" panose="020F0502020204030204" pitchFamily="34" charset="0"/>
              </a:rPr>
              <a:t>Scr</a:t>
            </a:r>
            <a:r>
              <a:rPr lang="en-US" sz="1000" dirty="0">
                <a:solidFill>
                  <a:srgbClr val="000000"/>
                </a:solidFill>
                <a:latin typeface="Arial" panose="020B0604020202020204" pitchFamily="34" charset="0"/>
                <a:ea typeface="Calibri" panose="020F0502020204030204" pitchFamily="34" charset="0"/>
              </a:rPr>
              <a:t> is </a:t>
            </a:r>
            <a:r>
              <a:rPr lang="en-US" sz="1000" spc="-5" dirty="0">
                <a:solidFill>
                  <a:srgbClr val="000000"/>
                </a:solidFill>
                <a:latin typeface="Arial" panose="020B0604020202020204" pitchFamily="34" charset="0"/>
                <a:ea typeface="Calibri" panose="020F0502020204030204" pitchFamily="34" charset="0"/>
              </a:rPr>
              <a:t>{INCREASING/DECREASING</a:t>
            </a:r>
            <a:r>
              <a:rPr lang="en-US" sz="1000" b="1" spc="-5" dirty="0">
                <a:solidFill>
                  <a:srgbClr val="FF0000"/>
                </a:solidFill>
                <a:latin typeface="Arial" panose="020B0604020202020204" pitchFamily="34" charset="0"/>
                <a:ea typeface="Calibri" panose="020F0502020204030204" pitchFamily="34" charset="0"/>
              </a:rPr>
              <a:t>/STABLE</a:t>
            </a:r>
            <a:r>
              <a:rPr lang="en-US" sz="1000" spc="-5" dirty="0">
                <a:solidFill>
                  <a:srgbClr val="000000"/>
                </a:solidFill>
                <a:latin typeface="Arial" panose="020B0604020202020204" pitchFamily="34" charset="0"/>
                <a:ea typeface="Calibri" panose="020F0502020204030204" pitchFamily="34" charset="0"/>
              </a:rPr>
              <a:t>:15050}</a:t>
            </a:r>
            <a:endParaRPr lang="en-US" sz="1100" dirty="0">
              <a:latin typeface="Calibri" panose="020F0502020204030204" pitchFamily="34" charset="0"/>
              <a:ea typeface="Calibri" panose="020F0502020204030204" pitchFamily="34" charset="0"/>
            </a:endParaRPr>
          </a:p>
          <a:p>
            <a:r>
              <a:rPr lang="en-US" sz="1000" spc="-5" dirty="0">
                <a:solidFill>
                  <a:srgbClr val="000000"/>
                </a:solidFill>
                <a:latin typeface="Arial" panose="020B0604020202020204" pitchFamily="34" charset="0"/>
                <a:ea typeface="Calibri" panose="020F0502020204030204" pitchFamily="34" charset="0"/>
              </a:rPr>
              <a:t> </a:t>
            </a:r>
            <a:endParaRPr lang="en-US" sz="1100" dirty="0">
              <a:latin typeface="Calibri" panose="020F0502020204030204" pitchFamily="34" charset="0"/>
              <a:ea typeface="Calibri" panose="020F0502020204030204" pitchFamily="34" charset="0"/>
            </a:endParaRPr>
          </a:p>
          <a:p>
            <a:r>
              <a:rPr lang="en-US" sz="1000" spc="-5" dirty="0">
                <a:solidFill>
                  <a:srgbClr val="000000"/>
                </a:solidFill>
                <a:latin typeface="Arial" panose="020B0604020202020204" pitchFamily="34" charset="0"/>
                <a:ea typeface="Calibri" panose="020F0502020204030204" pitchFamily="34" charset="0"/>
              </a:rPr>
              <a:t>Vancomycin level(s) is/are {UCONN</a:t>
            </a:r>
            <a:r>
              <a:rPr lang="en-US" sz="1000" dirty="0">
                <a:solidFill>
                  <a:srgbClr val="000000"/>
                </a:solidFill>
                <a:latin typeface="Arial" panose="020B0604020202020204" pitchFamily="34" charset="0"/>
                <a:ea typeface="Calibri" panose="020F0502020204030204" pitchFamily="34" charset="0"/>
              </a:rPr>
              <a:t> </a:t>
            </a:r>
            <a:r>
              <a:rPr lang="en-US" sz="1000" spc="-10" dirty="0">
                <a:solidFill>
                  <a:srgbClr val="000000"/>
                </a:solidFill>
                <a:latin typeface="Arial" panose="020B0604020202020204" pitchFamily="34" charset="0"/>
                <a:ea typeface="Calibri" panose="020F0502020204030204" pitchFamily="34" charset="0"/>
              </a:rPr>
              <a:t>RX</a:t>
            </a:r>
            <a:r>
              <a:rPr lang="en-US" sz="1000" spc="-5" dirty="0">
                <a:solidFill>
                  <a:srgbClr val="000000"/>
                </a:solidFill>
                <a:latin typeface="Arial" panose="020B0604020202020204" pitchFamily="34" charset="0"/>
                <a:ea typeface="Calibri" panose="020F0502020204030204" pitchFamily="34" charset="0"/>
              </a:rPr>
              <a:t> VANCOMYCIN</a:t>
            </a:r>
            <a:r>
              <a:rPr lang="en-US" sz="1000" spc="5" dirty="0">
                <a:solidFill>
                  <a:srgbClr val="000000"/>
                </a:solidFill>
                <a:latin typeface="Arial" panose="020B0604020202020204" pitchFamily="34" charset="0"/>
                <a:ea typeface="Calibri" panose="020F0502020204030204" pitchFamily="34" charset="0"/>
              </a:rPr>
              <a:t> </a:t>
            </a:r>
            <a:r>
              <a:rPr lang="en-US" sz="1000" spc="-5" dirty="0">
                <a:solidFill>
                  <a:srgbClr val="000000"/>
                </a:solidFill>
                <a:latin typeface="Arial" panose="020B0604020202020204" pitchFamily="34" charset="0"/>
                <a:ea typeface="Calibri" panose="020F0502020204030204" pitchFamily="34" charset="0"/>
              </a:rPr>
              <a:t>LEVEL</a:t>
            </a:r>
            <a:r>
              <a:rPr lang="en-US" sz="1000" spc="5" dirty="0">
                <a:solidFill>
                  <a:srgbClr val="000000"/>
                </a:solidFill>
                <a:latin typeface="Arial" panose="020B0604020202020204" pitchFamily="34" charset="0"/>
                <a:ea typeface="Calibri" panose="020F0502020204030204" pitchFamily="34" charset="0"/>
              </a:rPr>
              <a:t> </a:t>
            </a:r>
            <a:r>
              <a:rPr lang="en-US" sz="1000" spc="-10" dirty="0">
                <a:solidFill>
                  <a:srgbClr val="000000"/>
                </a:solidFill>
                <a:latin typeface="Arial" panose="020B0604020202020204" pitchFamily="34" charset="0"/>
                <a:ea typeface="Calibri" panose="020F0502020204030204" pitchFamily="34" charset="0"/>
              </a:rPr>
              <a:t>CLASSIFICATION:25826}.</a:t>
            </a:r>
            <a:endParaRPr lang="en-US" sz="1100" dirty="0">
              <a:latin typeface="Calibri" panose="020F0502020204030204" pitchFamily="34" charset="0"/>
              <a:ea typeface="Calibri" panose="020F0502020204030204" pitchFamily="34" charset="0"/>
            </a:endParaRPr>
          </a:p>
          <a:p>
            <a:r>
              <a:rPr lang="en-US" sz="1000" spc="-10" dirty="0">
                <a:solidFill>
                  <a:srgbClr val="000000"/>
                </a:solidFill>
                <a:latin typeface="Arial" panose="020B0604020202020204" pitchFamily="34" charset="0"/>
                <a:ea typeface="Calibri" panose="020F0502020204030204" pitchFamily="34" charset="0"/>
              </a:rPr>
              <a:t> </a:t>
            </a:r>
            <a:endParaRPr lang="en-US" sz="1100" dirty="0">
              <a:latin typeface="Calibri" panose="020F0502020204030204" pitchFamily="34" charset="0"/>
              <a:ea typeface="Calibri" panose="020F0502020204030204" pitchFamily="34" charset="0"/>
            </a:endParaRPr>
          </a:p>
          <a:p>
            <a:r>
              <a:rPr lang="en-US" sz="1000" b="1" spc="-5" dirty="0">
                <a:solidFill>
                  <a:srgbClr val="000000"/>
                </a:solidFill>
                <a:latin typeface="Arial" panose="020B0604020202020204" pitchFamily="34" charset="0"/>
                <a:ea typeface="Calibri" panose="020F0502020204030204" pitchFamily="34" charset="0"/>
              </a:rPr>
              <a:t>Special </a:t>
            </a:r>
            <a:r>
              <a:rPr lang="en-US" sz="1000" b="1" spc="-10" dirty="0">
                <a:solidFill>
                  <a:srgbClr val="000000"/>
                </a:solidFill>
                <a:latin typeface="Arial" panose="020B0604020202020204" pitchFamily="34" charset="0"/>
                <a:ea typeface="Calibri" panose="020F0502020204030204" pitchFamily="34" charset="0"/>
              </a:rPr>
              <a:t>Dosing</a:t>
            </a:r>
            <a:r>
              <a:rPr lang="en-US" sz="1000" b="1" spc="5" dirty="0">
                <a:solidFill>
                  <a:srgbClr val="000000"/>
                </a:solidFill>
                <a:latin typeface="Arial" panose="020B0604020202020204" pitchFamily="34" charset="0"/>
                <a:ea typeface="Calibri" panose="020F0502020204030204" pitchFamily="34" charset="0"/>
              </a:rPr>
              <a:t> </a:t>
            </a:r>
            <a:r>
              <a:rPr lang="en-US" sz="1000" b="1" spc="-5" dirty="0">
                <a:solidFill>
                  <a:srgbClr val="000000"/>
                </a:solidFill>
                <a:latin typeface="Arial" panose="020B0604020202020204" pitchFamily="34" charset="0"/>
                <a:ea typeface="Calibri" panose="020F0502020204030204" pitchFamily="34" charset="0"/>
              </a:rPr>
              <a:t>Considerations:</a:t>
            </a:r>
            <a:r>
              <a:rPr lang="en-US" sz="1000" b="1" spc="5" dirty="0">
                <a:solidFill>
                  <a:srgbClr val="000000"/>
                </a:solidFill>
                <a:latin typeface="Arial" panose="020B0604020202020204" pitchFamily="34" charset="0"/>
                <a:ea typeface="Calibri" panose="020F0502020204030204" pitchFamily="34" charset="0"/>
              </a:rPr>
              <a:t> </a:t>
            </a:r>
            <a:endParaRPr lang="en-US" sz="1100" dirty="0">
              <a:latin typeface="Calibri" panose="020F0502020204030204" pitchFamily="34" charset="0"/>
              <a:ea typeface="Calibri" panose="020F0502020204030204" pitchFamily="34" charset="0"/>
            </a:endParaRPr>
          </a:p>
          <a:p>
            <a:r>
              <a:rPr lang="en-US" sz="1000" b="1" spc="5" dirty="0">
                <a:solidFill>
                  <a:srgbClr val="000000"/>
                </a:solidFill>
                <a:latin typeface="Arial" panose="020B0604020202020204" pitchFamily="34" charset="0"/>
                <a:ea typeface="Calibri" panose="020F0502020204030204" pitchFamily="34" charset="0"/>
              </a:rPr>
              <a:t>Patient admitted to the ICU with critical illness? {(</a:t>
            </a:r>
            <a:r>
              <a:rPr lang="en-US" sz="1000" b="1" spc="5" dirty="0">
                <a:solidFill>
                  <a:srgbClr val="FF0000"/>
                </a:solidFill>
                <a:latin typeface="Arial" panose="020B0604020202020204" pitchFamily="34" charset="0"/>
                <a:ea typeface="Calibri" panose="020F0502020204030204" pitchFamily="34" charset="0"/>
              </a:rPr>
              <a:t>Yes</a:t>
            </a:r>
            <a:r>
              <a:rPr lang="en-US" sz="1000" b="1" spc="5" dirty="0">
                <a:solidFill>
                  <a:srgbClr val="000000"/>
                </a:solidFill>
                <a:latin typeface="Arial" panose="020B0604020202020204" pitchFamily="34" charset="0"/>
                <a:ea typeface="Calibri" panose="020F0502020204030204" pitchFamily="34" charset="0"/>
              </a:rPr>
              <a:t> </a:t>
            </a:r>
            <a:r>
              <a:rPr lang="en-US" sz="1000" b="1" spc="5" dirty="0">
                <a:latin typeface="Arial" panose="020B0604020202020204" pitchFamily="34" charset="0"/>
                <a:ea typeface="Calibri" panose="020F0502020204030204" pitchFamily="34" charset="0"/>
              </a:rPr>
              <a:t>or No):</a:t>
            </a:r>
            <a:r>
              <a:rPr lang="en-US" sz="1000" b="1" spc="5" dirty="0">
                <a:solidFill>
                  <a:srgbClr val="000000"/>
                </a:solidFill>
                <a:latin typeface="Arial" panose="020B0604020202020204" pitchFamily="34" charset="0"/>
                <a:ea typeface="Calibri" panose="020F0502020204030204" pitchFamily="34" charset="0"/>
              </a:rPr>
              <a:t>32615}</a:t>
            </a:r>
            <a:endParaRPr lang="en-US" sz="1100" dirty="0">
              <a:latin typeface="Calibri" panose="020F0502020204030204" pitchFamily="34" charset="0"/>
              <a:ea typeface="Calibri" panose="020F0502020204030204" pitchFamily="34" charset="0"/>
            </a:endParaRPr>
          </a:p>
          <a:p>
            <a:r>
              <a:rPr lang="en-US" sz="1000" b="1" spc="5" dirty="0">
                <a:solidFill>
                  <a:srgbClr val="000000"/>
                </a:solidFill>
                <a:latin typeface="Arial" panose="020B0604020202020204" pitchFamily="34" charset="0"/>
                <a:ea typeface="Calibri" panose="020F0502020204030204" pitchFamily="34" charset="0"/>
              </a:rPr>
              <a:t>Renal Considerations:{Renal Considerations:32608</a:t>
            </a:r>
            <a:r>
              <a:rPr lang="en-US" sz="1000" b="1" spc="5" dirty="0" smtClean="0">
                <a:solidFill>
                  <a:srgbClr val="000000"/>
                </a:solidFill>
                <a:latin typeface="Arial" panose="020B0604020202020204" pitchFamily="34" charset="0"/>
                <a:ea typeface="Calibri" panose="020F0502020204030204" pitchFamily="34" charset="0"/>
              </a:rPr>
              <a:t>} </a:t>
            </a:r>
            <a:r>
              <a:rPr lang="en-US" sz="1000" b="1" spc="5" dirty="0" smtClean="0">
                <a:solidFill>
                  <a:srgbClr val="FF0000"/>
                </a:solidFill>
                <a:latin typeface="Arial" panose="020B0604020202020204" pitchFamily="34" charset="0"/>
                <a:ea typeface="Calibri" panose="020F0502020204030204" pitchFamily="34" charset="0"/>
              </a:rPr>
              <a:t>None</a:t>
            </a:r>
            <a:endParaRPr lang="en-US" sz="1100" dirty="0">
              <a:solidFill>
                <a:srgbClr val="FF0000"/>
              </a:solidFill>
              <a:latin typeface="Calibri" panose="020F0502020204030204" pitchFamily="34" charset="0"/>
              <a:ea typeface="Calibri" panose="020F0502020204030204" pitchFamily="34" charset="0"/>
            </a:endParaRPr>
          </a:p>
          <a:p>
            <a:r>
              <a:rPr lang="en-US" sz="1000" b="1" spc="5" dirty="0">
                <a:solidFill>
                  <a:srgbClr val="000000"/>
                </a:solidFill>
                <a:latin typeface="Arial" panose="020B0604020202020204" pitchFamily="34" charset="0"/>
                <a:ea typeface="Calibri" panose="020F0502020204030204" pitchFamily="34" charset="0"/>
              </a:rPr>
              <a:t>BMI &gt;40), and/or Actual Body Weight &gt; 40% of Ideal Body Weight? {(</a:t>
            </a:r>
            <a:r>
              <a:rPr lang="en-US" sz="1000" b="1" spc="5" dirty="0">
                <a:latin typeface="Arial" panose="020B0604020202020204" pitchFamily="34" charset="0"/>
                <a:ea typeface="Calibri" panose="020F0502020204030204" pitchFamily="34" charset="0"/>
              </a:rPr>
              <a:t>Obesity-Yes </a:t>
            </a:r>
            <a:r>
              <a:rPr lang="en-US" sz="1000" b="1" spc="5" dirty="0">
                <a:solidFill>
                  <a:srgbClr val="000000"/>
                </a:solidFill>
                <a:latin typeface="Arial" panose="020B0604020202020204" pitchFamily="34" charset="0"/>
                <a:ea typeface="Calibri" panose="020F0502020204030204" pitchFamily="34" charset="0"/>
              </a:rPr>
              <a:t>or </a:t>
            </a:r>
            <a:r>
              <a:rPr lang="en-US" sz="1000" b="1" spc="5" dirty="0">
                <a:solidFill>
                  <a:srgbClr val="FF0000"/>
                </a:solidFill>
                <a:latin typeface="Arial" panose="020B0604020202020204" pitchFamily="34" charset="0"/>
                <a:ea typeface="Calibri" panose="020F0502020204030204" pitchFamily="34" charset="0"/>
              </a:rPr>
              <a:t>No</a:t>
            </a:r>
            <a:r>
              <a:rPr lang="en-US" sz="1000" b="1" spc="5" dirty="0">
                <a:solidFill>
                  <a:srgbClr val="000000"/>
                </a:solidFill>
                <a:latin typeface="Arial" panose="020B0604020202020204" pitchFamily="34" charset="0"/>
                <a:ea typeface="Calibri" panose="020F0502020204030204" pitchFamily="34" charset="0"/>
              </a:rPr>
              <a:t>):32614}</a:t>
            </a:r>
            <a:endParaRPr lang="en-US" sz="1100" dirty="0">
              <a:latin typeface="Calibri" panose="020F0502020204030204" pitchFamily="34" charset="0"/>
              <a:ea typeface="Calibri" panose="020F0502020204030204" pitchFamily="34" charset="0"/>
            </a:endParaRPr>
          </a:p>
          <a:p>
            <a:r>
              <a:rPr lang="en-US" sz="1000" b="1" spc="5" dirty="0">
                <a:solidFill>
                  <a:srgbClr val="000000"/>
                </a:solidFill>
                <a:latin typeface="Arial" panose="020B0604020202020204" pitchFamily="34" charset="0"/>
                <a:ea typeface="Calibri" panose="020F0502020204030204" pitchFamily="34" charset="0"/>
              </a:rPr>
              <a:t>Documented positive blood cultures with gram positive cocci?:{</a:t>
            </a:r>
            <a:r>
              <a:rPr lang="en-US" sz="1000" b="1" spc="5" dirty="0">
                <a:latin typeface="Arial" panose="020B0604020202020204" pitchFamily="34" charset="0"/>
                <a:ea typeface="Calibri" panose="020F0502020204030204" pitchFamily="34" charset="0"/>
              </a:rPr>
              <a:t>(Yes </a:t>
            </a:r>
            <a:r>
              <a:rPr lang="en-US" sz="1000" b="1" spc="5" dirty="0">
                <a:solidFill>
                  <a:srgbClr val="000000"/>
                </a:solidFill>
                <a:latin typeface="Arial" panose="020B0604020202020204" pitchFamily="34" charset="0"/>
                <a:ea typeface="Calibri" panose="020F0502020204030204" pitchFamily="34" charset="0"/>
              </a:rPr>
              <a:t>or </a:t>
            </a:r>
            <a:r>
              <a:rPr lang="en-US" sz="1000" b="1" spc="5" dirty="0">
                <a:solidFill>
                  <a:srgbClr val="FF0000"/>
                </a:solidFill>
                <a:latin typeface="Arial" panose="020B0604020202020204" pitchFamily="34" charset="0"/>
                <a:ea typeface="Calibri" panose="020F0502020204030204" pitchFamily="34" charset="0"/>
              </a:rPr>
              <a:t>No</a:t>
            </a:r>
            <a:r>
              <a:rPr lang="en-US" sz="1000" b="1" spc="5" dirty="0">
                <a:solidFill>
                  <a:srgbClr val="000000"/>
                </a:solidFill>
                <a:latin typeface="Arial" panose="020B0604020202020204" pitchFamily="34" charset="0"/>
                <a:ea typeface="Calibri" panose="020F0502020204030204" pitchFamily="34" charset="0"/>
              </a:rPr>
              <a:t>):32616}</a:t>
            </a:r>
            <a:endParaRPr lang="en-US" sz="1100" dirty="0">
              <a:latin typeface="Calibri" panose="020F0502020204030204" pitchFamily="34" charset="0"/>
              <a:ea typeface="Calibri" panose="020F0502020204030204" pitchFamily="34" charset="0"/>
            </a:endParaRPr>
          </a:p>
          <a:p>
            <a:r>
              <a:rPr lang="en-US" sz="1000" b="1" spc="5" dirty="0">
                <a:solidFill>
                  <a:srgbClr val="000000"/>
                </a:solidFill>
                <a:latin typeface="Arial" panose="020B0604020202020204" pitchFamily="34" charset="0"/>
                <a:ea typeface="Calibri" panose="020F0502020204030204" pitchFamily="34" charset="0"/>
              </a:rPr>
              <a:t>Patient close to hospital discharge with need for continuation of vancomycin as an outpatient (with need for either the start of vancomycin therapy prior to discharge or a change in the current vancomycin regimen based on a serum trough concentration)? {(</a:t>
            </a:r>
            <a:r>
              <a:rPr lang="en-US" sz="1000" b="1" spc="5" dirty="0">
                <a:latin typeface="Arial" panose="020B0604020202020204" pitchFamily="34" charset="0"/>
                <a:ea typeface="Calibri" panose="020F0502020204030204" pitchFamily="34" charset="0"/>
              </a:rPr>
              <a:t>Yes </a:t>
            </a:r>
            <a:r>
              <a:rPr lang="en-US" sz="1000" b="1" spc="5" dirty="0">
                <a:solidFill>
                  <a:srgbClr val="000000"/>
                </a:solidFill>
                <a:latin typeface="Arial" panose="020B0604020202020204" pitchFamily="34" charset="0"/>
                <a:ea typeface="Calibri" panose="020F0502020204030204" pitchFamily="34" charset="0"/>
              </a:rPr>
              <a:t>or </a:t>
            </a:r>
            <a:r>
              <a:rPr lang="en-US" sz="1000" b="1" spc="5" dirty="0">
                <a:solidFill>
                  <a:srgbClr val="FF0000"/>
                </a:solidFill>
                <a:latin typeface="Arial" panose="020B0604020202020204" pitchFamily="34" charset="0"/>
                <a:ea typeface="Calibri" panose="020F0502020204030204" pitchFamily="34" charset="0"/>
              </a:rPr>
              <a:t>No</a:t>
            </a:r>
            <a:r>
              <a:rPr lang="en-US" sz="1000" b="1" spc="5" dirty="0">
                <a:solidFill>
                  <a:srgbClr val="000000"/>
                </a:solidFill>
                <a:latin typeface="Arial" panose="020B0604020202020204" pitchFamily="34" charset="0"/>
                <a:ea typeface="Calibri" panose="020F0502020204030204" pitchFamily="34" charset="0"/>
              </a:rPr>
              <a:t>):32617}</a:t>
            </a:r>
            <a:endParaRPr lang="en-US" sz="1100" dirty="0">
              <a:latin typeface="Calibri" panose="020F0502020204030204" pitchFamily="34" charset="0"/>
              <a:ea typeface="Calibri" panose="020F0502020204030204" pitchFamily="34" charset="0"/>
            </a:endParaRPr>
          </a:p>
          <a:p>
            <a:r>
              <a:rPr lang="en-US" sz="1000" b="1" spc="5" dirty="0">
                <a:solidFill>
                  <a:srgbClr val="000000"/>
                </a:solidFill>
                <a:latin typeface="Arial" panose="020B0604020202020204" pitchFamily="34" charset="0"/>
                <a:ea typeface="Calibri" panose="020F0502020204030204" pitchFamily="34" charset="0"/>
              </a:rPr>
              <a:t>Additional considerations for serum creatinine monitoring every 48 hours:{Additional considerations:32612</a:t>
            </a:r>
            <a:r>
              <a:rPr lang="en-US" sz="1000" b="1" spc="5" dirty="0" smtClean="0">
                <a:solidFill>
                  <a:srgbClr val="000000"/>
                </a:solidFill>
                <a:latin typeface="Arial" panose="020B0604020202020204" pitchFamily="34" charset="0"/>
                <a:ea typeface="Calibri" panose="020F0502020204030204" pitchFamily="34" charset="0"/>
              </a:rPr>
              <a:t>} </a:t>
            </a:r>
            <a:r>
              <a:rPr lang="en-US" sz="1000" b="1" spc="5" dirty="0" smtClean="0">
                <a:solidFill>
                  <a:srgbClr val="FF0000"/>
                </a:solidFill>
                <a:latin typeface="Arial" panose="020B0604020202020204" pitchFamily="34" charset="0"/>
                <a:ea typeface="Calibri" panose="020F0502020204030204" pitchFamily="34" charset="0"/>
              </a:rPr>
              <a:t>None</a:t>
            </a:r>
            <a:endParaRPr lang="en-US" sz="1100" dirty="0">
              <a:solidFill>
                <a:srgbClr val="FF0000"/>
              </a:solidFill>
              <a:latin typeface="Calibri" panose="020F0502020204030204" pitchFamily="34" charset="0"/>
              <a:ea typeface="Calibri" panose="020F0502020204030204" pitchFamily="34" charset="0"/>
            </a:endParaRPr>
          </a:p>
          <a:p>
            <a:pPr>
              <a:lnSpc>
                <a:spcPts val="915"/>
              </a:lnSpc>
            </a:pPr>
            <a:endParaRPr lang="en-US" sz="1000" b="1" spc="-5" dirty="0" smtClean="0">
              <a:solidFill>
                <a:srgbClr val="000000"/>
              </a:solidFill>
              <a:latin typeface="Arial" panose="020B0604020202020204" pitchFamily="34" charset="0"/>
              <a:ea typeface="Calibri" panose="020F0502020204030204" pitchFamily="34" charset="0"/>
            </a:endParaRPr>
          </a:p>
          <a:p>
            <a:pPr>
              <a:lnSpc>
                <a:spcPts val="915"/>
              </a:lnSpc>
            </a:pPr>
            <a:r>
              <a:rPr lang="en-US" sz="1000" b="1" spc="-5" dirty="0" smtClean="0">
                <a:solidFill>
                  <a:srgbClr val="000000"/>
                </a:solidFill>
                <a:latin typeface="Arial" panose="020B0604020202020204" pitchFamily="34" charset="0"/>
                <a:ea typeface="Calibri" panose="020F0502020204030204" pitchFamily="34" charset="0"/>
              </a:rPr>
              <a:t>Plan</a:t>
            </a:r>
            <a:r>
              <a:rPr lang="en-US" sz="1000" b="1" spc="-5" dirty="0">
                <a:solidFill>
                  <a:srgbClr val="000000"/>
                </a:solidFill>
                <a:latin typeface="Arial" panose="020B0604020202020204" pitchFamily="34" charset="0"/>
                <a:ea typeface="Calibri" panose="020F0502020204030204" pitchFamily="34" charset="0"/>
              </a:rPr>
              <a:t>:</a:t>
            </a:r>
            <a:endParaRPr lang="en-US" sz="1100" dirty="0">
              <a:latin typeface="Calibri" panose="020F0502020204030204" pitchFamily="34" charset="0"/>
              <a:ea typeface="Calibri" panose="020F0502020204030204" pitchFamily="34" charset="0"/>
            </a:endParaRPr>
          </a:p>
          <a:p>
            <a:pPr>
              <a:lnSpc>
                <a:spcPts val="915"/>
              </a:lnSpc>
            </a:pPr>
            <a:r>
              <a:rPr lang="en-US" sz="1000" b="1" spc="-5" dirty="0">
                <a:solidFill>
                  <a:srgbClr val="000000"/>
                </a:solidFill>
                <a:latin typeface="Arial" panose="020B0604020202020204" pitchFamily="34" charset="0"/>
                <a:ea typeface="Calibri" panose="020F0502020204030204" pitchFamily="34" charset="0"/>
              </a:rPr>
              <a:t> </a:t>
            </a:r>
            <a:endParaRPr lang="en-US" sz="1100" dirty="0">
              <a:latin typeface="Calibri" panose="020F0502020204030204" pitchFamily="34" charset="0"/>
              <a:ea typeface="Calibri" panose="020F0502020204030204" pitchFamily="34" charset="0"/>
            </a:endParaRPr>
          </a:p>
          <a:p>
            <a:pPr>
              <a:lnSpc>
                <a:spcPts val="915"/>
              </a:lnSpc>
            </a:pPr>
            <a:r>
              <a:rPr lang="en-US" sz="1000" spc="-5" dirty="0">
                <a:solidFill>
                  <a:srgbClr val="000000"/>
                </a:solidFill>
                <a:latin typeface="Arial" panose="020B0604020202020204" pitchFamily="34" charset="0"/>
                <a:ea typeface="Calibri" panose="020F0502020204030204" pitchFamily="34" charset="0"/>
              </a:rPr>
              <a:t>Pharmacy </a:t>
            </a:r>
            <a:r>
              <a:rPr lang="en-US" sz="1000" dirty="0">
                <a:solidFill>
                  <a:srgbClr val="000000"/>
                </a:solidFill>
                <a:latin typeface="Arial" panose="020B0604020202020204" pitchFamily="34" charset="0"/>
                <a:ea typeface="Calibri" panose="020F0502020204030204" pitchFamily="34" charset="0"/>
              </a:rPr>
              <a:t>verbally contacted covering provider *** on </a:t>
            </a:r>
            <a:r>
              <a:rPr lang="en-US" sz="1000" spc="-5" dirty="0">
                <a:solidFill>
                  <a:srgbClr val="000000"/>
                </a:solidFill>
                <a:latin typeface="Arial" panose="020B0604020202020204" pitchFamily="34" charset="0"/>
                <a:ea typeface="Calibri" panose="020F0502020204030204" pitchFamily="34" charset="0"/>
              </a:rPr>
              <a:t>{TIME; MONTH, DAY, YEAR, TIME:30231} </a:t>
            </a:r>
            <a:r>
              <a:rPr lang="en-US" sz="1000" dirty="0">
                <a:solidFill>
                  <a:srgbClr val="000000"/>
                </a:solidFill>
                <a:latin typeface="Arial" panose="020B0604020202020204" pitchFamily="34" charset="0"/>
                <a:ea typeface="Calibri" panose="020F0502020204030204" pitchFamily="34" charset="0"/>
              </a:rPr>
              <a:t>to notify of {UCONN RX VANCOMYCIN NOTIFY PROVIDER:31701}</a:t>
            </a:r>
            <a:endParaRPr lang="en-US" sz="1100" dirty="0">
              <a:latin typeface="Calibri" panose="020F0502020204030204" pitchFamily="34" charset="0"/>
              <a:ea typeface="Calibri" panose="020F0502020204030204" pitchFamily="34" charset="0"/>
            </a:endParaRPr>
          </a:p>
          <a:p>
            <a:pPr>
              <a:lnSpc>
                <a:spcPts val="915"/>
              </a:lnSpc>
            </a:pPr>
            <a:r>
              <a:rPr lang="en-US" sz="1000" spc="-5" dirty="0">
                <a:solidFill>
                  <a:srgbClr val="000000"/>
                </a:solidFill>
                <a:latin typeface="Arial" panose="020B0604020202020204" pitchFamily="34" charset="0"/>
                <a:ea typeface="Calibri" panose="020F0502020204030204" pitchFamily="34" charset="0"/>
              </a:rPr>
              <a:t>{UCONN</a:t>
            </a:r>
            <a:r>
              <a:rPr lang="en-US" sz="1000" dirty="0">
                <a:solidFill>
                  <a:srgbClr val="000000"/>
                </a:solidFill>
                <a:latin typeface="Arial" panose="020B0604020202020204" pitchFamily="34" charset="0"/>
                <a:ea typeface="Calibri" panose="020F0502020204030204" pitchFamily="34" charset="0"/>
              </a:rPr>
              <a:t> </a:t>
            </a:r>
            <a:r>
              <a:rPr lang="en-US" sz="1000" spc="-5" dirty="0">
                <a:solidFill>
                  <a:srgbClr val="000000"/>
                </a:solidFill>
                <a:latin typeface="Arial" panose="020B0604020202020204" pitchFamily="34" charset="0"/>
                <a:ea typeface="Calibri" panose="020F0502020204030204" pitchFamily="34" charset="0"/>
              </a:rPr>
              <a:t>RX</a:t>
            </a:r>
            <a:r>
              <a:rPr lang="en-US" sz="1000" spc="5" dirty="0">
                <a:solidFill>
                  <a:srgbClr val="000000"/>
                </a:solidFill>
                <a:latin typeface="Arial" panose="020B0604020202020204" pitchFamily="34" charset="0"/>
                <a:ea typeface="Calibri" panose="020F0502020204030204" pitchFamily="34" charset="0"/>
              </a:rPr>
              <a:t> </a:t>
            </a:r>
            <a:r>
              <a:rPr lang="en-US" sz="1000" spc="-5" dirty="0">
                <a:solidFill>
                  <a:srgbClr val="000000"/>
                </a:solidFill>
                <a:latin typeface="Arial" panose="020B0604020202020204" pitchFamily="34" charset="0"/>
                <a:ea typeface="Calibri" panose="020F0502020204030204" pitchFamily="34" charset="0"/>
              </a:rPr>
              <a:t>VANCOMYCIN</a:t>
            </a:r>
            <a:r>
              <a:rPr lang="en-US" sz="1000" dirty="0">
                <a:solidFill>
                  <a:srgbClr val="000000"/>
                </a:solidFill>
                <a:latin typeface="Arial" panose="020B0604020202020204" pitchFamily="34" charset="0"/>
                <a:ea typeface="Calibri" panose="020F0502020204030204" pitchFamily="34" charset="0"/>
              </a:rPr>
              <a:t> </a:t>
            </a:r>
            <a:r>
              <a:rPr lang="en-US" sz="1000" b="1" spc="-5" dirty="0">
                <a:solidFill>
                  <a:srgbClr val="FF0000"/>
                </a:solidFill>
                <a:latin typeface="Arial" panose="020B0604020202020204" pitchFamily="34" charset="0"/>
                <a:ea typeface="Calibri" panose="020F0502020204030204" pitchFamily="34" charset="0"/>
              </a:rPr>
              <a:t>CONTINUE</a:t>
            </a:r>
            <a:r>
              <a:rPr lang="en-US" sz="1000" spc="-5" dirty="0">
                <a:solidFill>
                  <a:srgbClr val="000000"/>
                </a:solidFill>
                <a:latin typeface="Arial" panose="020B0604020202020204" pitchFamily="34" charset="0"/>
                <a:ea typeface="Calibri" panose="020F0502020204030204" pitchFamily="34" charset="0"/>
              </a:rPr>
              <a:t>/</a:t>
            </a:r>
            <a:r>
              <a:rPr lang="en-US" sz="1000" b="1" spc="-5" dirty="0">
                <a:latin typeface="Arial" panose="020B0604020202020204" pitchFamily="34" charset="0"/>
                <a:ea typeface="Calibri" panose="020F0502020204030204" pitchFamily="34" charset="0"/>
              </a:rPr>
              <a:t>CHANGE</a:t>
            </a:r>
            <a:r>
              <a:rPr lang="en-US" sz="1000" spc="-5" dirty="0">
                <a:solidFill>
                  <a:srgbClr val="000000"/>
                </a:solidFill>
                <a:latin typeface="Arial" panose="020B0604020202020204" pitchFamily="34" charset="0"/>
                <a:ea typeface="Calibri" panose="020F0502020204030204" pitchFamily="34" charset="0"/>
              </a:rPr>
              <a:t>:26796}</a:t>
            </a:r>
            <a:endParaRPr lang="en-US" sz="1100" dirty="0">
              <a:latin typeface="Calibri" panose="020F0502020204030204" pitchFamily="34" charset="0"/>
              <a:ea typeface="Calibri" panose="020F0502020204030204" pitchFamily="34" charset="0"/>
            </a:endParaRPr>
          </a:p>
          <a:p>
            <a:r>
              <a:rPr lang="en-US" sz="1000" spc="-5" dirty="0">
                <a:solidFill>
                  <a:srgbClr val="000000"/>
                </a:solidFill>
                <a:latin typeface="Arial" panose="020B0604020202020204" pitchFamily="34" charset="0"/>
                <a:ea typeface="Calibri" panose="020F0502020204030204" pitchFamily="34" charset="0"/>
              </a:rPr>
              <a:t>Vancomycin</a:t>
            </a:r>
            <a:r>
              <a:rPr lang="en-US" sz="1000" spc="10" dirty="0">
                <a:solidFill>
                  <a:srgbClr val="000000"/>
                </a:solidFill>
                <a:latin typeface="Arial" panose="020B0604020202020204" pitchFamily="34" charset="0"/>
                <a:ea typeface="Calibri" panose="020F0502020204030204" pitchFamily="34" charset="0"/>
              </a:rPr>
              <a:t> </a:t>
            </a:r>
            <a:r>
              <a:rPr lang="en-US" sz="1000" b="1" spc="-5" dirty="0" smtClean="0">
                <a:solidFill>
                  <a:srgbClr val="FF0000"/>
                </a:solidFill>
                <a:latin typeface="Arial" panose="020B0604020202020204" pitchFamily="34" charset="0"/>
                <a:ea typeface="Calibri" panose="020F0502020204030204" pitchFamily="34" charset="0"/>
              </a:rPr>
              <a:t>1000 mg</a:t>
            </a:r>
            <a:r>
              <a:rPr lang="en-US" sz="1000" b="1" spc="-10" dirty="0" smtClean="0">
                <a:solidFill>
                  <a:srgbClr val="FF0000"/>
                </a:solidFill>
                <a:latin typeface="Arial" panose="020B0604020202020204" pitchFamily="34" charset="0"/>
                <a:ea typeface="Calibri" panose="020F0502020204030204" pitchFamily="34" charset="0"/>
              </a:rPr>
              <a:t> </a:t>
            </a:r>
            <a:r>
              <a:rPr lang="en-US" sz="1000" dirty="0">
                <a:solidFill>
                  <a:srgbClr val="000000"/>
                </a:solidFill>
                <a:latin typeface="Arial" panose="020B0604020202020204" pitchFamily="34" charset="0"/>
                <a:ea typeface="Calibri" panose="020F0502020204030204" pitchFamily="34" charset="0"/>
              </a:rPr>
              <a:t>IV</a:t>
            </a:r>
            <a:r>
              <a:rPr lang="en-US" sz="1000" spc="-5" dirty="0">
                <a:solidFill>
                  <a:srgbClr val="000000"/>
                </a:solidFill>
                <a:latin typeface="Arial" panose="020B0604020202020204" pitchFamily="34" charset="0"/>
                <a:ea typeface="Calibri" panose="020F0502020204030204" pitchFamily="34" charset="0"/>
              </a:rPr>
              <a:t> </a:t>
            </a:r>
            <a:r>
              <a:rPr lang="en-US" sz="1000" b="1" spc="-10" dirty="0" smtClean="0">
                <a:solidFill>
                  <a:srgbClr val="FF0000"/>
                </a:solidFill>
                <a:latin typeface="Arial" panose="020B0604020202020204" pitchFamily="34" charset="0"/>
                <a:ea typeface="Calibri" panose="020F0502020204030204" pitchFamily="34" charset="0"/>
              </a:rPr>
              <a:t>every 24 hours</a:t>
            </a:r>
            <a:endParaRPr lang="en-US" sz="1100" b="1" dirty="0">
              <a:solidFill>
                <a:srgbClr val="FF0000"/>
              </a:solidFill>
              <a:latin typeface="Calibri" panose="020F0502020204030204" pitchFamily="34" charset="0"/>
              <a:ea typeface="Calibri" panose="020F0502020204030204" pitchFamily="34" charset="0"/>
            </a:endParaRPr>
          </a:p>
          <a:p>
            <a:r>
              <a:rPr lang="en-US" sz="1000" spc="-5" dirty="0">
                <a:solidFill>
                  <a:srgbClr val="000000"/>
                </a:solidFill>
                <a:latin typeface="Arial" panose="020B0604020202020204" pitchFamily="34" charset="0"/>
                <a:ea typeface="Calibri" panose="020F0502020204030204" pitchFamily="34" charset="0"/>
              </a:rPr>
              <a:t>Predicted </a:t>
            </a:r>
            <a:r>
              <a:rPr lang="en-US" sz="1000" spc="-5" dirty="0" smtClean="0">
                <a:solidFill>
                  <a:srgbClr val="000000"/>
                </a:solidFill>
                <a:latin typeface="Arial" panose="020B0604020202020204" pitchFamily="34" charset="0"/>
                <a:ea typeface="Calibri" panose="020F0502020204030204" pitchFamily="34" charset="0"/>
              </a:rPr>
              <a:t>level: </a:t>
            </a:r>
            <a:r>
              <a:rPr lang="en-US" sz="1000" b="1" spc="-5" dirty="0" smtClean="0">
                <a:solidFill>
                  <a:srgbClr val="FF0000"/>
                </a:solidFill>
                <a:latin typeface="Arial" panose="020B0604020202020204" pitchFamily="34" charset="0"/>
                <a:ea typeface="Calibri" panose="020F0502020204030204" pitchFamily="34" charset="0"/>
              </a:rPr>
              <a:t>468</a:t>
            </a:r>
            <a:r>
              <a:rPr lang="en-US" sz="1000" spc="-5" dirty="0" smtClean="0">
                <a:solidFill>
                  <a:srgbClr val="000000"/>
                </a:solidFill>
                <a:latin typeface="Arial" panose="020B0604020202020204" pitchFamily="34" charset="0"/>
                <a:ea typeface="Calibri" panose="020F0502020204030204" pitchFamily="34" charset="0"/>
              </a:rPr>
              <a:t> </a:t>
            </a:r>
            <a:r>
              <a:rPr lang="en-US" sz="1000" spc="-5" dirty="0">
                <a:solidFill>
                  <a:srgbClr val="000000"/>
                </a:solidFill>
                <a:latin typeface="Arial" panose="020B0604020202020204" pitchFamily="34" charset="0"/>
                <a:ea typeface="Calibri" panose="020F0502020204030204" pitchFamily="34" charset="0"/>
              </a:rPr>
              <a:t>mcg/mL</a:t>
            </a:r>
            <a:endParaRPr lang="en-US" sz="1100" dirty="0">
              <a:latin typeface="Calibri" panose="020F0502020204030204" pitchFamily="34" charset="0"/>
              <a:ea typeface="Calibri" panose="020F0502020204030204" pitchFamily="34" charset="0"/>
            </a:endParaRPr>
          </a:p>
          <a:p>
            <a:r>
              <a:rPr lang="en-US" sz="1000" b="1" dirty="0">
                <a:solidFill>
                  <a:srgbClr val="000000"/>
                </a:solidFill>
                <a:latin typeface="Arial" panose="020B0604020202020204" pitchFamily="34" charset="0"/>
                <a:ea typeface="Calibri" panose="020F0502020204030204" pitchFamily="34" charset="0"/>
              </a:rPr>
              <a:t> </a:t>
            </a:r>
            <a:endParaRPr lang="en-US" sz="1100" dirty="0">
              <a:latin typeface="Calibri" panose="020F0502020204030204" pitchFamily="34" charset="0"/>
              <a:ea typeface="Calibri" panose="020F0502020204030204" pitchFamily="34" charset="0"/>
            </a:endParaRPr>
          </a:p>
          <a:p>
            <a:r>
              <a:rPr lang="en-US" sz="1000" spc="-5" dirty="0">
                <a:solidFill>
                  <a:srgbClr val="000000"/>
                </a:solidFill>
                <a:latin typeface="Arial" panose="020B0604020202020204" pitchFamily="34" charset="0"/>
                <a:ea typeface="Calibri" panose="020F0502020204030204" pitchFamily="34" charset="0"/>
              </a:rPr>
              <a:t>Pharmacy scheduled {UCONN RX VANCOMYCIN TROUGH RANDOM:30219} on {UCONN RX   TIME; MONTH, DAY, YEAR, TIME:30231} and </a:t>
            </a:r>
            <a:r>
              <a:rPr lang="en-US" sz="1000" spc="-5" dirty="0" err="1">
                <a:solidFill>
                  <a:srgbClr val="000000"/>
                </a:solidFill>
                <a:latin typeface="Arial" panose="020B0604020202020204" pitchFamily="34" charset="0"/>
                <a:ea typeface="Calibri" panose="020F0502020204030204" pitchFamily="34" charset="0"/>
              </a:rPr>
              <a:t>SCr</a:t>
            </a:r>
            <a:r>
              <a:rPr lang="en-US" sz="1000" dirty="0">
                <a:solidFill>
                  <a:srgbClr val="000000"/>
                </a:solidFill>
                <a:latin typeface="Arial" panose="020B0604020202020204" pitchFamily="34" charset="0"/>
                <a:ea typeface="Calibri" panose="020F0502020204030204" pitchFamily="34" charset="0"/>
              </a:rPr>
              <a:t> </a:t>
            </a:r>
            <a:r>
              <a:rPr lang="en-US" sz="1000" spc="-5" dirty="0">
                <a:solidFill>
                  <a:srgbClr val="000000"/>
                </a:solidFill>
                <a:latin typeface="Arial" panose="020B0604020202020204" pitchFamily="34" charset="0"/>
                <a:ea typeface="Calibri" panose="020F0502020204030204" pitchFamily="34" charset="0"/>
              </a:rPr>
              <a:t>on {UCONN RX   TIME; MONTH, DAY, YEAR, TIME:30231} due to {:31700}. </a:t>
            </a:r>
            <a:endParaRPr lang="en-US" sz="1100" dirty="0">
              <a:latin typeface="Calibri" panose="020F0502020204030204" pitchFamily="34" charset="0"/>
              <a:ea typeface="Calibri" panose="020F0502020204030204" pitchFamily="34" charset="0"/>
            </a:endParaRPr>
          </a:p>
          <a:p>
            <a:pPr>
              <a:lnSpc>
                <a:spcPts val="910"/>
              </a:lnSpc>
            </a:pPr>
            <a:r>
              <a:rPr lang="en-US" sz="1000" spc="-5" dirty="0">
                <a:solidFill>
                  <a:srgbClr val="000000"/>
                </a:solidFill>
                <a:latin typeface="Arial" panose="020B0604020202020204" pitchFamily="34" charset="0"/>
                <a:ea typeface="Calibri" panose="020F0502020204030204" pitchFamily="34" charset="0"/>
              </a:rPr>
              <a:t> </a:t>
            </a:r>
            <a:endParaRPr lang="en-US" sz="1100" dirty="0">
              <a:latin typeface="Calibri" panose="020F0502020204030204" pitchFamily="34" charset="0"/>
              <a:ea typeface="Calibri" panose="020F0502020204030204" pitchFamily="34" charset="0"/>
            </a:endParaRPr>
          </a:p>
          <a:p>
            <a:pPr>
              <a:lnSpc>
                <a:spcPts val="910"/>
              </a:lnSpc>
            </a:pPr>
            <a:r>
              <a:rPr lang="en-US" sz="1000" b="1" spc="-5" dirty="0">
                <a:solidFill>
                  <a:srgbClr val="000000"/>
                </a:solidFill>
                <a:latin typeface="Arial" panose="020B0604020202020204" pitchFamily="34" charset="0"/>
                <a:ea typeface="Calibri" panose="020F0502020204030204" pitchFamily="34" charset="0"/>
              </a:rPr>
              <a:t>Additional Comments</a:t>
            </a:r>
            <a:r>
              <a:rPr lang="en-US" sz="1000" spc="-5" dirty="0">
                <a:solidFill>
                  <a:srgbClr val="000000"/>
                </a:solidFill>
                <a:latin typeface="Arial" panose="020B0604020202020204" pitchFamily="34" charset="0"/>
                <a:ea typeface="Calibri" panose="020F0502020204030204" pitchFamily="34" charset="0"/>
              </a:rPr>
              <a:t>: Pharmacy will continue to monitor daily and if indicated, adjust dose and/or frequency, order lab work as appropriate per the Pharmacy and Therapeutics Committee approved collaborative practice until discontinuation of the medication.</a:t>
            </a:r>
            <a:endParaRPr lang="en-US" sz="1100" dirty="0">
              <a:latin typeface="Calibri" panose="020F0502020204030204" pitchFamily="34" charset="0"/>
              <a:ea typeface="Calibri" panose="020F0502020204030204" pitchFamily="34" charset="0"/>
            </a:endParaRPr>
          </a:p>
          <a:p>
            <a:r>
              <a:rPr lang="en-US" sz="1000" spc="-5" dirty="0">
                <a:solidFill>
                  <a:srgbClr val="000000"/>
                </a:solidFill>
                <a:latin typeface="Arial" panose="020B0604020202020204" pitchFamily="34" charset="0"/>
                <a:ea typeface="Calibri" panose="020F0502020204030204" pitchFamily="34" charset="0"/>
              </a:rPr>
              <a:t> </a:t>
            </a:r>
            <a:endParaRPr lang="en-US" sz="1100" dirty="0">
              <a:latin typeface="Calibri" panose="020F0502020204030204" pitchFamily="34" charset="0"/>
              <a:ea typeface="Calibri" panose="020F0502020204030204" pitchFamily="34" charset="0"/>
            </a:endParaRPr>
          </a:p>
          <a:p>
            <a:r>
              <a:rPr lang="en-US" sz="1000" spc="-5" dirty="0">
                <a:solidFill>
                  <a:srgbClr val="000000"/>
                </a:solidFill>
                <a:latin typeface="Arial" panose="020B0604020202020204" pitchFamily="34" charset="0"/>
                <a:ea typeface="Calibri" panose="020F0502020204030204" pitchFamily="34" charset="0"/>
              </a:rPr>
              <a:t>Assessment</a:t>
            </a:r>
            <a:r>
              <a:rPr lang="en-US" sz="1000" spc="5" dirty="0">
                <a:solidFill>
                  <a:srgbClr val="000000"/>
                </a:solidFill>
                <a:latin typeface="Arial" panose="020B0604020202020204" pitchFamily="34" charset="0"/>
                <a:ea typeface="Calibri" panose="020F0502020204030204" pitchFamily="34" charset="0"/>
              </a:rPr>
              <a:t> </a:t>
            </a:r>
            <a:r>
              <a:rPr lang="en-US" sz="1000" spc="-5" dirty="0">
                <a:solidFill>
                  <a:srgbClr val="000000"/>
                </a:solidFill>
                <a:latin typeface="Arial" panose="020B0604020202020204" pitchFamily="34" charset="0"/>
                <a:ea typeface="Calibri" panose="020F0502020204030204" pitchFamily="34" charset="0"/>
              </a:rPr>
              <a:t>completed </a:t>
            </a:r>
            <a:r>
              <a:rPr lang="en-US" sz="1000" spc="5" dirty="0">
                <a:solidFill>
                  <a:srgbClr val="000000"/>
                </a:solidFill>
                <a:latin typeface="Arial" panose="020B0604020202020204" pitchFamily="34" charset="0"/>
                <a:ea typeface="Calibri" panose="020F0502020204030204" pitchFamily="34" charset="0"/>
              </a:rPr>
              <a:t>by</a:t>
            </a:r>
            <a:r>
              <a:rPr lang="en-US" sz="1000" spc="-5" dirty="0">
                <a:solidFill>
                  <a:srgbClr val="000000"/>
                </a:solidFill>
                <a:latin typeface="Arial" panose="020B0604020202020204" pitchFamily="34" charset="0"/>
                <a:ea typeface="Calibri" panose="020F0502020204030204" pitchFamily="34" charset="0"/>
              </a:rPr>
              <a:t>:</a:t>
            </a:r>
            <a:endParaRPr lang="en-US" sz="1100" dirty="0">
              <a:latin typeface="Calibri" panose="020F0502020204030204" pitchFamily="34" charset="0"/>
              <a:ea typeface="Calibri" panose="020F0502020204030204" pitchFamily="34" charset="0"/>
            </a:endParaRPr>
          </a:p>
          <a:p>
            <a:pPr>
              <a:lnSpc>
                <a:spcPts val="920"/>
              </a:lnSpc>
            </a:pPr>
            <a:r>
              <a:rPr lang="en-US" sz="1000" spc="-5" dirty="0">
                <a:solidFill>
                  <a:srgbClr val="000000"/>
                </a:solidFill>
                <a:latin typeface="Arial" panose="020B0604020202020204" pitchFamily="34" charset="0"/>
                <a:ea typeface="Calibri" panose="020F0502020204030204" pitchFamily="34" charset="0"/>
              </a:rPr>
              <a:t>@ME@ @TD@</a:t>
            </a:r>
            <a:r>
              <a:rPr lang="en-US" sz="1000" spc="-10" dirty="0">
                <a:solidFill>
                  <a:srgbClr val="000000"/>
                </a:solidFill>
                <a:latin typeface="Arial" panose="020B0604020202020204" pitchFamily="34" charset="0"/>
                <a:ea typeface="Calibri" panose="020F0502020204030204" pitchFamily="34" charset="0"/>
              </a:rPr>
              <a:t> </a:t>
            </a:r>
            <a:r>
              <a:rPr lang="en-US" sz="1000" dirty="0">
                <a:solidFill>
                  <a:srgbClr val="000000"/>
                </a:solidFill>
                <a:latin typeface="Arial" panose="020B0604020202020204" pitchFamily="34" charset="0"/>
                <a:ea typeface="Calibri" panose="020F0502020204030204" pitchFamily="34" charset="0"/>
              </a:rPr>
              <a:t>at</a:t>
            </a:r>
            <a:r>
              <a:rPr lang="en-US" sz="1000" spc="-5" dirty="0">
                <a:solidFill>
                  <a:srgbClr val="000000"/>
                </a:solidFill>
                <a:latin typeface="Arial" panose="020B0604020202020204" pitchFamily="34" charset="0"/>
                <a:ea typeface="Calibri" panose="020F0502020204030204" pitchFamily="34" charset="0"/>
              </a:rPr>
              <a:t> </a:t>
            </a:r>
            <a:r>
              <a:rPr lang="en-US" sz="1000" spc="-10" dirty="0">
                <a:solidFill>
                  <a:srgbClr val="000000"/>
                </a:solidFill>
                <a:latin typeface="Arial" panose="020B0604020202020204" pitchFamily="34" charset="0"/>
                <a:ea typeface="Calibri" panose="020F0502020204030204" pitchFamily="34" charset="0"/>
              </a:rPr>
              <a:t>@NOW@</a:t>
            </a:r>
            <a:endParaRPr lang="en-US" sz="1100" dirty="0">
              <a:latin typeface="Calibri" panose="020F0502020204030204" pitchFamily="34" charset="0"/>
              <a:ea typeface="Calibri" panose="020F0502020204030204" pitchFamily="34" charset="0"/>
            </a:endParaRPr>
          </a:p>
          <a:p>
            <a:pPr>
              <a:spcBef>
                <a:spcPts val="50"/>
              </a:spcBef>
            </a:pPr>
            <a:r>
              <a:rPr lang="en-US" sz="1000" dirty="0">
                <a:solidFill>
                  <a:srgbClr val="000000"/>
                </a:solidFill>
                <a:latin typeface="Arial" panose="020B0604020202020204" pitchFamily="34" charset="0"/>
                <a:ea typeface="Calibri" panose="020F0502020204030204" pitchFamily="34" charset="0"/>
              </a:rPr>
              <a:t> </a:t>
            </a:r>
            <a:endParaRPr lang="en-US" sz="1100" dirty="0">
              <a:latin typeface="Calibri" panose="020F0502020204030204" pitchFamily="34" charset="0"/>
              <a:ea typeface="Calibri" panose="020F0502020204030204" pitchFamily="34" charset="0"/>
            </a:endParaRPr>
          </a:p>
          <a:p>
            <a:r>
              <a:rPr lang="en-US" sz="1000" spc="-5" dirty="0">
                <a:solidFill>
                  <a:srgbClr val="000000"/>
                </a:solidFill>
                <a:latin typeface="Arial" panose="020B0604020202020204" pitchFamily="34" charset="0"/>
                <a:ea typeface="Calibri" panose="020F0502020204030204" pitchFamily="34" charset="0"/>
              </a:rPr>
              <a:t>Collaborative Practice Agreement found here:</a:t>
            </a:r>
            <a:r>
              <a:rPr lang="en-US" sz="1000" dirty="0">
                <a:solidFill>
                  <a:srgbClr val="000000"/>
                </a:solidFill>
                <a:latin typeface="Arial" panose="020B0604020202020204" pitchFamily="34" charset="0"/>
                <a:ea typeface="Calibri" panose="020F0502020204030204" pitchFamily="34" charset="0"/>
              </a:rPr>
              <a:t> </a:t>
            </a:r>
            <a:endParaRPr lang="en-US" sz="1100" dirty="0">
              <a:latin typeface="Calibri" panose="020F0502020204030204" pitchFamily="34" charset="0"/>
              <a:ea typeface="Calibri" panose="020F0502020204030204" pitchFamily="34" charset="0"/>
            </a:endParaRPr>
          </a:p>
          <a:p>
            <a:r>
              <a:rPr lang="en-US" sz="1000" u="sng" dirty="0">
                <a:solidFill>
                  <a:srgbClr val="0F0F0F"/>
                </a:solidFill>
                <a:latin typeface="Arial" panose="020B0604020202020204" pitchFamily="34" charset="0"/>
                <a:ea typeface="Calibri" panose="020F0502020204030204" pitchFamily="34" charset="0"/>
                <a:hlinkClick r:id="rId3"/>
              </a:rPr>
              <a:t>https://health.uconn.edu/pharmacy/staff-references/vanco-collaborative-practice/</a:t>
            </a:r>
            <a:endParaRPr lang="en-US" sz="11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74845086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Patient Case #3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41542101"/>
              </p:ext>
            </p:extLst>
          </p:nvPr>
        </p:nvGraphicFramePr>
        <p:xfrm>
          <a:off x="1370011" y="2163039"/>
          <a:ext cx="4097339" cy="2926080"/>
        </p:xfrm>
        <a:graphic>
          <a:graphicData uri="http://schemas.openxmlformats.org/drawingml/2006/table">
            <a:tbl>
              <a:tblPr>
                <a:tableStyleId>{5C22544A-7EE6-4342-B048-85BDC9FD1C3A}</a:tableStyleId>
              </a:tblPr>
              <a:tblGrid>
                <a:gridCol w="1374032">
                  <a:extLst>
                    <a:ext uri="{9D8B030D-6E8A-4147-A177-3AD203B41FA5}">
                      <a16:colId xmlns:a16="http://schemas.microsoft.com/office/drawing/2014/main" val="2225080314"/>
                    </a:ext>
                  </a:extLst>
                </a:gridCol>
                <a:gridCol w="2723307">
                  <a:extLst>
                    <a:ext uri="{9D8B030D-6E8A-4147-A177-3AD203B41FA5}">
                      <a16:colId xmlns:a16="http://schemas.microsoft.com/office/drawing/2014/main" val="2886954152"/>
                    </a:ext>
                  </a:extLst>
                </a:gridCol>
              </a:tblGrid>
              <a:tr h="342194">
                <a:tc>
                  <a:txBody>
                    <a:bodyPr/>
                    <a:lstStyle/>
                    <a:p>
                      <a:pPr algn="l" fontAlgn="b"/>
                      <a:r>
                        <a:rPr lang="en-US" sz="1800" u="none" strike="noStrike" dirty="0">
                          <a:effectLst/>
                        </a:rPr>
                        <a:t>Age:</a:t>
                      </a:r>
                      <a:endParaRPr lang="en-US" sz="1800" b="1" i="1" u="none" strike="noStrike" dirty="0">
                        <a:solidFill>
                          <a:srgbClr val="000000"/>
                        </a:solidFill>
                        <a:effectLst/>
                        <a:latin typeface="Calibri" panose="020F0502020204030204" pitchFamily="34" charset="0"/>
                      </a:endParaRPr>
                    </a:p>
                  </a:txBody>
                  <a:tcPr anchor="b"/>
                </a:tc>
                <a:tc>
                  <a:txBody>
                    <a:bodyPr/>
                    <a:lstStyle/>
                    <a:p>
                      <a:pPr algn="l" fontAlgn="b"/>
                      <a:r>
                        <a:rPr lang="en-US" sz="1800" u="none" strike="noStrike" dirty="0">
                          <a:effectLst/>
                        </a:rPr>
                        <a:t>57 years</a:t>
                      </a:r>
                      <a:endParaRPr lang="en-US" sz="1800" b="0" i="0" u="none" strike="noStrike" dirty="0">
                        <a:solidFill>
                          <a:srgbClr val="000000"/>
                        </a:solidFill>
                        <a:effectLst/>
                        <a:latin typeface="Calibri" panose="020F0502020204030204" pitchFamily="34" charset="0"/>
                      </a:endParaRPr>
                    </a:p>
                  </a:txBody>
                  <a:tcPr anchor="b"/>
                </a:tc>
                <a:extLst>
                  <a:ext uri="{0D108BD9-81ED-4DB2-BD59-A6C34878D82A}">
                    <a16:rowId xmlns:a16="http://schemas.microsoft.com/office/drawing/2014/main" val="3655316862"/>
                  </a:ext>
                </a:extLst>
              </a:tr>
              <a:tr h="342194">
                <a:tc>
                  <a:txBody>
                    <a:bodyPr/>
                    <a:lstStyle/>
                    <a:p>
                      <a:pPr algn="l" fontAlgn="b"/>
                      <a:r>
                        <a:rPr lang="en-US" sz="1800" b="0" i="0" u="none" strike="noStrike" dirty="0" smtClean="0">
                          <a:solidFill>
                            <a:srgbClr val="000000"/>
                          </a:solidFill>
                          <a:effectLst/>
                          <a:latin typeface="Calibri" panose="020F0502020204030204" pitchFamily="34" charset="0"/>
                        </a:rPr>
                        <a:t>Sex: </a:t>
                      </a:r>
                      <a:endParaRPr lang="en-US" sz="1800" b="0" i="0" u="none" strike="noStrike" dirty="0">
                        <a:solidFill>
                          <a:srgbClr val="000000"/>
                        </a:solidFill>
                        <a:effectLst/>
                        <a:latin typeface="Calibri" panose="020F0502020204030204" pitchFamily="34" charset="0"/>
                      </a:endParaRPr>
                    </a:p>
                  </a:txBody>
                  <a:tcPr anchor="b"/>
                </a:tc>
                <a:tc>
                  <a:txBody>
                    <a:bodyPr/>
                    <a:lstStyle/>
                    <a:p>
                      <a:pPr algn="l" fontAlgn="b"/>
                      <a:r>
                        <a:rPr lang="en-US" sz="1800" b="0" i="0" u="none" strike="noStrike" dirty="0" smtClean="0">
                          <a:solidFill>
                            <a:srgbClr val="000000"/>
                          </a:solidFill>
                          <a:effectLst/>
                          <a:latin typeface="Calibri" panose="020F0502020204030204" pitchFamily="34" charset="0"/>
                        </a:rPr>
                        <a:t>Male </a:t>
                      </a:r>
                      <a:endParaRPr lang="en-US" sz="1800" b="0" i="0" u="none" strike="noStrike" dirty="0">
                        <a:solidFill>
                          <a:srgbClr val="000000"/>
                        </a:solidFill>
                        <a:effectLst/>
                        <a:latin typeface="Calibri" panose="020F0502020204030204" pitchFamily="34" charset="0"/>
                      </a:endParaRPr>
                    </a:p>
                  </a:txBody>
                  <a:tcPr anchor="b"/>
                </a:tc>
                <a:extLst>
                  <a:ext uri="{0D108BD9-81ED-4DB2-BD59-A6C34878D82A}">
                    <a16:rowId xmlns:a16="http://schemas.microsoft.com/office/drawing/2014/main" val="3227927602"/>
                  </a:ext>
                </a:extLst>
              </a:tr>
              <a:tr h="342194">
                <a:tc>
                  <a:txBody>
                    <a:bodyPr/>
                    <a:lstStyle/>
                    <a:p>
                      <a:pPr algn="l" fontAlgn="b"/>
                      <a:r>
                        <a:rPr lang="en-US" sz="1800" u="none" strike="noStrike" dirty="0">
                          <a:effectLst/>
                        </a:rPr>
                        <a:t>Weight:</a:t>
                      </a:r>
                      <a:endParaRPr lang="en-US" sz="1800" b="1" i="1" u="none" strike="noStrike" dirty="0">
                        <a:solidFill>
                          <a:srgbClr val="000000"/>
                        </a:solidFill>
                        <a:effectLst/>
                        <a:latin typeface="Calibri" panose="020F0502020204030204" pitchFamily="34" charset="0"/>
                      </a:endParaRPr>
                    </a:p>
                  </a:txBody>
                  <a:tcPr anchor="b"/>
                </a:tc>
                <a:tc>
                  <a:txBody>
                    <a:bodyPr/>
                    <a:lstStyle/>
                    <a:p>
                      <a:pPr algn="l" fontAlgn="b"/>
                      <a:r>
                        <a:rPr lang="en-US" sz="1800" u="none" strike="noStrike" dirty="0">
                          <a:effectLst/>
                        </a:rPr>
                        <a:t>74.5 kg</a:t>
                      </a:r>
                      <a:endParaRPr lang="en-US" sz="1800" b="0" i="0" u="none" strike="noStrike" dirty="0">
                        <a:solidFill>
                          <a:srgbClr val="000000"/>
                        </a:solidFill>
                        <a:effectLst/>
                        <a:latin typeface="Calibri" panose="020F0502020204030204" pitchFamily="34" charset="0"/>
                      </a:endParaRPr>
                    </a:p>
                  </a:txBody>
                  <a:tcPr anchor="b"/>
                </a:tc>
                <a:extLst>
                  <a:ext uri="{0D108BD9-81ED-4DB2-BD59-A6C34878D82A}">
                    <a16:rowId xmlns:a16="http://schemas.microsoft.com/office/drawing/2014/main" val="317647743"/>
                  </a:ext>
                </a:extLst>
              </a:tr>
              <a:tr h="342194">
                <a:tc>
                  <a:txBody>
                    <a:bodyPr/>
                    <a:lstStyle/>
                    <a:p>
                      <a:pPr algn="l" fontAlgn="b"/>
                      <a:r>
                        <a:rPr lang="en-US" sz="1800" u="none" strike="noStrike">
                          <a:effectLst/>
                        </a:rPr>
                        <a:t>Height:</a:t>
                      </a:r>
                      <a:endParaRPr lang="en-US" sz="1800" b="1" i="1" u="none" strike="noStrike">
                        <a:solidFill>
                          <a:srgbClr val="000000"/>
                        </a:solidFill>
                        <a:effectLst/>
                        <a:latin typeface="Calibri" panose="020F0502020204030204" pitchFamily="34" charset="0"/>
                      </a:endParaRPr>
                    </a:p>
                  </a:txBody>
                  <a:tcPr anchor="b"/>
                </a:tc>
                <a:tc>
                  <a:txBody>
                    <a:bodyPr/>
                    <a:lstStyle/>
                    <a:p>
                      <a:pPr algn="l" fontAlgn="b"/>
                      <a:r>
                        <a:rPr lang="en-US" sz="1800" u="none" strike="noStrike" dirty="0">
                          <a:effectLst/>
                        </a:rPr>
                        <a:t>69"</a:t>
                      </a:r>
                      <a:endParaRPr lang="en-US" sz="1800" b="0" i="0" u="none" strike="noStrike" dirty="0">
                        <a:solidFill>
                          <a:srgbClr val="000000"/>
                        </a:solidFill>
                        <a:effectLst/>
                        <a:latin typeface="Calibri" panose="020F0502020204030204" pitchFamily="34" charset="0"/>
                      </a:endParaRPr>
                    </a:p>
                  </a:txBody>
                  <a:tcPr anchor="b"/>
                </a:tc>
                <a:extLst>
                  <a:ext uri="{0D108BD9-81ED-4DB2-BD59-A6C34878D82A}">
                    <a16:rowId xmlns:a16="http://schemas.microsoft.com/office/drawing/2014/main" val="1310055914"/>
                  </a:ext>
                </a:extLst>
              </a:tr>
              <a:tr h="342194">
                <a:tc>
                  <a:txBody>
                    <a:bodyPr/>
                    <a:lstStyle/>
                    <a:p>
                      <a:pPr algn="l" fontAlgn="b"/>
                      <a:r>
                        <a:rPr lang="en-US" sz="1800" u="none" strike="noStrike">
                          <a:effectLst/>
                        </a:rPr>
                        <a:t>SCr:</a:t>
                      </a:r>
                      <a:endParaRPr lang="en-US" sz="1800" b="1" i="1" u="none" strike="noStrike">
                        <a:solidFill>
                          <a:srgbClr val="000000"/>
                        </a:solidFill>
                        <a:effectLst/>
                        <a:latin typeface="Calibri" panose="020F0502020204030204" pitchFamily="34" charset="0"/>
                      </a:endParaRPr>
                    </a:p>
                  </a:txBody>
                  <a:tcPr anchor="b"/>
                </a:tc>
                <a:tc>
                  <a:txBody>
                    <a:bodyPr/>
                    <a:lstStyle/>
                    <a:p>
                      <a:pPr algn="l" fontAlgn="b"/>
                      <a:r>
                        <a:rPr lang="en-US" sz="1800" u="none" strike="noStrike" dirty="0">
                          <a:effectLst/>
                        </a:rPr>
                        <a:t>0.8 mg/</a:t>
                      </a:r>
                      <a:r>
                        <a:rPr lang="en-US" sz="1800" u="none" strike="noStrike" dirty="0" err="1">
                          <a:effectLst/>
                        </a:rPr>
                        <a:t>dL</a:t>
                      </a:r>
                      <a:endParaRPr lang="en-US" sz="1800" b="0" i="0" u="none" strike="noStrike" dirty="0">
                        <a:solidFill>
                          <a:srgbClr val="000000"/>
                        </a:solidFill>
                        <a:effectLst/>
                        <a:latin typeface="Calibri" panose="020F0502020204030204" pitchFamily="34" charset="0"/>
                      </a:endParaRPr>
                    </a:p>
                  </a:txBody>
                  <a:tcPr anchor="b"/>
                </a:tc>
                <a:extLst>
                  <a:ext uri="{0D108BD9-81ED-4DB2-BD59-A6C34878D82A}">
                    <a16:rowId xmlns:a16="http://schemas.microsoft.com/office/drawing/2014/main" val="4225773164"/>
                  </a:ext>
                </a:extLst>
              </a:tr>
              <a:tr h="342194">
                <a:tc>
                  <a:txBody>
                    <a:bodyPr/>
                    <a:lstStyle/>
                    <a:p>
                      <a:pPr algn="l" fontAlgn="b"/>
                      <a:r>
                        <a:rPr lang="en-US" sz="1800" u="none" strike="noStrike" dirty="0">
                          <a:effectLst/>
                        </a:rPr>
                        <a:t>BMI:</a:t>
                      </a:r>
                      <a:endParaRPr lang="en-US" sz="1800" b="1" i="1" u="none" strike="noStrike" dirty="0">
                        <a:solidFill>
                          <a:srgbClr val="000000"/>
                        </a:solidFill>
                        <a:effectLst/>
                        <a:latin typeface="Calibri" panose="020F0502020204030204" pitchFamily="34" charset="0"/>
                      </a:endParaRPr>
                    </a:p>
                  </a:txBody>
                  <a:tcPr anchor="b"/>
                </a:tc>
                <a:tc>
                  <a:txBody>
                    <a:bodyPr/>
                    <a:lstStyle/>
                    <a:p>
                      <a:pPr algn="l" fontAlgn="b"/>
                      <a:r>
                        <a:rPr lang="en-US" sz="1800" u="none" strike="noStrike" dirty="0">
                          <a:effectLst/>
                        </a:rPr>
                        <a:t>24  kg/m2</a:t>
                      </a:r>
                      <a:endParaRPr lang="en-US" sz="1800" b="0" i="0" u="none" strike="noStrike" dirty="0">
                        <a:solidFill>
                          <a:srgbClr val="000000"/>
                        </a:solidFill>
                        <a:effectLst/>
                        <a:latin typeface="Calibri" panose="020F0502020204030204" pitchFamily="34" charset="0"/>
                      </a:endParaRPr>
                    </a:p>
                  </a:txBody>
                  <a:tcPr anchor="b"/>
                </a:tc>
                <a:extLst>
                  <a:ext uri="{0D108BD9-81ED-4DB2-BD59-A6C34878D82A}">
                    <a16:rowId xmlns:a16="http://schemas.microsoft.com/office/drawing/2014/main" val="1201455515"/>
                  </a:ext>
                </a:extLst>
              </a:tr>
              <a:tr h="342194">
                <a:tc>
                  <a:txBody>
                    <a:bodyPr/>
                    <a:lstStyle/>
                    <a:p>
                      <a:pPr algn="l" fontAlgn="b"/>
                      <a:r>
                        <a:rPr lang="en-US" sz="1800" u="none" strike="noStrike">
                          <a:effectLst/>
                        </a:rPr>
                        <a:t>ICU Stay?:</a:t>
                      </a:r>
                      <a:endParaRPr lang="en-US" sz="1800" b="1" i="1" u="none" strike="noStrike">
                        <a:solidFill>
                          <a:srgbClr val="000000"/>
                        </a:solidFill>
                        <a:effectLst/>
                        <a:latin typeface="Calibri" panose="020F0502020204030204" pitchFamily="34" charset="0"/>
                      </a:endParaRPr>
                    </a:p>
                  </a:txBody>
                  <a:tcPr anchor="b"/>
                </a:tc>
                <a:tc>
                  <a:txBody>
                    <a:bodyPr/>
                    <a:lstStyle/>
                    <a:p>
                      <a:pPr algn="l" fontAlgn="b"/>
                      <a:r>
                        <a:rPr lang="en-US" sz="1800" u="none" strike="noStrike" dirty="0">
                          <a:effectLst/>
                        </a:rPr>
                        <a:t>No</a:t>
                      </a:r>
                      <a:endParaRPr lang="en-US" sz="1800" b="0" i="0" u="none" strike="noStrike" dirty="0">
                        <a:solidFill>
                          <a:srgbClr val="000000"/>
                        </a:solidFill>
                        <a:effectLst/>
                        <a:latin typeface="Calibri" panose="020F0502020204030204" pitchFamily="34" charset="0"/>
                      </a:endParaRPr>
                    </a:p>
                  </a:txBody>
                  <a:tcPr anchor="b"/>
                </a:tc>
                <a:extLst>
                  <a:ext uri="{0D108BD9-81ED-4DB2-BD59-A6C34878D82A}">
                    <a16:rowId xmlns:a16="http://schemas.microsoft.com/office/drawing/2014/main" val="3826529647"/>
                  </a:ext>
                </a:extLst>
              </a:tr>
              <a:tr h="359304">
                <a:tc>
                  <a:txBody>
                    <a:bodyPr/>
                    <a:lstStyle/>
                    <a:p>
                      <a:pPr algn="l" fontAlgn="b"/>
                      <a:r>
                        <a:rPr lang="en-US" sz="1800" u="none" strike="noStrike">
                          <a:effectLst/>
                        </a:rPr>
                        <a:t>Indication:</a:t>
                      </a:r>
                      <a:endParaRPr lang="en-US" sz="1800" b="1" i="1" u="none" strike="noStrike">
                        <a:solidFill>
                          <a:srgbClr val="000000"/>
                        </a:solidFill>
                        <a:effectLst/>
                        <a:latin typeface="Calibri" panose="020F0502020204030204" pitchFamily="34" charset="0"/>
                      </a:endParaRPr>
                    </a:p>
                  </a:txBody>
                  <a:tcPr anchor="b"/>
                </a:tc>
                <a:tc>
                  <a:txBody>
                    <a:bodyPr/>
                    <a:lstStyle/>
                    <a:p>
                      <a:pPr algn="l" fontAlgn="b"/>
                      <a:r>
                        <a:rPr lang="en-US" sz="1800" u="none" strike="noStrike" dirty="0" smtClean="0">
                          <a:effectLst/>
                        </a:rPr>
                        <a:t>Pneumonia </a:t>
                      </a:r>
                      <a:endParaRPr lang="en-US" sz="1800" b="0" i="0" u="none" strike="noStrike" dirty="0">
                        <a:solidFill>
                          <a:srgbClr val="000000"/>
                        </a:solidFill>
                        <a:effectLst/>
                        <a:latin typeface="Calibri" panose="020F0502020204030204" pitchFamily="34" charset="0"/>
                      </a:endParaRPr>
                    </a:p>
                  </a:txBody>
                  <a:tcPr anchor="b"/>
                </a:tc>
                <a:extLst>
                  <a:ext uri="{0D108BD9-81ED-4DB2-BD59-A6C34878D82A}">
                    <a16:rowId xmlns:a16="http://schemas.microsoft.com/office/drawing/2014/main" val="2284258775"/>
                  </a:ext>
                </a:extLst>
              </a:tr>
            </a:tbl>
          </a:graphicData>
        </a:graphic>
      </p:graphicFrame>
      <p:sp>
        <p:nvSpPr>
          <p:cNvPr id="5" name="TextBox 4"/>
          <p:cNvSpPr txBox="1"/>
          <p:nvPr/>
        </p:nvSpPr>
        <p:spPr>
          <a:xfrm>
            <a:off x="5749924" y="2257333"/>
            <a:ext cx="5257800" cy="461665"/>
          </a:xfrm>
          <a:prstGeom prst="rect">
            <a:avLst/>
          </a:prstGeom>
          <a:noFill/>
        </p:spPr>
        <p:txBody>
          <a:bodyPr wrap="square" rtlCol="0">
            <a:spAutoFit/>
          </a:bodyPr>
          <a:lstStyle/>
          <a:p>
            <a:pPr algn="ctr"/>
            <a:r>
              <a:rPr lang="en-US" sz="2400" b="1" dirty="0" smtClean="0"/>
              <a:t>Loading dose? </a:t>
            </a:r>
          </a:p>
        </p:txBody>
      </p:sp>
    </p:spTree>
    <p:extLst>
      <p:ext uri="{BB962C8B-B14F-4D97-AF65-F5344CB8AC3E}">
        <p14:creationId xmlns:p14="http://schemas.microsoft.com/office/powerpoint/2010/main" val="420774965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Patient Case #3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41542101"/>
              </p:ext>
            </p:extLst>
          </p:nvPr>
        </p:nvGraphicFramePr>
        <p:xfrm>
          <a:off x="1370011" y="2163039"/>
          <a:ext cx="4097339" cy="2926080"/>
        </p:xfrm>
        <a:graphic>
          <a:graphicData uri="http://schemas.openxmlformats.org/drawingml/2006/table">
            <a:tbl>
              <a:tblPr>
                <a:tableStyleId>{5C22544A-7EE6-4342-B048-85BDC9FD1C3A}</a:tableStyleId>
              </a:tblPr>
              <a:tblGrid>
                <a:gridCol w="1374032">
                  <a:extLst>
                    <a:ext uri="{9D8B030D-6E8A-4147-A177-3AD203B41FA5}">
                      <a16:colId xmlns:a16="http://schemas.microsoft.com/office/drawing/2014/main" val="2225080314"/>
                    </a:ext>
                  </a:extLst>
                </a:gridCol>
                <a:gridCol w="2723307">
                  <a:extLst>
                    <a:ext uri="{9D8B030D-6E8A-4147-A177-3AD203B41FA5}">
                      <a16:colId xmlns:a16="http://schemas.microsoft.com/office/drawing/2014/main" val="2886954152"/>
                    </a:ext>
                  </a:extLst>
                </a:gridCol>
              </a:tblGrid>
              <a:tr h="342194">
                <a:tc>
                  <a:txBody>
                    <a:bodyPr/>
                    <a:lstStyle/>
                    <a:p>
                      <a:pPr algn="l" fontAlgn="b"/>
                      <a:r>
                        <a:rPr lang="en-US" sz="1800" u="none" strike="noStrike" dirty="0">
                          <a:effectLst/>
                        </a:rPr>
                        <a:t>Age:</a:t>
                      </a:r>
                      <a:endParaRPr lang="en-US" sz="1800" b="1" i="1" u="none" strike="noStrike" dirty="0">
                        <a:solidFill>
                          <a:srgbClr val="000000"/>
                        </a:solidFill>
                        <a:effectLst/>
                        <a:latin typeface="Calibri" panose="020F0502020204030204" pitchFamily="34" charset="0"/>
                      </a:endParaRPr>
                    </a:p>
                  </a:txBody>
                  <a:tcPr anchor="b"/>
                </a:tc>
                <a:tc>
                  <a:txBody>
                    <a:bodyPr/>
                    <a:lstStyle/>
                    <a:p>
                      <a:pPr algn="l" fontAlgn="b"/>
                      <a:r>
                        <a:rPr lang="en-US" sz="1800" u="none" strike="noStrike" dirty="0">
                          <a:effectLst/>
                        </a:rPr>
                        <a:t>57 years</a:t>
                      </a:r>
                      <a:endParaRPr lang="en-US" sz="1800" b="0" i="0" u="none" strike="noStrike" dirty="0">
                        <a:solidFill>
                          <a:srgbClr val="000000"/>
                        </a:solidFill>
                        <a:effectLst/>
                        <a:latin typeface="Calibri" panose="020F0502020204030204" pitchFamily="34" charset="0"/>
                      </a:endParaRPr>
                    </a:p>
                  </a:txBody>
                  <a:tcPr anchor="b"/>
                </a:tc>
                <a:extLst>
                  <a:ext uri="{0D108BD9-81ED-4DB2-BD59-A6C34878D82A}">
                    <a16:rowId xmlns:a16="http://schemas.microsoft.com/office/drawing/2014/main" val="3655316862"/>
                  </a:ext>
                </a:extLst>
              </a:tr>
              <a:tr h="342194">
                <a:tc>
                  <a:txBody>
                    <a:bodyPr/>
                    <a:lstStyle/>
                    <a:p>
                      <a:pPr algn="l" fontAlgn="b"/>
                      <a:r>
                        <a:rPr lang="en-US" sz="1800" b="0" i="0" u="none" strike="noStrike" dirty="0" smtClean="0">
                          <a:solidFill>
                            <a:srgbClr val="000000"/>
                          </a:solidFill>
                          <a:effectLst/>
                          <a:latin typeface="Calibri" panose="020F0502020204030204" pitchFamily="34" charset="0"/>
                        </a:rPr>
                        <a:t>Sex: </a:t>
                      </a:r>
                      <a:endParaRPr lang="en-US" sz="1800" b="0" i="0" u="none" strike="noStrike" dirty="0">
                        <a:solidFill>
                          <a:srgbClr val="000000"/>
                        </a:solidFill>
                        <a:effectLst/>
                        <a:latin typeface="Calibri" panose="020F0502020204030204" pitchFamily="34" charset="0"/>
                      </a:endParaRPr>
                    </a:p>
                  </a:txBody>
                  <a:tcPr anchor="b"/>
                </a:tc>
                <a:tc>
                  <a:txBody>
                    <a:bodyPr/>
                    <a:lstStyle/>
                    <a:p>
                      <a:pPr algn="l" fontAlgn="b"/>
                      <a:r>
                        <a:rPr lang="en-US" sz="1800" b="0" i="0" u="none" strike="noStrike" dirty="0" smtClean="0">
                          <a:solidFill>
                            <a:srgbClr val="000000"/>
                          </a:solidFill>
                          <a:effectLst/>
                          <a:latin typeface="Calibri" panose="020F0502020204030204" pitchFamily="34" charset="0"/>
                        </a:rPr>
                        <a:t>Male </a:t>
                      </a:r>
                      <a:endParaRPr lang="en-US" sz="1800" b="0" i="0" u="none" strike="noStrike" dirty="0">
                        <a:solidFill>
                          <a:srgbClr val="000000"/>
                        </a:solidFill>
                        <a:effectLst/>
                        <a:latin typeface="Calibri" panose="020F0502020204030204" pitchFamily="34" charset="0"/>
                      </a:endParaRPr>
                    </a:p>
                  </a:txBody>
                  <a:tcPr anchor="b"/>
                </a:tc>
                <a:extLst>
                  <a:ext uri="{0D108BD9-81ED-4DB2-BD59-A6C34878D82A}">
                    <a16:rowId xmlns:a16="http://schemas.microsoft.com/office/drawing/2014/main" val="3227927602"/>
                  </a:ext>
                </a:extLst>
              </a:tr>
              <a:tr h="342194">
                <a:tc>
                  <a:txBody>
                    <a:bodyPr/>
                    <a:lstStyle/>
                    <a:p>
                      <a:pPr algn="l" fontAlgn="b"/>
                      <a:r>
                        <a:rPr lang="en-US" sz="1800" u="none" strike="noStrike" dirty="0">
                          <a:effectLst/>
                        </a:rPr>
                        <a:t>Weight:</a:t>
                      </a:r>
                      <a:endParaRPr lang="en-US" sz="1800" b="1" i="1" u="none" strike="noStrike" dirty="0">
                        <a:solidFill>
                          <a:srgbClr val="000000"/>
                        </a:solidFill>
                        <a:effectLst/>
                        <a:latin typeface="Calibri" panose="020F0502020204030204" pitchFamily="34" charset="0"/>
                      </a:endParaRPr>
                    </a:p>
                  </a:txBody>
                  <a:tcPr anchor="b"/>
                </a:tc>
                <a:tc>
                  <a:txBody>
                    <a:bodyPr/>
                    <a:lstStyle/>
                    <a:p>
                      <a:pPr algn="l" fontAlgn="b"/>
                      <a:r>
                        <a:rPr lang="en-US" sz="1800" u="none" strike="noStrike" dirty="0">
                          <a:effectLst/>
                        </a:rPr>
                        <a:t>74.5 kg</a:t>
                      </a:r>
                      <a:endParaRPr lang="en-US" sz="1800" b="0" i="0" u="none" strike="noStrike" dirty="0">
                        <a:solidFill>
                          <a:srgbClr val="000000"/>
                        </a:solidFill>
                        <a:effectLst/>
                        <a:latin typeface="Calibri" panose="020F0502020204030204" pitchFamily="34" charset="0"/>
                      </a:endParaRPr>
                    </a:p>
                  </a:txBody>
                  <a:tcPr anchor="b"/>
                </a:tc>
                <a:extLst>
                  <a:ext uri="{0D108BD9-81ED-4DB2-BD59-A6C34878D82A}">
                    <a16:rowId xmlns:a16="http://schemas.microsoft.com/office/drawing/2014/main" val="317647743"/>
                  </a:ext>
                </a:extLst>
              </a:tr>
              <a:tr h="342194">
                <a:tc>
                  <a:txBody>
                    <a:bodyPr/>
                    <a:lstStyle/>
                    <a:p>
                      <a:pPr algn="l" fontAlgn="b"/>
                      <a:r>
                        <a:rPr lang="en-US" sz="1800" u="none" strike="noStrike">
                          <a:effectLst/>
                        </a:rPr>
                        <a:t>Height:</a:t>
                      </a:r>
                      <a:endParaRPr lang="en-US" sz="1800" b="1" i="1" u="none" strike="noStrike">
                        <a:solidFill>
                          <a:srgbClr val="000000"/>
                        </a:solidFill>
                        <a:effectLst/>
                        <a:latin typeface="Calibri" panose="020F0502020204030204" pitchFamily="34" charset="0"/>
                      </a:endParaRPr>
                    </a:p>
                  </a:txBody>
                  <a:tcPr anchor="b"/>
                </a:tc>
                <a:tc>
                  <a:txBody>
                    <a:bodyPr/>
                    <a:lstStyle/>
                    <a:p>
                      <a:pPr algn="l" fontAlgn="b"/>
                      <a:r>
                        <a:rPr lang="en-US" sz="1800" u="none" strike="noStrike" dirty="0">
                          <a:effectLst/>
                        </a:rPr>
                        <a:t>69"</a:t>
                      </a:r>
                      <a:endParaRPr lang="en-US" sz="1800" b="0" i="0" u="none" strike="noStrike" dirty="0">
                        <a:solidFill>
                          <a:srgbClr val="000000"/>
                        </a:solidFill>
                        <a:effectLst/>
                        <a:latin typeface="Calibri" panose="020F0502020204030204" pitchFamily="34" charset="0"/>
                      </a:endParaRPr>
                    </a:p>
                  </a:txBody>
                  <a:tcPr anchor="b"/>
                </a:tc>
                <a:extLst>
                  <a:ext uri="{0D108BD9-81ED-4DB2-BD59-A6C34878D82A}">
                    <a16:rowId xmlns:a16="http://schemas.microsoft.com/office/drawing/2014/main" val="1310055914"/>
                  </a:ext>
                </a:extLst>
              </a:tr>
              <a:tr h="342194">
                <a:tc>
                  <a:txBody>
                    <a:bodyPr/>
                    <a:lstStyle/>
                    <a:p>
                      <a:pPr algn="l" fontAlgn="b"/>
                      <a:r>
                        <a:rPr lang="en-US" sz="1800" u="none" strike="noStrike">
                          <a:effectLst/>
                        </a:rPr>
                        <a:t>SCr:</a:t>
                      </a:r>
                      <a:endParaRPr lang="en-US" sz="1800" b="1" i="1" u="none" strike="noStrike">
                        <a:solidFill>
                          <a:srgbClr val="000000"/>
                        </a:solidFill>
                        <a:effectLst/>
                        <a:latin typeface="Calibri" panose="020F0502020204030204" pitchFamily="34" charset="0"/>
                      </a:endParaRPr>
                    </a:p>
                  </a:txBody>
                  <a:tcPr anchor="b"/>
                </a:tc>
                <a:tc>
                  <a:txBody>
                    <a:bodyPr/>
                    <a:lstStyle/>
                    <a:p>
                      <a:pPr algn="l" fontAlgn="b"/>
                      <a:r>
                        <a:rPr lang="en-US" sz="1800" u="none" strike="noStrike" dirty="0">
                          <a:effectLst/>
                        </a:rPr>
                        <a:t>0.8 mg/</a:t>
                      </a:r>
                      <a:r>
                        <a:rPr lang="en-US" sz="1800" u="none" strike="noStrike" dirty="0" err="1">
                          <a:effectLst/>
                        </a:rPr>
                        <a:t>dL</a:t>
                      </a:r>
                      <a:endParaRPr lang="en-US" sz="1800" b="0" i="0" u="none" strike="noStrike" dirty="0">
                        <a:solidFill>
                          <a:srgbClr val="000000"/>
                        </a:solidFill>
                        <a:effectLst/>
                        <a:latin typeface="Calibri" panose="020F0502020204030204" pitchFamily="34" charset="0"/>
                      </a:endParaRPr>
                    </a:p>
                  </a:txBody>
                  <a:tcPr anchor="b"/>
                </a:tc>
                <a:extLst>
                  <a:ext uri="{0D108BD9-81ED-4DB2-BD59-A6C34878D82A}">
                    <a16:rowId xmlns:a16="http://schemas.microsoft.com/office/drawing/2014/main" val="4225773164"/>
                  </a:ext>
                </a:extLst>
              </a:tr>
              <a:tr h="342194">
                <a:tc>
                  <a:txBody>
                    <a:bodyPr/>
                    <a:lstStyle/>
                    <a:p>
                      <a:pPr algn="l" fontAlgn="b"/>
                      <a:r>
                        <a:rPr lang="en-US" sz="1800" u="none" strike="noStrike" dirty="0">
                          <a:effectLst/>
                        </a:rPr>
                        <a:t>BMI:</a:t>
                      </a:r>
                      <a:endParaRPr lang="en-US" sz="1800" b="1" i="1" u="none" strike="noStrike" dirty="0">
                        <a:solidFill>
                          <a:srgbClr val="000000"/>
                        </a:solidFill>
                        <a:effectLst/>
                        <a:latin typeface="Calibri" panose="020F0502020204030204" pitchFamily="34" charset="0"/>
                      </a:endParaRPr>
                    </a:p>
                  </a:txBody>
                  <a:tcPr anchor="b"/>
                </a:tc>
                <a:tc>
                  <a:txBody>
                    <a:bodyPr/>
                    <a:lstStyle/>
                    <a:p>
                      <a:pPr algn="l" fontAlgn="b"/>
                      <a:r>
                        <a:rPr lang="en-US" sz="1800" u="none" strike="noStrike" dirty="0">
                          <a:effectLst/>
                        </a:rPr>
                        <a:t>24  kg/m2</a:t>
                      </a:r>
                      <a:endParaRPr lang="en-US" sz="1800" b="0" i="0" u="none" strike="noStrike" dirty="0">
                        <a:solidFill>
                          <a:srgbClr val="000000"/>
                        </a:solidFill>
                        <a:effectLst/>
                        <a:latin typeface="Calibri" panose="020F0502020204030204" pitchFamily="34" charset="0"/>
                      </a:endParaRPr>
                    </a:p>
                  </a:txBody>
                  <a:tcPr anchor="b"/>
                </a:tc>
                <a:extLst>
                  <a:ext uri="{0D108BD9-81ED-4DB2-BD59-A6C34878D82A}">
                    <a16:rowId xmlns:a16="http://schemas.microsoft.com/office/drawing/2014/main" val="1201455515"/>
                  </a:ext>
                </a:extLst>
              </a:tr>
              <a:tr h="342194">
                <a:tc>
                  <a:txBody>
                    <a:bodyPr/>
                    <a:lstStyle/>
                    <a:p>
                      <a:pPr algn="l" fontAlgn="b"/>
                      <a:r>
                        <a:rPr lang="en-US" sz="1800" u="none" strike="noStrike">
                          <a:effectLst/>
                        </a:rPr>
                        <a:t>ICU Stay?:</a:t>
                      </a:r>
                      <a:endParaRPr lang="en-US" sz="1800" b="1" i="1" u="none" strike="noStrike">
                        <a:solidFill>
                          <a:srgbClr val="000000"/>
                        </a:solidFill>
                        <a:effectLst/>
                        <a:latin typeface="Calibri" panose="020F0502020204030204" pitchFamily="34" charset="0"/>
                      </a:endParaRPr>
                    </a:p>
                  </a:txBody>
                  <a:tcPr anchor="b"/>
                </a:tc>
                <a:tc>
                  <a:txBody>
                    <a:bodyPr/>
                    <a:lstStyle/>
                    <a:p>
                      <a:pPr algn="l" fontAlgn="b"/>
                      <a:r>
                        <a:rPr lang="en-US" sz="1800" u="none" strike="noStrike" dirty="0">
                          <a:effectLst/>
                        </a:rPr>
                        <a:t>No</a:t>
                      </a:r>
                      <a:endParaRPr lang="en-US" sz="1800" b="0" i="0" u="none" strike="noStrike" dirty="0">
                        <a:solidFill>
                          <a:srgbClr val="000000"/>
                        </a:solidFill>
                        <a:effectLst/>
                        <a:latin typeface="Calibri" panose="020F0502020204030204" pitchFamily="34" charset="0"/>
                      </a:endParaRPr>
                    </a:p>
                  </a:txBody>
                  <a:tcPr anchor="b"/>
                </a:tc>
                <a:extLst>
                  <a:ext uri="{0D108BD9-81ED-4DB2-BD59-A6C34878D82A}">
                    <a16:rowId xmlns:a16="http://schemas.microsoft.com/office/drawing/2014/main" val="3826529647"/>
                  </a:ext>
                </a:extLst>
              </a:tr>
              <a:tr h="359304">
                <a:tc>
                  <a:txBody>
                    <a:bodyPr/>
                    <a:lstStyle/>
                    <a:p>
                      <a:pPr algn="l" fontAlgn="b"/>
                      <a:r>
                        <a:rPr lang="en-US" sz="1800" u="none" strike="noStrike">
                          <a:effectLst/>
                        </a:rPr>
                        <a:t>Indication:</a:t>
                      </a:r>
                      <a:endParaRPr lang="en-US" sz="1800" b="1" i="1" u="none" strike="noStrike">
                        <a:solidFill>
                          <a:srgbClr val="000000"/>
                        </a:solidFill>
                        <a:effectLst/>
                        <a:latin typeface="Calibri" panose="020F0502020204030204" pitchFamily="34" charset="0"/>
                      </a:endParaRPr>
                    </a:p>
                  </a:txBody>
                  <a:tcPr anchor="b"/>
                </a:tc>
                <a:tc>
                  <a:txBody>
                    <a:bodyPr/>
                    <a:lstStyle/>
                    <a:p>
                      <a:pPr algn="l" fontAlgn="b"/>
                      <a:r>
                        <a:rPr lang="en-US" sz="1800" u="none" strike="noStrike" dirty="0" smtClean="0">
                          <a:effectLst/>
                        </a:rPr>
                        <a:t>Pneumonia </a:t>
                      </a:r>
                      <a:endParaRPr lang="en-US" sz="1800" b="0" i="0" u="none" strike="noStrike" dirty="0">
                        <a:solidFill>
                          <a:srgbClr val="000000"/>
                        </a:solidFill>
                        <a:effectLst/>
                        <a:latin typeface="Calibri" panose="020F0502020204030204" pitchFamily="34" charset="0"/>
                      </a:endParaRPr>
                    </a:p>
                  </a:txBody>
                  <a:tcPr anchor="b"/>
                </a:tc>
                <a:extLst>
                  <a:ext uri="{0D108BD9-81ED-4DB2-BD59-A6C34878D82A}">
                    <a16:rowId xmlns:a16="http://schemas.microsoft.com/office/drawing/2014/main" val="2284258775"/>
                  </a:ext>
                </a:extLst>
              </a:tr>
            </a:tbl>
          </a:graphicData>
        </a:graphic>
      </p:graphicFrame>
      <p:sp>
        <p:nvSpPr>
          <p:cNvPr id="5" name="TextBox 4"/>
          <p:cNvSpPr txBox="1"/>
          <p:nvPr/>
        </p:nvSpPr>
        <p:spPr>
          <a:xfrm>
            <a:off x="5749924" y="2257333"/>
            <a:ext cx="5257800" cy="1200329"/>
          </a:xfrm>
          <a:prstGeom prst="rect">
            <a:avLst/>
          </a:prstGeom>
          <a:noFill/>
        </p:spPr>
        <p:txBody>
          <a:bodyPr wrap="square" rtlCol="0">
            <a:spAutoFit/>
          </a:bodyPr>
          <a:lstStyle/>
          <a:p>
            <a:pPr algn="ctr"/>
            <a:r>
              <a:rPr lang="en-US" sz="2400" b="1" dirty="0" smtClean="0"/>
              <a:t>Loading dose? </a:t>
            </a:r>
          </a:p>
          <a:p>
            <a:pPr algn="ctr"/>
            <a:r>
              <a:rPr lang="en-US" sz="2400" dirty="0" smtClean="0"/>
              <a:t>75 kg x 25 mg/kg = 1875mg</a:t>
            </a:r>
          </a:p>
          <a:p>
            <a:pPr algn="ctr"/>
            <a:r>
              <a:rPr lang="en-US" sz="2400" dirty="0" smtClean="0"/>
              <a:t>Rounded to 1750 mg </a:t>
            </a:r>
            <a:endParaRPr lang="en-US" sz="2400" dirty="0"/>
          </a:p>
        </p:txBody>
      </p:sp>
      <p:pic>
        <p:nvPicPr>
          <p:cNvPr id="6" name="Picture 5"/>
          <p:cNvPicPr>
            <a:picLocks noChangeAspect="1"/>
          </p:cNvPicPr>
          <p:nvPr/>
        </p:nvPicPr>
        <p:blipFill>
          <a:blip r:embed="rId3"/>
          <a:stretch>
            <a:fillRect/>
          </a:stretch>
        </p:blipFill>
        <p:spPr>
          <a:xfrm>
            <a:off x="5988049" y="3876582"/>
            <a:ext cx="5514975" cy="2170873"/>
          </a:xfrm>
          <a:prstGeom prst="rect">
            <a:avLst/>
          </a:prstGeom>
        </p:spPr>
      </p:pic>
      <p:sp>
        <p:nvSpPr>
          <p:cNvPr id="3" name="TextBox 2"/>
          <p:cNvSpPr txBox="1"/>
          <p:nvPr/>
        </p:nvSpPr>
        <p:spPr>
          <a:xfrm>
            <a:off x="2130134" y="5364162"/>
            <a:ext cx="2422814" cy="1200329"/>
          </a:xfrm>
          <a:prstGeom prst="rect">
            <a:avLst/>
          </a:prstGeom>
          <a:solidFill>
            <a:schemeClr val="accent6"/>
          </a:solidFill>
        </p:spPr>
        <p:txBody>
          <a:bodyPr wrap="square" rtlCol="0">
            <a:spAutoFit/>
          </a:bodyPr>
          <a:lstStyle/>
          <a:p>
            <a:pPr algn="ctr"/>
            <a:r>
              <a:rPr lang="en-US" b="1" dirty="0" smtClean="0"/>
              <a:t>** Pharmacists can ** now order a MRSA swab if not already ordered </a:t>
            </a:r>
            <a:endParaRPr lang="en-US" b="1" dirty="0"/>
          </a:p>
        </p:txBody>
      </p:sp>
      <p:cxnSp>
        <p:nvCxnSpPr>
          <p:cNvPr id="8" name="Curved Connector 7"/>
          <p:cNvCxnSpPr/>
          <p:nvPr/>
        </p:nvCxnSpPr>
        <p:spPr>
          <a:xfrm flipH="1" flipV="1">
            <a:off x="4042062" y="4878890"/>
            <a:ext cx="510886" cy="1267637"/>
          </a:xfrm>
          <a:prstGeom prst="curvedConnector4">
            <a:avLst>
              <a:gd name="adj1" fmla="val -44746"/>
              <a:gd name="adj2" fmla="val 105642"/>
            </a:avLst>
          </a:prstGeom>
          <a:ln w="762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5454349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Patient Case #3</a:t>
            </a:r>
            <a:endParaRPr lang="en-US" dirty="0"/>
          </a:p>
        </p:txBody>
      </p:sp>
      <p:sp>
        <p:nvSpPr>
          <p:cNvPr id="4" name="TextBox 3"/>
          <p:cNvSpPr txBox="1"/>
          <p:nvPr/>
        </p:nvSpPr>
        <p:spPr>
          <a:xfrm>
            <a:off x="5808518" y="2438399"/>
            <a:ext cx="6059631" cy="830997"/>
          </a:xfrm>
          <a:prstGeom prst="rect">
            <a:avLst/>
          </a:prstGeom>
          <a:noFill/>
        </p:spPr>
        <p:txBody>
          <a:bodyPr wrap="square" rtlCol="0">
            <a:spAutoFit/>
          </a:bodyPr>
          <a:lstStyle/>
          <a:p>
            <a:pPr algn="ctr"/>
            <a:r>
              <a:rPr lang="en-US" sz="2400" b="1" dirty="0" smtClean="0"/>
              <a:t>When should the peak and trough be drawn? </a:t>
            </a:r>
          </a:p>
          <a:p>
            <a:pPr algn="ctr"/>
            <a:endParaRPr lang="en-US" sz="2400" b="1" dirty="0" smtClean="0"/>
          </a:p>
        </p:txBody>
      </p:sp>
      <p:sp>
        <p:nvSpPr>
          <p:cNvPr id="5" name="TextBox 4"/>
          <p:cNvSpPr txBox="1"/>
          <p:nvPr/>
        </p:nvSpPr>
        <p:spPr>
          <a:xfrm>
            <a:off x="1208088" y="2459502"/>
            <a:ext cx="4164011" cy="3046988"/>
          </a:xfrm>
          <a:prstGeom prst="rect">
            <a:avLst/>
          </a:prstGeom>
          <a:noFill/>
        </p:spPr>
        <p:txBody>
          <a:bodyPr wrap="square" rtlCol="0">
            <a:spAutoFit/>
          </a:bodyPr>
          <a:lstStyle/>
          <a:p>
            <a:pPr algn="ctr"/>
            <a:r>
              <a:rPr lang="en-US" sz="2400" b="1" u="sng" dirty="0" smtClean="0"/>
              <a:t>Dosing Regimen</a:t>
            </a:r>
          </a:p>
          <a:p>
            <a:pPr algn="ctr"/>
            <a:endParaRPr lang="en-US" sz="2400" b="1" dirty="0"/>
          </a:p>
          <a:p>
            <a:pPr algn="ctr"/>
            <a:r>
              <a:rPr lang="en-US" sz="2400" b="1" dirty="0" smtClean="0"/>
              <a:t>Loading dose: </a:t>
            </a:r>
            <a:r>
              <a:rPr lang="en-US" sz="2400" b="1" dirty="0" smtClean="0">
                <a:solidFill>
                  <a:srgbClr val="FF0000"/>
                </a:solidFill>
              </a:rPr>
              <a:t>1750 mg</a:t>
            </a:r>
          </a:p>
          <a:p>
            <a:pPr algn="ctr"/>
            <a:r>
              <a:rPr lang="en-US" sz="2400" b="1" dirty="0">
                <a:solidFill>
                  <a:srgbClr val="FF0000"/>
                </a:solidFill>
              </a:rPr>
              <a:t>g</a:t>
            </a:r>
            <a:r>
              <a:rPr lang="en-US" sz="2400" b="1" dirty="0" smtClean="0">
                <a:solidFill>
                  <a:srgbClr val="FF0000"/>
                </a:solidFill>
              </a:rPr>
              <a:t>iven at 13:04 </a:t>
            </a:r>
          </a:p>
          <a:p>
            <a:pPr algn="ctr"/>
            <a:endParaRPr lang="en-US" sz="2400" b="1" dirty="0" smtClean="0"/>
          </a:p>
          <a:p>
            <a:pPr algn="ctr"/>
            <a:r>
              <a:rPr lang="en-US" sz="2400" b="1" dirty="0" smtClean="0"/>
              <a:t>Maintenance dose: </a:t>
            </a:r>
          </a:p>
          <a:p>
            <a:pPr algn="ctr"/>
            <a:r>
              <a:rPr lang="en-US" sz="2400" b="1" dirty="0" smtClean="0">
                <a:solidFill>
                  <a:srgbClr val="FF0000"/>
                </a:solidFill>
              </a:rPr>
              <a:t>1000 mg every </a:t>
            </a:r>
            <a:r>
              <a:rPr lang="en-US" sz="2400" b="1" dirty="0">
                <a:solidFill>
                  <a:srgbClr val="FF0000"/>
                </a:solidFill>
              </a:rPr>
              <a:t>8</a:t>
            </a:r>
            <a:r>
              <a:rPr lang="en-US" sz="2400" b="1" dirty="0" smtClean="0">
                <a:solidFill>
                  <a:srgbClr val="FF0000"/>
                </a:solidFill>
              </a:rPr>
              <a:t> hours </a:t>
            </a:r>
          </a:p>
          <a:p>
            <a:pPr algn="ctr"/>
            <a:r>
              <a:rPr lang="en-US" sz="2400" b="1" dirty="0" smtClean="0"/>
              <a:t>(timed for 21:00, 05:00, 13:00) </a:t>
            </a:r>
            <a:endParaRPr lang="en-US" sz="2400" dirty="0"/>
          </a:p>
        </p:txBody>
      </p:sp>
    </p:spTree>
    <p:extLst>
      <p:ext uri="{BB962C8B-B14F-4D97-AF65-F5344CB8AC3E}">
        <p14:creationId xmlns:p14="http://schemas.microsoft.com/office/powerpoint/2010/main" val="320845245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Patient Case #3</a:t>
            </a:r>
            <a:endParaRPr lang="en-US" dirty="0"/>
          </a:p>
        </p:txBody>
      </p:sp>
      <p:sp>
        <p:nvSpPr>
          <p:cNvPr id="4" name="TextBox 3"/>
          <p:cNvSpPr txBox="1"/>
          <p:nvPr/>
        </p:nvSpPr>
        <p:spPr>
          <a:xfrm>
            <a:off x="5808518" y="2438399"/>
            <a:ext cx="6059631" cy="2769989"/>
          </a:xfrm>
          <a:prstGeom prst="rect">
            <a:avLst/>
          </a:prstGeom>
          <a:noFill/>
        </p:spPr>
        <p:txBody>
          <a:bodyPr wrap="square" rtlCol="0">
            <a:spAutoFit/>
          </a:bodyPr>
          <a:lstStyle/>
          <a:p>
            <a:pPr algn="ctr"/>
            <a:r>
              <a:rPr lang="en-US" sz="2400" b="1" dirty="0" smtClean="0"/>
              <a:t>When should the peak and trough be drawn? </a:t>
            </a:r>
          </a:p>
          <a:p>
            <a:pPr algn="ctr"/>
            <a:endParaRPr lang="en-US" sz="2400" b="1" dirty="0" smtClean="0"/>
          </a:p>
          <a:p>
            <a:pPr lvl="0" fontAlgn="base"/>
            <a:r>
              <a:rPr lang="en-US" b="1" dirty="0" smtClean="0"/>
              <a:t>The patient has a BMI &lt;40, no evidence of positive blood cultures for gram-positive cocci, is not admitted to the ICU,  and has stable renal function. </a:t>
            </a:r>
          </a:p>
          <a:p>
            <a:pPr lvl="0" fontAlgn="base"/>
            <a:endParaRPr lang="en-US" b="1" dirty="0" smtClean="0"/>
          </a:p>
          <a:p>
            <a:pPr lvl="0" fontAlgn="base"/>
            <a:r>
              <a:rPr lang="en-US" dirty="0" smtClean="0"/>
              <a:t>Serum peak and trough blood draws for determination of vancomycin concentrations should </a:t>
            </a:r>
            <a:r>
              <a:rPr lang="en-US" b="1" u="sng" dirty="0" smtClean="0"/>
              <a:t>ONLY</a:t>
            </a:r>
            <a:r>
              <a:rPr lang="en-US" dirty="0" smtClean="0"/>
              <a:t> be ordered/assessed if the </a:t>
            </a:r>
            <a:r>
              <a:rPr lang="en-US" b="1" u="sng" dirty="0" smtClean="0"/>
              <a:t>therapy continues for at least 3 days (72 hours).</a:t>
            </a:r>
            <a:endParaRPr lang="en-US" dirty="0"/>
          </a:p>
        </p:txBody>
      </p:sp>
      <p:sp>
        <p:nvSpPr>
          <p:cNvPr id="5" name="TextBox 4"/>
          <p:cNvSpPr txBox="1"/>
          <p:nvPr/>
        </p:nvSpPr>
        <p:spPr>
          <a:xfrm>
            <a:off x="1208088" y="2459502"/>
            <a:ext cx="4164011" cy="3046988"/>
          </a:xfrm>
          <a:prstGeom prst="rect">
            <a:avLst/>
          </a:prstGeom>
          <a:noFill/>
        </p:spPr>
        <p:txBody>
          <a:bodyPr wrap="square" rtlCol="0">
            <a:spAutoFit/>
          </a:bodyPr>
          <a:lstStyle/>
          <a:p>
            <a:pPr algn="ctr"/>
            <a:r>
              <a:rPr lang="en-US" sz="2400" b="1" u="sng" dirty="0" smtClean="0"/>
              <a:t>Dosing Regimen</a:t>
            </a:r>
          </a:p>
          <a:p>
            <a:pPr algn="ctr"/>
            <a:endParaRPr lang="en-US" sz="2400" b="1" dirty="0"/>
          </a:p>
          <a:p>
            <a:pPr algn="ctr"/>
            <a:r>
              <a:rPr lang="en-US" sz="2400" b="1" dirty="0" smtClean="0"/>
              <a:t>Loading dose: </a:t>
            </a:r>
            <a:r>
              <a:rPr lang="en-US" sz="2400" b="1" dirty="0" smtClean="0">
                <a:solidFill>
                  <a:srgbClr val="FF0000"/>
                </a:solidFill>
              </a:rPr>
              <a:t>1750 mg</a:t>
            </a:r>
          </a:p>
          <a:p>
            <a:pPr algn="ctr"/>
            <a:r>
              <a:rPr lang="en-US" sz="2400" b="1" dirty="0">
                <a:solidFill>
                  <a:srgbClr val="FF0000"/>
                </a:solidFill>
              </a:rPr>
              <a:t>g</a:t>
            </a:r>
            <a:r>
              <a:rPr lang="en-US" sz="2400" b="1" dirty="0" smtClean="0">
                <a:solidFill>
                  <a:srgbClr val="FF0000"/>
                </a:solidFill>
              </a:rPr>
              <a:t>iven at 13:04 </a:t>
            </a:r>
          </a:p>
          <a:p>
            <a:pPr algn="ctr"/>
            <a:endParaRPr lang="en-US" sz="2400" b="1" dirty="0" smtClean="0"/>
          </a:p>
          <a:p>
            <a:pPr algn="ctr"/>
            <a:r>
              <a:rPr lang="en-US" sz="2400" b="1" dirty="0" smtClean="0"/>
              <a:t>Maintenance dose: </a:t>
            </a:r>
          </a:p>
          <a:p>
            <a:pPr algn="ctr"/>
            <a:r>
              <a:rPr lang="en-US" sz="2400" b="1" dirty="0" smtClean="0">
                <a:solidFill>
                  <a:srgbClr val="FF0000"/>
                </a:solidFill>
              </a:rPr>
              <a:t>1000 mg every </a:t>
            </a:r>
            <a:r>
              <a:rPr lang="en-US" sz="2400" b="1" dirty="0">
                <a:solidFill>
                  <a:srgbClr val="FF0000"/>
                </a:solidFill>
              </a:rPr>
              <a:t>8</a:t>
            </a:r>
            <a:r>
              <a:rPr lang="en-US" sz="2400" b="1" dirty="0" smtClean="0">
                <a:solidFill>
                  <a:srgbClr val="FF0000"/>
                </a:solidFill>
              </a:rPr>
              <a:t> hours </a:t>
            </a:r>
          </a:p>
          <a:p>
            <a:pPr algn="ctr"/>
            <a:r>
              <a:rPr lang="en-US" sz="2400" b="1" dirty="0" smtClean="0"/>
              <a:t>(timed for 21:00, 05:00, 13:00) </a:t>
            </a:r>
            <a:endParaRPr lang="en-US" sz="2400" dirty="0"/>
          </a:p>
        </p:txBody>
      </p:sp>
    </p:spTree>
    <p:extLst>
      <p:ext uri="{BB962C8B-B14F-4D97-AF65-F5344CB8AC3E}">
        <p14:creationId xmlns:p14="http://schemas.microsoft.com/office/powerpoint/2010/main" val="198683549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Patient Case #3 continued </a:t>
            </a:r>
            <a:endParaRPr lang="en-US" dirty="0"/>
          </a:p>
        </p:txBody>
      </p:sp>
      <p:sp>
        <p:nvSpPr>
          <p:cNvPr id="3" name="Content Placeholder 2"/>
          <p:cNvSpPr>
            <a:spLocks noGrp="1"/>
          </p:cNvSpPr>
          <p:nvPr>
            <p:ph idx="1"/>
          </p:nvPr>
        </p:nvSpPr>
        <p:spPr/>
        <p:txBody>
          <a:bodyPr/>
          <a:lstStyle/>
          <a:p>
            <a:r>
              <a:rPr lang="en-US" dirty="0" smtClean="0"/>
              <a:t>MRSA swab is negative! </a:t>
            </a:r>
          </a:p>
          <a:p>
            <a:r>
              <a:rPr lang="en-US" dirty="0" smtClean="0"/>
              <a:t>Pharmacist should contact team and alert them that the vancomycin will be discontinued </a:t>
            </a:r>
            <a:endParaRPr lang="en-US" dirty="0"/>
          </a:p>
        </p:txBody>
      </p:sp>
    </p:spTree>
    <p:extLst>
      <p:ext uri="{BB962C8B-B14F-4D97-AF65-F5344CB8AC3E}">
        <p14:creationId xmlns:p14="http://schemas.microsoft.com/office/powerpoint/2010/main" val="132484148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Traditional Hemodialysis</a:t>
            </a:r>
            <a:endParaRPr lang="en-US" dirty="0"/>
          </a:p>
        </p:txBody>
      </p:sp>
      <p:sp>
        <p:nvSpPr>
          <p:cNvPr id="3" name="Content Placeholder 2"/>
          <p:cNvSpPr>
            <a:spLocks noGrp="1"/>
          </p:cNvSpPr>
          <p:nvPr>
            <p:ph idx="1"/>
          </p:nvPr>
        </p:nvSpPr>
        <p:spPr/>
        <p:txBody>
          <a:bodyPr/>
          <a:lstStyle/>
          <a:p>
            <a:r>
              <a:rPr lang="en-US" dirty="0" smtClean="0"/>
              <a:t>Keep it simple</a:t>
            </a:r>
          </a:p>
          <a:p>
            <a:pPr lvl="1"/>
            <a:r>
              <a:rPr lang="en-US" dirty="0" smtClean="0"/>
              <a:t>Just about all patients will become therapeutic at loading dose of 25 mg/kg and 10 mg/kg maintenance dose</a:t>
            </a:r>
          </a:p>
          <a:p>
            <a:pPr lvl="1"/>
            <a:r>
              <a:rPr lang="en-US" dirty="0" smtClean="0"/>
              <a:t>No need to check any more frequently than once weekly in someone on a stable HD schedule. </a:t>
            </a:r>
            <a:endParaRPr lang="en-US" dirty="0"/>
          </a:p>
        </p:txBody>
      </p:sp>
    </p:spTree>
    <p:extLst>
      <p:ext uri="{BB962C8B-B14F-4D97-AF65-F5344CB8AC3E}">
        <p14:creationId xmlns:p14="http://schemas.microsoft.com/office/powerpoint/2010/main" val="20576611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Vancomycin Loading Dose </a:t>
            </a:r>
            <a:endParaRPr lang="en-US" dirty="0"/>
          </a:p>
        </p:txBody>
      </p:sp>
      <p:sp>
        <p:nvSpPr>
          <p:cNvPr id="3" name="Content Placeholder 2"/>
          <p:cNvSpPr>
            <a:spLocks noGrp="1"/>
          </p:cNvSpPr>
          <p:nvPr>
            <p:ph idx="1"/>
          </p:nvPr>
        </p:nvSpPr>
        <p:spPr/>
        <p:txBody>
          <a:bodyPr/>
          <a:lstStyle/>
          <a:p>
            <a:r>
              <a:rPr lang="en-US" dirty="0" smtClean="0"/>
              <a:t>Loading dose of </a:t>
            </a:r>
            <a:r>
              <a:rPr lang="en-US" b="1" dirty="0" smtClean="0"/>
              <a:t>25 mg/kg </a:t>
            </a:r>
            <a:r>
              <a:rPr lang="en-US" dirty="0" smtClean="0"/>
              <a:t>(based on total body weight) </a:t>
            </a:r>
          </a:p>
          <a:p>
            <a:pPr lvl="1"/>
            <a:r>
              <a:rPr lang="en-US" dirty="0" smtClean="0"/>
              <a:t>Dose will be rounded to the nearest 250 mg increment </a:t>
            </a:r>
            <a:r>
              <a:rPr lang="en-US" dirty="0" smtClean="0"/>
              <a:t>for doses below 2000mg and to the nearest 500mg for doses above 2000mg</a:t>
            </a:r>
            <a:endParaRPr lang="en-US" dirty="0" smtClean="0"/>
          </a:p>
          <a:p>
            <a:pPr lvl="1"/>
            <a:r>
              <a:rPr lang="en-US" dirty="0" smtClean="0"/>
              <a:t>Pharmacy will not have 2750 mg </a:t>
            </a:r>
            <a:r>
              <a:rPr lang="en-US" dirty="0" smtClean="0"/>
              <a:t>or 2250mg dose </a:t>
            </a:r>
            <a:endParaRPr lang="en-US" dirty="0" smtClean="0"/>
          </a:p>
          <a:p>
            <a:pPr lvl="2"/>
            <a:r>
              <a:rPr lang="en-US" dirty="0" smtClean="0"/>
              <a:t>Dose will be rounded to </a:t>
            </a:r>
            <a:r>
              <a:rPr lang="en-US" smtClean="0"/>
              <a:t>either </a:t>
            </a:r>
            <a:r>
              <a:rPr lang="en-US" smtClean="0"/>
              <a:t>2000mg, 2500 mg,  </a:t>
            </a:r>
            <a:r>
              <a:rPr lang="en-US" dirty="0" smtClean="0"/>
              <a:t>or 3000 mg </a:t>
            </a:r>
          </a:p>
          <a:p>
            <a:pPr lvl="1"/>
            <a:r>
              <a:rPr lang="en-US" dirty="0" smtClean="0"/>
              <a:t>Max loading dose: 3000 mg </a:t>
            </a:r>
          </a:p>
          <a:p>
            <a:pPr lvl="1"/>
            <a:endParaRPr lang="en-US" dirty="0"/>
          </a:p>
        </p:txBody>
      </p:sp>
    </p:spTree>
    <p:extLst>
      <p:ext uri="{BB962C8B-B14F-4D97-AF65-F5344CB8AC3E}">
        <p14:creationId xmlns:p14="http://schemas.microsoft.com/office/powerpoint/2010/main" val="25543897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Initial Vancomycin Regimen </a:t>
            </a:r>
            <a:endParaRPr lang="en-US" dirty="0"/>
          </a:p>
        </p:txBody>
      </p:sp>
      <p:sp>
        <p:nvSpPr>
          <p:cNvPr id="3" name="Content Placeholder 2"/>
          <p:cNvSpPr>
            <a:spLocks noGrp="1"/>
          </p:cNvSpPr>
          <p:nvPr>
            <p:ph idx="1"/>
          </p:nvPr>
        </p:nvSpPr>
        <p:spPr/>
        <p:txBody>
          <a:bodyPr/>
          <a:lstStyle/>
          <a:p>
            <a:r>
              <a:rPr lang="en-US" dirty="0" smtClean="0"/>
              <a:t>Maximum: 2000 mg per dose, 4000 mg per day</a:t>
            </a:r>
          </a:p>
          <a:p>
            <a:r>
              <a:rPr lang="en-US" dirty="0" smtClean="0"/>
              <a:t>No option to pick a therapeutic trough range anymore </a:t>
            </a:r>
          </a:p>
          <a:p>
            <a:r>
              <a:rPr lang="en-US" dirty="0"/>
              <a:t>AUC/MIC target of 400-600 mg-h/L will be used by the pharmacist to develop the initial vancomycin dosing regimen for </a:t>
            </a:r>
            <a:r>
              <a:rPr lang="en-US" b="1" u="sng" dirty="0" smtClean="0">
                <a:solidFill>
                  <a:srgbClr val="FF0000"/>
                </a:solidFill>
              </a:rPr>
              <a:t>ALL</a:t>
            </a:r>
            <a:r>
              <a:rPr lang="en-US" dirty="0" smtClean="0"/>
              <a:t> </a:t>
            </a:r>
            <a:r>
              <a:rPr lang="en-US" dirty="0"/>
              <a:t>patients </a:t>
            </a:r>
            <a:r>
              <a:rPr lang="en-US" dirty="0" smtClean="0"/>
              <a:t> </a:t>
            </a:r>
          </a:p>
          <a:p>
            <a:pPr lvl="1"/>
            <a:r>
              <a:rPr lang="en-US" dirty="0"/>
              <a:t>It is important to note that there may be patients whose regimens result in a “therapeutic” AUC but whose troughs may be below 10 </a:t>
            </a:r>
            <a:r>
              <a:rPr lang="en-US" dirty="0" smtClean="0"/>
              <a:t>mg/L</a:t>
            </a:r>
          </a:p>
        </p:txBody>
      </p:sp>
    </p:spTree>
    <p:extLst>
      <p:ext uri="{BB962C8B-B14F-4D97-AF65-F5344CB8AC3E}">
        <p14:creationId xmlns:p14="http://schemas.microsoft.com/office/powerpoint/2010/main" val="41394571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Therapeutic Monitoring </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Serum </a:t>
            </a:r>
            <a:r>
              <a:rPr lang="en-US" dirty="0"/>
              <a:t>peak and trough blood draws for determination of vancomycin concentrations should </a:t>
            </a:r>
            <a:r>
              <a:rPr lang="en-US" b="1" u="sng" dirty="0"/>
              <a:t>ONLY</a:t>
            </a:r>
            <a:r>
              <a:rPr lang="en-US" dirty="0"/>
              <a:t> be ordered/assessed if the </a:t>
            </a:r>
            <a:r>
              <a:rPr lang="en-US" b="1" u="sng" dirty="0"/>
              <a:t>therapy continues for at least 3 days (72 hours</a:t>
            </a:r>
            <a:r>
              <a:rPr lang="en-US" b="1" u="sng" dirty="0" smtClean="0"/>
              <a:t>) EXCEPT in certain patients (listed on next slide)</a:t>
            </a:r>
          </a:p>
          <a:p>
            <a:r>
              <a:rPr lang="en-US" dirty="0" smtClean="0"/>
              <a:t>Day-shift pharmacist performing the patient chart reviews will be responsible for scheduling peak/troughs ONLY AFTER 72 hours have past.</a:t>
            </a:r>
          </a:p>
          <a:p>
            <a:pPr lvl="1"/>
            <a:r>
              <a:rPr lang="en-US" dirty="0" smtClean="0"/>
              <a:t>If the patient will hit the 72 hour mark later that day, it is OK to wait until the next day to schedule the levels (responsibility will then fall on the pharmacist completing chart reviews the next day).</a:t>
            </a:r>
          </a:p>
          <a:p>
            <a:r>
              <a:rPr lang="en-US" dirty="0" smtClean="0"/>
              <a:t>Delayed frequency in monitoring for most patients </a:t>
            </a:r>
          </a:p>
          <a:p>
            <a:pPr lvl="1"/>
            <a:r>
              <a:rPr lang="en-US" dirty="0" smtClean="0"/>
              <a:t>% of patients that have stopped therapy before 72 hours </a:t>
            </a:r>
          </a:p>
          <a:p>
            <a:pPr lvl="1"/>
            <a:r>
              <a:rPr lang="en-US" dirty="0" smtClean="0"/>
              <a:t>Nearly all vancomycin associated nephrotoxicity occurs after 3 days of therapy </a:t>
            </a:r>
            <a:endParaRPr lang="en-US" dirty="0"/>
          </a:p>
        </p:txBody>
      </p:sp>
    </p:spTree>
    <p:extLst>
      <p:ext uri="{BB962C8B-B14F-4D97-AF65-F5344CB8AC3E}">
        <p14:creationId xmlns:p14="http://schemas.microsoft.com/office/powerpoint/2010/main" val="9099922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Patients who may require early monitoring</a:t>
            </a:r>
            <a:endParaRPr lang="en-US" dirty="0"/>
          </a:p>
        </p:txBody>
      </p:sp>
      <p:sp>
        <p:nvSpPr>
          <p:cNvPr id="3" name="Content Placeholder 2"/>
          <p:cNvSpPr>
            <a:spLocks noGrp="1"/>
          </p:cNvSpPr>
          <p:nvPr>
            <p:ph idx="1"/>
          </p:nvPr>
        </p:nvSpPr>
        <p:spPr/>
        <p:txBody>
          <a:bodyPr>
            <a:normAutofit fontScale="85000" lnSpcReduction="20000"/>
          </a:bodyPr>
          <a:lstStyle/>
          <a:p>
            <a:pPr lvl="0" fontAlgn="base"/>
            <a:r>
              <a:rPr lang="en-US" dirty="0"/>
              <a:t>Serum vancomycin peak, trough, and/or random serum concentrations can be ordered and assessed </a:t>
            </a:r>
            <a:r>
              <a:rPr lang="en-US" b="1" u="sng" dirty="0"/>
              <a:t>PRIOR TO 72 hours of therapy</a:t>
            </a:r>
            <a:r>
              <a:rPr lang="en-US" b="1" dirty="0"/>
              <a:t> ONLY in the following clinical situations</a:t>
            </a:r>
            <a:r>
              <a:rPr lang="en-US" b="1" dirty="0" smtClean="0"/>
              <a:t>:</a:t>
            </a:r>
            <a:endParaRPr lang="en-US" dirty="0"/>
          </a:p>
          <a:p>
            <a:pPr lvl="1" fontAlgn="base"/>
            <a:r>
              <a:rPr lang="en-US" b="1" dirty="0"/>
              <a:t>Critically-Ill patients (ICU patients)</a:t>
            </a:r>
            <a:r>
              <a:rPr lang="en-US" dirty="0"/>
              <a:t> with or without hemodynamic instability</a:t>
            </a:r>
          </a:p>
          <a:p>
            <a:pPr lvl="1" fontAlgn="base"/>
            <a:r>
              <a:rPr lang="en-US" dirty="0"/>
              <a:t>Patients with a </a:t>
            </a:r>
            <a:r>
              <a:rPr lang="en-US" b="1" dirty="0"/>
              <a:t>BMI &gt; 40</a:t>
            </a:r>
            <a:endParaRPr lang="en-US" dirty="0"/>
          </a:p>
          <a:p>
            <a:pPr lvl="1" fontAlgn="base"/>
            <a:r>
              <a:rPr lang="en-US" dirty="0"/>
              <a:t>Patients with documented </a:t>
            </a:r>
            <a:r>
              <a:rPr lang="en-US" b="1" dirty="0"/>
              <a:t>positive blood cultures for gram-positive cocci </a:t>
            </a:r>
            <a:r>
              <a:rPr lang="en-US" dirty="0"/>
              <a:t>and/or patients with suspected pneumonia and a </a:t>
            </a:r>
            <a:r>
              <a:rPr lang="en-US" b="1" dirty="0"/>
              <a:t>positive MRSA PCR nasal </a:t>
            </a:r>
            <a:r>
              <a:rPr lang="en-US" dirty="0"/>
              <a:t>swab</a:t>
            </a:r>
          </a:p>
          <a:p>
            <a:pPr lvl="1" fontAlgn="base"/>
            <a:r>
              <a:rPr lang="en-US" dirty="0"/>
              <a:t>Any patients </a:t>
            </a:r>
            <a:r>
              <a:rPr lang="en-US" b="1" dirty="0"/>
              <a:t>with substantial acute alterations in renal function</a:t>
            </a:r>
            <a:r>
              <a:rPr lang="en-US" dirty="0"/>
              <a:t> </a:t>
            </a:r>
            <a:endParaRPr lang="en-US" dirty="0" smtClean="0"/>
          </a:p>
          <a:p>
            <a:pPr lvl="1" fontAlgn="base"/>
            <a:r>
              <a:rPr lang="en-US" dirty="0" smtClean="0"/>
              <a:t>Patients </a:t>
            </a:r>
            <a:r>
              <a:rPr lang="en-US" dirty="0"/>
              <a:t>on </a:t>
            </a:r>
            <a:r>
              <a:rPr lang="en-US" b="1" dirty="0" smtClean="0"/>
              <a:t>HD </a:t>
            </a:r>
            <a:r>
              <a:rPr lang="en-US" b="1" dirty="0"/>
              <a:t>or other continuous renal </a:t>
            </a:r>
            <a:r>
              <a:rPr lang="en-US" b="1" dirty="0" smtClean="0"/>
              <a:t>replacement</a:t>
            </a:r>
            <a:endParaRPr lang="en-US" dirty="0" smtClean="0"/>
          </a:p>
          <a:p>
            <a:pPr lvl="1" fontAlgn="base"/>
            <a:r>
              <a:rPr lang="en-US" dirty="0" smtClean="0"/>
              <a:t>Patients </a:t>
            </a:r>
            <a:r>
              <a:rPr lang="en-US" dirty="0"/>
              <a:t>with </a:t>
            </a:r>
            <a:r>
              <a:rPr lang="en-US" b="1" dirty="0"/>
              <a:t>anticipated hospital discharge prior to 72 hours of </a:t>
            </a:r>
            <a:r>
              <a:rPr lang="en-US" b="1" dirty="0" smtClean="0"/>
              <a:t>therapy who need outpatient vancomycin therapy </a:t>
            </a:r>
            <a:endParaRPr lang="en-US" dirty="0"/>
          </a:p>
        </p:txBody>
      </p:sp>
    </p:spTree>
    <p:extLst>
      <p:ext uri="{BB962C8B-B14F-4D97-AF65-F5344CB8AC3E}">
        <p14:creationId xmlns:p14="http://schemas.microsoft.com/office/powerpoint/2010/main" val="11967974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Therapeutic Monitoring </a:t>
            </a:r>
            <a:endParaRPr lang="en-US" dirty="0"/>
          </a:p>
        </p:txBody>
      </p:sp>
      <p:sp>
        <p:nvSpPr>
          <p:cNvPr id="3" name="Content Placeholder 2"/>
          <p:cNvSpPr>
            <a:spLocks noGrp="1"/>
          </p:cNvSpPr>
          <p:nvPr>
            <p:ph idx="1"/>
          </p:nvPr>
        </p:nvSpPr>
        <p:spPr/>
        <p:txBody>
          <a:bodyPr/>
          <a:lstStyle/>
          <a:p>
            <a:r>
              <a:rPr lang="en-US" dirty="0" smtClean="0"/>
              <a:t>Same general approach as peaks and troughs for aminoglycosides </a:t>
            </a:r>
          </a:p>
          <a:p>
            <a:r>
              <a:rPr lang="en-US" dirty="0" smtClean="0"/>
              <a:t>The </a:t>
            </a:r>
            <a:r>
              <a:rPr lang="en-US" b="1" u="sng" dirty="0"/>
              <a:t>trough</a:t>
            </a:r>
            <a:r>
              <a:rPr lang="en-US" dirty="0"/>
              <a:t> blood draw will be scheduled to occur within one hour prior to the start of an infusion of a </a:t>
            </a:r>
            <a:r>
              <a:rPr lang="en-US" dirty="0" smtClean="0"/>
              <a:t>dose</a:t>
            </a:r>
          </a:p>
          <a:p>
            <a:r>
              <a:rPr lang="en-US" dirty="0"/>
              <a:t>T</a:t>
            </a:r>
            <a:r>
              <a:rPr lang="en-US" dirty="0" smtClean="0"/>
              <a:t>he </a:t>
            </a:r>
            <a:r>
              <a:rPr lang="en-US" b="1" u="sng" dirty="0"/>
              <a:t>peak</a:t>
            </a:r>
            <a:r>
              <a:rPr lang="en-US" dirty="0"/>
              <a:t> blood draw will be scheduled to occur 1-2 hours after the end of that same dose </a:t>
            </a:r>
            <a:r>
              <a:rPr lang="en-US" dirty="0" smtClean="0"/>
              <a:t>infusion</a:t>
            </a:r>
          </a:p>
          <a:p>
            <a:pPr lvl="1"/>
            <a:r>
              <a:rPr lang="en-US" dirty="0" smtClean="0"/>
              <a:t>Ideally should occur within 1-2 hours but up to 3 hours is acceptable </a:t>
            </a:r>
            <a:endParaRPr lang="en-US" dirty="0"/>
          </a:p>
        </p:txBody>
      </p:sp>
    </p:spTree>
    <p:extLst>
      <p:ext uri="{BB962C8B-B14F-4D97-AF65-F5344CB8AC3E}">
        <p14:creationId xmlns:p14="http://schemas.microsoft.com/office/powerpoint/2010/main" val="14837424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Interpreting Peaks and Troughs </a:t>
            </a:r>
            <a:endParaRPr lang="en-US" dirty="0"/>
          </a:p>
        </p:txBody>
      </p:sp>
      <p:sp>
        <p:nvSpPr>
          <p:cNvPr id="3" name="Content Placeholder 2"/>
          <p:cNvSpPr>
            <a:spLocks noGrp="1"/>
          </p:cNvSpPr>
          <p:nvPr>
            <p:ph idx="1"/>
          </p:nvPr>
        </p:nvSpPr>
        <p:spPr/>
        <p:txBody>
          <a:bodyPr/>
          <a:lstStyle/>
          <a:p>
            <a:r>
              <a:rPr lang="en-US" dirty="0"/>
              <a:t>It is important to note that there may be patients whose regimens result in a “therapeutic” AUC but whose troughs may be below 10 mg/L</a:t>
            </a:r>
          </a:p>
          <a:p>
            <a:r>
              <a:rPr lang="en-US" b="1" dirty="0"/>
              <a:t>ALL</a:t>
            </a:r>
            <a:r>
              <a:rPr lang="en-US" dirty="0"/>
              <a:t> regimens resulting in a </a:t>
            </a:r>
            <a:r>
              <a:rPr lang="en-US" b="1" dirty="0"/>
              <a:t>trough concentration &gt; 20 mg/L</a:t>
            </a:r>
            <a:r>
              <a:rPr lang="en-US" dirty="0"/>
              <a:t> will be considered </a:t>
            </a:r>
            <a:r>
              <a:rPr lang="en-US" b="1" dirty="0" err="1"/>
              <a:t>supratherapeutic</a:t>
            </a:r>
            <a:endParaRPr lang="en-US" dirty="0"/>
          </a:p>
          <a:p>
            <a:endParaRPr lang="en-US" dirty="0"/>
          </a:p>
        </p:txBody>
      </p:sp>
    </p:spTree>
    <p:extLst>
      <p:ext uri="{BB962C8B-B14F-4D97-AF65-F5344CB8AC3E}">
        <p14:creationId xmlns:p14="http://schemas.microsoft.com/office/powerpoint/2010/main" val="264335288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TM03457496[[fn=Parallax]]</Template>
  <TotalTime>10628</TotalTime>
  <Words>3950</Words>
  <Application>Microsoft Office PowerPoint</Application>
  <PresentationFormat>Widescreen</PresentationFormat>
  <Paragraphs>574</Paragraphs>
  <Slides>38</Slides>
  <Notes>25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38</vt:i4>
      </vt:variant>
    </vt:vector>
  </HeadingPairs>
  <TitlesOfParts>
    <vt:vector size="43" baseType="lpstr">
      <vt:lpstr>Arial</vt:lpstr>
      <vt:lpstr>Calibri</vt:lpstr>
      <vt:lpstr>Corbel</vt:lpstr>
      <vt:lpstr>Times New Roman</vt:lpstr>
      <vt:lpstr>Parallax</vt:lpstr>
      <vt:lpstr>Updated Vancomycin Collaborative Practice </vt:lpstr>
      <vt:lpstr>Background </vt:lpstr>
      <vt:lpstr>Major Updates to VCP </vt:lpstr>
      <vt:lpstr>New Vancomycin Loading Dose </vt:lpstr>
      <vt:lpstr>Initial Vancomycin Regimen </vt:lpstr>
      <vt:lpstr>Therapeutic Monitoring </vt:lpstr>
      <vt:lpstr>Patients who may require early monitoring</vt:lpstr>
      <vt:lpstr>Therapeutic Monitoring </vt:lpstr>
      <vt:lpstr>Interpreting Peaks and Troughs </vt:lpstr>
      <vt:lpstr>MRSA PCR Nasal Swab </vt:lpstr>
      <vt:lpstr>PowerPoint Presentation</vt:lpstr>
      <vt:lpstr>Patient Case #1</vt:lpstr>
      <vt:lpstr>Patient Case #1</vt:lpstr>
      <vt:lpstr>Patient Case #1</vt:lpstr>
      <vt:lpstr>Patient Case #1</vt:lpstr>
      <vt:lpstr>Patient Case #1</vt:lpstr>
      <vt:lpstr>PowerPoint Presentation</vt:lpstr>
      <vt:lpstr>PowerPoint Presentation</vt:lpstr>
      <vt:lpstr>Patient Case #1 continued </vt:lpstr>
      <vt:lpstr>Patient Case #1 continued </vt:lpstr>
      <vt:lpstr>PowerPoint Presentation</vt:lpstr>
      <vt:lpstr>PowerPoint Presentation</vt:lpstr>
      <vt:lpstr>Patient Case #2</vt:lpstr>
      <vt:lpstr>Patient Case #2</vt:lpstr>
      <vt:lpstr>Patient Case #2 continued</vt:lpstr>
      <vt:lpstr>Patient Case #2 continued </vt:lpstr>
      <vt:lpstr>Patient Case #2 continued </vt:lpstr>
      <vt:lpstr>PowerPoint Presentation</vt:lpstr>
      <vt:lpstr>PowerPoint Presentation</vt:lpstr>
      <vt:lpstr>Patient Case #2 continued </vt:lpstr>
      <vt:lpstr>PowerPoint Presentation</vt:lpstr>
      <vt:lpstr>PowerPoint Presentation</vt:lpstr>
      <vt:lpstr>Patient Case #3 </vt:lpstr>
      <vt:lpstr>Patient Case #3 </vt:lpstr>
      <vt:lpstr>Patient Case #3</vt:lpstr>
      <vt:lpstr>Patient Case #3</vt:lpstr>
      <vt:lpstr>Patient Case #3 continued </vt:lpstr>
      <vt:lpstr>Traditional Hemodialysis</vt:lpstr>
    </vt:vector>
  </TitlesOfParts>
  <Company>UConn Health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Updated Vancomycin Collaborative Practice</dc:title>
  <dc:creator>Leszcynski,Leah C.</dc:creator>
  <cp:lastModifiedBy>Kuszewski,Gillian</cp:lastModifiedBy>
  <cp:revision>88</cp:revision>
  <dcterms:created xsi:type="dcterms:W3CDTF">2020-12-14T19:17:02Z</dcterms:created>
  <dcterms:modified xsi:type="dcterms:W3CDTF">2021-11-24T16:45:55Z</dcterms:modified>
</cp:coreProperties>
</file>