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63.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5"/>
  </p:handoutMasterIdLst>
  <p:sldIdLst>
    <p:sldId id="256" r:id="rId2"/>
    <p:sldId id="257" r:id="rId3"/>
    <p:sldId id="258" r:id="rId4"/>
    <p:sldId id="259" r:id="rId5"/>
    <p:sldId id="260" r:id="rId6"/>
    <p:sldId id="261" r:id="rId7"/>
    <p:sldId id="262" r:id="rId8"/>
    <p:sldId id="292" r:id="rId9"/>
    <p:sldId id="294" r:id="rId10"/>
    <p:sldId id="299" r:id="rId11"/>
    <p:sldId id="300" r:id="rId12"/>
    <p:sldId id="263" r:id="rId13"/>
    <p:sldId id="304" r:id="rId14"/>
    <p:sldId id="307" r:id="rId15"/>
    <p:sldId id="305" r:id="rId16"/>
    <p:sldId id="264" r:id="rId17"/>
    <p:sldId id="296" r:id="rId18"/>
    <p:sldId id="297" r:id="rId19"/>
    <p:sldId id="268" r:id="rId20"/>
    <p:sldId id="279" r:id="rId21"/>
    <p:sldId id="327" r:id="rId22"/>
    <p:sldId id="289" r:id="rId23"/>
    <p:sldId id="282" r:id="rId24"/>
    <p:sldId id="273" r:id="rId25"/>
    <p:sldId id="270" r:id="rId26"/>
    <p:sldId id="269" r:id="rId27"/>
    <p:sldId id="275" r:id="rId28"/>
    <p:sldId id="301" r:id="rId29"/>
    <p:sldId id="274" r:id="rId30"/>
    <p:sldId id="276" r:id="rId31"/>
    <p:sldId id="265" r:id="rId32"/>
    <p:sldId id="271" r:id="rId33"/>
    <p:sldId id="272" r:id="rId34"/>
    <p:sldId id="286" r:id="rId35"/>
    <p:sldId id="266" r:id="rId36"/>
    <p:sldId id="313" r:id="rId37"/>
    <p:sldId id="277" r:id="rId38"/>
    <p:sldId id="278" r:id="rId39"/>
    <p:sldId id="329" r:id="rId40"/>
    <p:sldId id="312" r:id="rId41"/>
    <p:sldId id="314" r:id="rId42"/>
    <p:sldId id="267" r:id="rId43"/>
    <p:sldId id="298" r:id="rId44"/>
    <p:sldId id="284" r:id="rId45"/>
    <p:sldId id="285" r:id="rId46"/>
    <p:sldId id="309" r:id="rId47"/>
    <p:sldId id="295" r:id="rId48"/>
    <p:sldId id="322" r:id="rId49"/>
    <p:sldId id="311" r:id="rId50"/>
    <p:sldId id="315" r:id="rId51"/>
    <p:sldId id="319" r:id="rId52"/>
    <p:sldId id="318" r:id="rId53"/>
    <p:sldId id="320" r:id="rId54"/>
    <p:sldId id="308" r:id="rId55"/>
    <p:sldId id="323" r:id="rId56"/>
    <p:sldId id="325" r:id="rId57"/>
    <p:sldId id="321" r:id="rId58"/>
    <p:sldId id="328" r:id="rId59"/>
    <p:sldId id="330" r:id="rId60"/>
    <p:sldId id="331" r:id="rId61"/>
    <p:sldId id="333" r:id="rId62"/>
    <p:sldId id="332" r:id="rId63"/>
    <p:sldId id="334" r:id="rId6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CA5F49F-CE37-4086-981F-CA3EEC983D36}" type="datetimeFigureOut">
              <a:rPr lang="en-US" smtClean="0"/>
              <a:t>10/27/2015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3636774-5327-4643-8E91-5D8CC272C3E5}" type="slidenum">
              <a:rPr lang="en-US" smtClean="0"/>
              <a:t>‹#›</a:t>
            </a:fld>
            <a:endParaRPr lang="en-US"/>
          </a:p>
        </p:txBody>
      </p:sp>
    </p:spTree>
    <p:extLst>
      <p:ext uri="{BB962C8B-B14F-4D97-AF65-F5344CB8AC3E}">
        <p14:creationId xmlns:p14="http://schemas.microsoft.com/office/powerpoint/2010/main" val="1804492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5783A-CEE5-4770-8EDF-CAC59B2A7EC0}"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294159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5783A-CEE5-4770-8EDF-CAC59B2A7EC0}"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285544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5783A-CEE5-4770-8EDF-CAC59B2A7EC0}"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371587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5783A-CEE5-4770-8EDF-CAC59B2A7EC0}"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384373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5783A-CEE5-4770-8EDF-CAC59B2A7EC0}"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130661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5783A-CEE5-4770-8EDF-CAC59B2A7EC0}"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69960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5783A-CEE5-4770-8EDF-CAC59B2A7EC0}"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123454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5783A-CEE5-4770-8EDF-CAC59B2A7EC0}"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341791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5783A-CEE5-4770-8EDF-CAC59B2A7EC0}"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38601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5783A-CEE5-4770-8EDF-CAC59B2A7EC0}"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3361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5783A-CEE5-4770-8EDF-CAC59B2A7EC0}"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83EC8-AD14-434E-B9E2-35003B0A0603}" type="slidenum">
              <a:rPr lang="en-US" smtClean="0"/>
              <a:t>‹#›</a:t>
            </a:fld>
            <a:endParaRPr lang="en-US"/>
          </a:p>
        </p:txBody>
      </p:sp>
    </p:spTree>
    <p:extLst>
      <p:ext uri="{BB962C8B-B14F-4D97-AF65-F5344CB8AC3E}">
        <p14:creationId xmlns:p14="http://schemas.microsoft.com/office/powerpoint/2010/main" val="197058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5783A-CEE5-4770-8EDF-CAC59B2A7EC0}" type="datetimeFigureOut">
              <a:rPr lang="en-US" smtClean="0"/>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83EC8-AD14-434E-B9E2-35003B0A0603}" type="slidenum">
              <a:rPr lang="en-US" smtClean="0"/>
              <a:t>‹#›</a:t>
            </a:fld>
            <a:endParaRPr lang="en-US"/>
          </a:p>
        </p:txBody>
      </p:sp>
    </p:spTree>
    <p:extLst>
      <p:ext uri="{BB962C8B-B14F-4D97-AF65-F5344CB8AC3E}">
        <p14:creationId xmlns:p14="http://schemas.microsoft.com/office/powerpoint/2010/main" val="204363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xref-fn-2-1"/><Relationship Id="rId2" Type="http://schemas.openxmlformats.org/officeDocument/2006/relationships/hyperlink" Target="#fn-2"/><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Warfarin Collaborative Practice at JDH-UCH</a:t>
            </a:r>
            <a:endParaRPr lang="en-US" dirty="0"/>
          </a:p>
        </p:txBody>
      </p:sp>
      <p:sp>
        <p:nvSpPr>
          <p:cNvPr id="3" name="Subtitle 2"/>
          <p:cNvSpPr>
            <a:spLocks noGrp="1"/>
          </p:cNvSpPr>
          <p:nvPr>
            <p:ph type="subTitle" idx="1"/>
          </p:nvPr>
        </p:nvSpPr>
        <p:spPr/>
        <p:txBody>
          <a:bodyPr/>
          <a:lstStyle/>
          <a:p>
            <a:r>
              <a:rPr lang="en-US" dirty="0" smtClean="0"/>
              <a:t>October 2015</a:t>
            </a:r>
            <a:endParaRPr lang="en-US" dirty="0"/>
          </a:p>
        </p:txBody>
      </p:sp>
    </p:spTree>
    <p:extLst>
      <p:ext uri="{BB962C8B-B14F-4D97-AF65-F5344CB8AC3E}">
        <p14:creationId xmlns:p14="http://schemas.microsoft.com/office/powerpoint/2010/main" val="998171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CPOE- RPh Dosed</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3802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28600" y="4953000"/>
            <a:ext cx="32004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98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CPOE- RPh Dosed</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99" y="1371600"/>
            <a:ext cx="872421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4838700" y="2596836"/>
            <a:ext cx="381000" cy="6797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3886200" y="1447800"/>
            <a:ext cx="533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542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the Pharmacist</a:t>
            </a:r>
            <a:endParaRPr lang="en-US" dirty="0"/>
          </a:p>
        </p:txBody>
      </p:sp>
      <p:sp>
        <p:nvSpPr>
          <p:cNvPr id="3" name="Content Placeholder 2"/>
          <p:cNvSpPr>
            <a:spLocks noGrp="1"/>
          </p:cNvSpPr>
          <p:nvPr>
            <p:ph idx="1"/>
          </p:nvPr>
        </p:nvSpPr>
        <p:spPr/>
        <p:txBody>
          <a:bodyPr>
            <a:normAutofit fontScale="85000" lnSpcReduction="10000"/>
          </a:bodyPr>
          <a:lstStyle/>
          <a:p>
            <a:pPr marL="571500" indent="-457200"/>
            <a:r>
              <a:rPr lang="en-US" dirty="0" smtClean="0"/>
              <a:t>Assuring warfarin </a:t>
            </a:r>
            <a:r>
              <a:rPr lang="en-US" dirty="0"/>
              <a:t>is dosed on a daily </a:t>
            </a:r>
            <a:r>
              <a:rPr lang="en-US" dirty="0" smtClean="0"/>
              <a:t>basis appropriately</a:t>
            </a:r>
            <a:endParaRPr lang="en-US" sz="4000" dirty="0"/>
          </a:p>
          <a:p>
            <a:pPr marL="571500" indent="-457200"/>
            <a:r>
              <a:rPr lang="en-US" dirty="0" smtClean="0"/>
              <a:t>Consults </a:t>
            </a:r>
            <a:r>
              <a:rPr lang="en-US" dirty="0"/>
              <a:t>will be performed daily </a:t>
            </a:r>
            <a:r>
              <a:rPr lang="en-US" dirty="0" smtClean="0"/>
              <a:t>7:30am-5:30pm</a:t>
            </a:r>
          </a:p>
          <a:p>
            <a:pPr marL="971550" lvl="1" indent="-457200"/>
            <a:r>
              <a:rPr lang="en-US" dirty="0"/>
              <a:t>N</a:t>
            </a:r>
            <a:r>
              <a:rPr lang="en-US" dirty="0" smtClean="0"/>
              <a:t>ew consults </a:t>
            </a:r>
            <a:r>
              <a:rPr lang="en-US" dirty="0"/>
              <a:t>between </a:t>
            </a:r>
            <a:r>
              <a:rPr lang="en-US" dirty="0" smtClean="0"/>
              <a:t>5:30pm-7:30am, evaluate </a:t>
            </a:r>
            <a:r>
              <a:rPr lang="en-US" dirty="0"/>
              <a:t>the first dose </a:t>
            </a:r>
            <a:r>
              <a:rPr lang="en-US" dirty="0" smtClean="0"/>
              <a:t>and, </a:t>
            </a:r>
            <a:r>
              <a:rPr lang="en-US" dirty="0"/>
              <a:t>if </a:t>
            </a:r>
            <a:r>
              <a:rPr lang="en-US" dirty="0" smtClean="0"/>
              <a:t>appropriate, verify </a:t>
            </a:r>
            <a:r>
              <a:rPr lang="en-US" dirty="0"/>
              <a:t>the </a:t>
            </a:r>
            <a:r>
              <a:rPr lang="en-US" dirty="0" smtClean="0"/>
              <a:t>order</a:t>
            </a:r>
          </a:p>
          <a:p>
            <a:pPr marL="971550" lvl="1" indent="-457200"/>
            <a:r>
              <a:rPr lang="en-US" dirty="0"/>
              <a:t>T</a:t>
            </a:r>
            <a:r>
              <a:rPr lang="en-US" dirty="0" smtClean="0"/>
              <a:t>he </a:t>
            </a:r>
            <a:r>
              <a:rPr lang="en-US" dirty="0"/>
              <a:t>following day, the day shift </a:t>
            </a:r>
            <a:r>
              <a:rPr lang="en-US" dirty="0" smtClean="0"/>
              <a:t>pharmacist </a:t>
            </a:r>
            <a:r>
              <a:rPr lang="en-US" dirty="0"/>
              <a:t>will complete the </a:t>
            </a:r>
            <a:r>
              <a:rPr lang="en-US" dirty="0" smtClean="0"/>
              <a:t>consult</a:t>
            </a:r>
          </a:p>
          <a:p>
            <a:pPr marL="571500" indent="-457200"/>
            <a:r>
              <a:rPr lang="en-US" dirty="0" smtClean="0"/>
              <a:t>Order related lab </a:t>
            </a:r>
            <a:r>
              <a:rPr lang="en-US" dirty="0"/>
              <a:t>work </a:t>
            </a:r>
          </a:p>
          <a:p>
            <a:pPr marL="971550" lvl="1" indent="-457200"/>
            <a:r>
              <a:rPr lang="en-US" dirty="0" smtClean="0"/>
              <a:t>PT/INR</a:t>
            </a:r>
            <a:r>
              <a:rPr lang="en-US" dirty="0"/>
              <a:t>, CBC w/diff prior to initiation of warfarin </a:t>
            </a:r>
            <a:r>
              <a:rPr lang="en-US" dirty="0" smtClean="0"/>
              <a:t>therapy </a:t>
            </a:r>
          </a:p>
          <a:p>
            <a:pPr marL="571500" indent="-457200"/>
            <a:r>
              <a:rPr lang="en-US" dirty="0" smtClean="0"/>
              <a:t>Subsequent INRs </a:t>
            </a:r>
            <a:r>
              <a:rPr lang="en-US" dirty="0"/>
              <a:t>ordered daily unless </a:t>
            </a:r>
            <a:r>
              <a:rPr lang="en-US" dirty="0" smtClean="0"/>
              <a:t>stable</a:t>
            </a:r>
          </a:p>
          <a:p>
            <a:pPr marL="571500" indent="-457200"/>
            <a:r>
              <a:rPr lang="en-US" dirty="0" smtClean="0"/>
              <a:t>CBC </a:t>
            </a:r>
            <a:r>
              <a:rPr lang="en-US" dirty="0"/>
              <a:t>w/diff </a:t>
            </a:r>
            <a:r>
              <a:rPr lang="en-US" dirty="0" smtClean="0"/>
              <a:t>ordered </a:t>
            </a:r>
            <a:r>
              <a:rPr lang="en-US" dirty="0"/>
              <a:t>every 3 days </a:t>
            </a:r>
            <a:endParaRPr lang="en-US" sz="3600" dirty="0"/>
          </a:p>
        </p:txBody>
      </p:sp>
    </p:spTree>
    <p:extLst>
      <p:ext uri="{BB962C8B-B14F-4D97-AF65-F5344CB8AC3E}">
        <p14:creationId xmlns:p14="http://schemas.microsoft.com/office/powerpoint/2010/main" val="416187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Labs</a:t>
            </a:r>
            <a:endParaRPr lang="en-US" dirty="0"/>
          </a:p>
        </p:txBody>
      </p:sp>
      <p:sp>
        <p:nvSpPr>
          <p:cNvPr id="3" name="Content Placeholder 2"/>
          <p:cNvSpPr>
            <a:spLocks noGrp="1"/>
          </p:cNvSpPr>
          <p:nvPr>
            <p:ph idx="1"/>
          </p:nvPr>
        </p:nvSpPr>
        <p:spPr/>
        <p:txBody>
          <a:bodyPr/>
          <a:lstStyle/>
          <a:p>
            <a:r>
              <a:rPr lang="en-US" dirty="0" smtClean="0"/>
              <a:t>PT/INR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434138" cy="444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30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Labs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33" y="1600200"/>
            <a:ext cx="65795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288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Labs</a:t>
            </a:r>
          </a:p>
        </p:txBody>
      </p:sp>
      <p:sp>
        <p:nvSpPr>
          <p:cNvPr id="5" name="Content Placeholder 4"/>
          <p:cNvSpPr>
            <a:spLocks noGrp="1"/>
          </p:cNvSpPr>
          <p:nvPr>
            <p:ph idx="1"/>
          </p:nvPr>
        </p:nvSpPr>
        <p:spPr/>
        <p:txBody>
          <a:bodyPr/>
          <a:lstStyle/>
          <a:p>
            <a:r>
              <a:rPr lang="en-US" dirty="0" smtClean="0"/>
              <a:t>Can draw with AM labs</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229600" cy="390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3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Determination of Dose</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lvl="0"/>
            <a:r>
              <a:rPr lang="en-US" sz="3100" dirty="0"/>
              <a:t>R</a:t>
            </a:r>
            <a:r>
              <a:rPr lang="en-US" sz="3100" dirty="0" smtClean="0"/>
              <a:t>eview </a:t>
            </a:r>
            <a:r>
              <a:rPr lang="en-US" sz="3100" dirty="0"/>
              <a:t>and collect </a:t>
            </a:r>
            <a:r>
              <a:rPr lang="en-US" sz="3100" dirty="0" smtClean="0"/>
              <a:t>patient data necessary to develop an optimized warfarin dose</a:t>
            </a:r>
            <a:endParaRPr lang="en-US" sz="3100" dirty="0"/>
          </a:p>
          <a:p>
            <a:pPr lvl="1"/>
            <a:r>
              <a:rPr lang="en-US" sz="3100" dirty="0" smtClean="0"/>
              <a:t>Baseline, daily </a:t>
            </a:r>
            <a:r>
              <a:rPr lang="en-US" sz="3100" dirty="0"/>
              <a:t>INR</a:t>
            </a:r>
          </a:p>
          <a:p>
            <a:pPr lvl="1"/>
            <a:r>
              <a:rPr lang="en-US" sz="3100" dirty="0" smtClean="0"/>
              <a:t>CBC w/diff </a:t>
            </a:r>
            <a:endParaRPr lang="en-US" sz="3100" dirty="0"/>
          </a:p>
          <a:p>
            <a:pPr lvl="1"/>
            <a:r>
              <a:rPr lang="en-US" sz="3100" dirty="0" smtClean="0"/>
              <a:t>Liver function tests</a:t>
            </a:r>
          </a:p>
          <a:p>
            <a:pPr lvl="1"/>
            <a:r>
              <a:rPr lang="en-US" sz="3100" dirty="0" smtClean="0"/>
              <a:t>Albumin</a:t>
            </a:r>
            <a:endParaRPr lang="en-US" sz="3100" dirty="0"/>
          </a:p>
          <a:p>
            <a:pPr lvl="1"/>
            <a:r>
              <a:rPr lang="en-US" sz="3100" dirty="0"/>
              <a:t>Renal function</a:t>
            </a:r>
          </a:p>
          <a:p>
            <a:pPr lvl="1"/>
            <a:r>
              <a:rPr lang="en-US" sz="3100" dirty="0"/>
              <a:t>Previous warfarin </a:t>
            </a:r>
            <a:r>
              <a:rPr lang="en-US" sz="3100" dirty="0" smtClean="0"/>
              <a:t>history</a:t>
            </a:r>
            <a:endParaRPr lang="en-US" sz="3100" dirty="0"/>
          </a:p>
          <a:p>
            <a:pPr lvl="1"/>
            <a:r>
              <a:rPr lang="en-US" sz="3100" dirty="0" smtClean="0"/>
              <a:t>INR goal and indication</a:t>
            </a:r>
            <a:endParaRPr lang="en-US" sz="3100" dirty="0"/>
          </a:p>
          <a:p>
            <a:pPr lvl="1"/>
            <a:r>
              <a:rPr lang="en-US" sz="3100" dirty="0" smtClean="0"/>
              <a:t>Warfarin doses already </a:t>
            </a:r>
            <a:r>
              <a:rPr lang="en-US" sz="3100" smtClean="0"/>
              <a:t>received (or missed)</a:t>
            </a:r>
            <a:endParaRPr lang="en-US" sz="3100" dirty="0" smtClean="0"/>
          </a:p>
          <a:p>
            <a:pPr lvl="1"/>
            <a:r>
              <a:rPr lang="en-US" sz="3100" dirty="0"/>
              <a:t>Drug interactions</a:t>
            </a:r>
          </a:p>
          <a:p>
            <a:pPr lvl="1"/>
            <a:r>
              <a:rPr lang="en-US" sz="3100" dirty="0" smtClean="0"/>
              <a:t>S/S of </a:t>
            </a:r>
            <a:r>
              <a:rPr lang="en-US" sz="3100" dirty="0"/>
              <a:t>bleeding such as </a:t>
            </a:r>
            <a:r>
              <a:rPr lang="en-US" sz="3100" dirty="0" err="1"/>
              <a:t>heme</a:t>
            </a:r>
            <a:r>
              <a:rPr lang="en-US" sz="3100" dirty="0"/>
              <a:t> positive stool and/or urine, low blood </a:t>
            </a:r>
            <a:r>
              <a:rPr lang="en-US" sz="3100" dirty="0" smtClean="0"/>
              <a:t>pressure</a:t>
            </a:r>
          </a:p>
          <a:p>
            <a:endParaRPr lang="en-US" dirty="0"/>
          </a:p>
        </p:txBody>
      </p:sp>
    </p:spTree>
    <p:extLst>
      <p:ext uri="{BB962C8B-B14F-4D97-AF65-F5344CB8AC3E}">
        <p14:creationId xmlns:p14="http://schemas.microsoft.com/office/powerpoint/2010/main" val="253423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9416861"/>
              </p:ext>
            </p:extLst>
          </p:nvPr>
        </p:nvGraphicFramePr>
        <p:xfrm>
          <a:off x="76200" y="76204"/>
          <a:ext cx="8991600" cy="6705600"/>
        </p:xfrm>
        <a:graphic>
          <a:graphicData uri="http://schemas.openxmlformats.org/drawingml/2006/table">
            <a:tbl>
              <a:tblPr firstRow="1" firstCol="1" bandRow="1">
                <a:tableStyleId>{5C22544A-7EE6-4342-B048-85BDC9FD1C3A}</a:tableStyleId>
              </a:tblPr>
              <a:tblGrid>
                <a:gridCol w="4972387"/>
                <a:gridCol w="1985777"/>
                <a:gridCol w="2033436"/>
              </a:tblGrid>
              <a:tr h="198940">
                <a:tc>
                  <a:txBody>
                    <a:bodyPr/>
                    <a:lstStyle/>
                    <a:p>
                      <a:pPr marL="0" marR="0">
                        <a:spcBef>
                          <a:spcPts val="0"/>
                        </a:spcBef>
                        <a:spcAft>
                          <a:spcPts val="0"/>
                        </a:spcAft>
                      </a:pPr>
                      <a:r>
                        <a:rPr lang="en-US" sz="1200" dirty="0">
                          <a:effectLst/>
                        </a:rPr>
                        <a:t>Indication</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Target INR</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Duration</a:t>
                      </a:r>
                      <a:endParaRPr lang="en-US" sz="1200" dirty="0">
                        <a:effectLst/>
                        <a:latin typeface="Arial"/>
                        <a:ea typeface="Calibri"/>
                      </a:endParaRPr>
                    </a:p>
                  </a:txBody>
                  <a:tcPr marL="67060" marR="67060" marT="0" marB="0"/>
                </a:tc>
              </a:tr>
              <a:tr h="198940">
                <a:tc gridSpan="3">
                  <a:txBody>
                    <a:bodyPr/>
                    <a:lstStyle/>
                    <a:p>
                      <a:pPr marL="0" marR="0">
                        <a:spcBef>
                          <a:spcPts val="0"/>
                        </a:spcBef>
                        <a:spcAft>
                          <a:spcPts val="0"/>
                        </a:spcAft>
                      </a:pPr>
                      <a:r>
                        <a:rPr lang="en-US" sz="1200" dirty="0">
                          <a:effectLst/>
                        </a:rPr>
                        <a:t>Deep Vein Thrombosis (DVT)/Pulmonary Embolism (PE)</a:t>
                      </a:r>
                      <a:endParaRPr lang="en-US" sz="1200" dirty="0">
                        <a:effectLst/>
                        <a:latin typeface="Arial"/>
                        <a:ea typeface="Calibri"/>
                      </a:endParaRPr>
                    </a:p>
                  </a:txBody>
                  <a:tcPr marL="67060" marR="67060" marT="0" marB="0"/>
                </a:tc>
                <a:tc hMerge="1">
                  <a:txBody>
                    <a:bodyPr/>
                    <a:lstStyle/>
                    <a:p>
                      <a:endParaRPr lang="en-US"/>
                    </a:p>
                  </a:txBody>
                  <a:tcPr/>
                </a:tc>
                <a:tc hMerge="1">
                  <a:txBody>
                    <a:bodyPr/>
                    <a:lstStyle/>
                    <a:p>
                      <a:endParaRPr lang="en-US"/>
                    </a:p>
                  </a:txBody>
                  <a:tcPr/>
                </a:tc>
              </a:tr>
              <a:tr h="198940">
                <a:tc>
                  <a:txBody>
                    <a:bodyPr/>
                    <a:lstStyle/>
                    <a:p>
                      <a:pPr marL="0" marR="0">
                        <a:spcBef>
                          <a:spcPts val="0"/>
                        </a:spcBef>
                        <a:spcAft>
                          <a:spcPts val="0"/>
                        </a:spcAft>
                      </a:pPr>
                      <a:r>
                        <a:rPr lang="en-US" sz="1200" dirty="0">
                          <a:effectLst/>
                        </a:rPr>
                        <a:t>Provoked (Transient risk factors)</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3 months and reassess</a:t>
                      </a:r>
                      <a:endParaRPr lang="en-US" sz="1200">
                        <a:effectLst/>
                        <a:latin typeface="Arial"/>
                        <a:ea typeface="Calibri"/>
                      </a:endParaRPr>
                    </a:p>
                  </a:txBody>
                  <a:tcPr marL="67060" marR="67060" marT="0" marB="0"/>
                </a:tc>
              </a:tr>
              <a:tr h="198940">
                <a:tc>
                  <a:txBody>
                    <a:bodyPr/>
                    <a:lstStyle/>
                    <a:p>
                      <a:pPr marL="0" marR="0">
                        <a:spcBef>
                          <a:spcPts val="0"/>
                        </a:spcBef>
                        <a:spcAft>
                          <a:spcPts val="0"/>
                        </a:spcAft>
                      </a:pPr>
                      <a:r>
                        <a:rPr lang="en-US" sz="1200" dirty="0" smtClean="0">
                          <a:effectLst/>
                        </a:rPr>
                        <a:t>Unprovoked</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3 months and reassess</a:t>
                      </a:r>
                      <a:endParaRPr lang="en-US" sz="1200">
                        <a:effectLst/>
                        <a:latin typeface="Arial"/>
                        <a:ea typeface="Calibri"/>
                      </a:endParaRPr>
                    </a:p>
                  </a:txBody>
                  <a:tcPr marL="67060" marR="67060" marT="0" marB="0"/>
                </a:tc>
              </a:tr>
              <a:tr h="198940">
                <a:tc>
                  <a:txBody>
                    <a:bodyPr/>
                    <a:lstStyle/>
                    <a:p>
                      <a:pPr marL="0" marR="0">
                        <a:spcBef>
                          <a:spcPts val="0"/>
                        </a:spcBef>
                        <a:spcAft>
                          <a:spcPts val="0"/>
                        </a:spcAft>
                      </a:pPr>
                      <a:r>
                        <a:rPr lang="en-US" sz="1200" dirty="0">
                          <a:effectLst/>
                        </a:rPr>
                        <a:t>Cancer</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indefinite</a:t>
                      </a:r>
                      <a:endParaRPr lang="en-US" sz="1200">
                        <a:effectLst/>
                        <a:latin typeface="Arial"/>
                        <a:ea typeface="Calibri"/>
                      </a:endParaRPr>
                    </a:p>
                  </a:txBody>
                  <a:tcPr marL="67060" marR="67060" marT="0" marB="0"/>
                </a:tc>
              </a:tr>
              <a:tr h="198940">
                <a:tc>
                  <a:txBody>
                    <a:bodyPr/>
                    <a:lstStyle/>
                    <a:p>
                      <a:pPr marL="0" marR="0">
                        <a:spcBef>
                          <a:spcPts val="0"/>
                        </a:spcBef>
                        <a:spcAft>
                          <a:spcPts val="0"/>
                        </a:spcAft>
                      </a:pPr>
                      <a:r>
                        <a:rPr lang="en-US" sz="1200" dirty="0">
                          <a:effectLst/>
                        </a:rPr>
                        <a:t>Upper Extremity DVT w/unremoved central venous catheter</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indefinite</a:t>
                      </a:r>
                      <a:endParaRPr lang="en-US" sz="1200">
                        <a:effectLst/>
                        <a:latin typeface="Arial"/>
                        <a:ea typeface="Calibri"/>
                      </a:endParaRPr>
                    </a:p>
                  </a:txBody>
                  <a:tcPr marL="67060" marR="67060" marT="0" marB="0"/>
                </a:tc>
              </a:tr>
              <a:tr h="198940">
                <a:tc>
                  <a:txBody>
                    <a:bodyPr/>
                    <a:lstStyle/>
                    <a:p>
                      <a:pPr marL="0" marR="0">
                        <a:spcBef>
                          <a:spcPts val="0"/>
                        </a:spcBef>
                        <a:spcAft>
                          <a:spcPts val="0"/>
                        </a:spcAft>
                      </a:pPr>
                      <a:r>
                        <a:rPr lang="en-US" sz="1200">
                          <a:effectLst/>
                        </a:rPr>
                        <a:t>APAS or 2 or more thrombophilic conditions</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indefinite</a:t>
                      </a:r>
                      <a:endParaRPr lang="en-US" sz="1200">
                        <a:effectLst/>
                        <a:latin typeface="Arial"/>
                        <a:ea typeface="Calibri"/>
                      </a:endParaRPr>
                    </a:p>
                  </a:txBody>
                  <a:tcPr marL="67060" marR="67060" marT="0" marB="0"/>
                </a:tc>
              </a:tr>
              <a:tr h="198940">
                <a:tc>
                  <a:txBody>
                    <a:bodyPr/>
                    <a:lstStyle/>
                    <a:p>
                      <a:pPr marL="0" marR="0">
                        <a:spcBef>
                          <a:spcPts val="0"/>
                        </a:spcBef>
                        <a:spcAft>
                          <a:spcPts val="0"/>
                        </a:spcAft>
                      </a:pPr>
                      <a:r>
                        <a:rPr lang="en-US" sz="1200">
                          <a:effectLst/>
                        </a:rPr>
                        <a:t>Recurrent DVT/PE</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indefinite</a:t>
                      </a:r>
                      <a:endParaRPr lang="en-US" sz="1200">
                        <a:effectLst/>
                        <a:latin typeface="Arial"/>
                        <a:ea typeface="Calibri"/>
                      </a:endParaRPr>
                    </a:p>
                  </a:txBody>
                  <a:tcPr marL="67060" marR="67060" marT="0" marB="0"/>
                </a:tc>
              </a:tr>
              <a:tr h="198940">
                <a:tc gridSpan="3">
                  <a:txBody>
                    <a:bodyPr/>
                    <a:lstStyle/>
                    <a:p>
                      <a:pPr marL="0" marR="0">
                        <a:spcBef>
                          <a:spcPts val="0"/>
                        </a:spcBef>
                        <a:spcAft>
                          <a:spcPts val="0"/>
                        </a:spcAft>
                      </a:pPr>
                      <a:r>
                        <a:rPr lang="en-US" sz="1200" dirty="0">
                          <a:effectLst/>
                        </a:rPr>
                        <a:t>Orthopedic </a:t>
                      </a:r>
                      <a:r>
                        <a:rPr lang="en-US" sz="1200" dirty="0" err="1" smtClean="0">
                          <a:effectLst/>
                        </a:rPr>
                        <a:t>Thromboprophylaxis</a:t>
                      </a:r>
                      <a:endParaRPr lang="en-US" sz="1200" dirty="0">
                        <a:effectLst/>
                        <a:latin typeface="Arial"/>
                        <a:ea typeface="Calibri"/>
                      </a:endParaRPr>
                    </a:p>
                  </a:txBody>
                  <a:tcPr marL="67060" marR="67060" marT="0" marB="0"/>
                </a:tc>
                <a:tc hMerge="1">
                  <a:txBody>
                    <a:bodyPr/>
                    <a:lstStyle/>
                    <a:p>
                      <a:endParaRPr lang="en-US"/>
                    </a:p>
                  </a:txBody>
                  <a:tcPr/>
                </a:tc>
                <a:tc hMerge="1">
                  <a:txBody>
                    <a:bodyPr/>
                    <a:lstStyle/>
                    <a:p>
                      <a:endParaRPr lang="en-US"/>
                    </a:p>
                  </a:txBody>
                  <a:tcPr/>
                </a:tc>
              </a:tr>
              <a:tr h="397879">
                <a:tc>
                  <a:txBody>
                    <a:bodyPr/>
                    <a:lstStyle/>
                    <a:p>
                      <a:pPr marL="0" marR="0">
                        <a:spcBef>
                          <a:spcPts val="0"/>
                        </a:spcBef>
                        <a:spcAft>
                          <a:spcPts val="0"/>
                        </a:spcAft>
                      </a:pPr>
                      <a:r>
                        <a:rPr lang="en-US" sz="1200" dirty="0">
                          <a:effectLst/>
                        </a:rPr>
                        <a:t>Hip Fracture Surgery (HFS) or Total Hip Arthroplasty (THA)</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At least 10 days and up to 35 days post op</a:t>
                      </a:r>
                      <a:endParaRPr lang="en-US" sz="1200" dirty="0">
                        <a:effectLst/>
                        <a:latin typeface="Arial"/>
                        <a:ea typeface="Calibri"/>
                      </a:endParaRPr>
                    </a:p>
                  </a:txBody>
                  <a:tcPr marL="67060" marR="67060" marT="0" marB="0"/>
                </a:tc>
              </a:tr>
              <a:tr h="397879">
                <a:tc>
                  <a:txBody>
                    <a:bodyPr/>
                    <a:lstStyle/>
                    <a:p>
                      <a:pPr marL="0" marR="0">
                        <a:spcBef>
                          <a:spcPts val="0"/>
                        </a:spcBef>
                        <a:spcAft>
                          <a:spcPts val="0"/>
                        </a:spcAft>
                      </a:pPr>
                      <a:r>
                        <a:rPr lang="en-US" sz="1200" dirty="0">
                          <a:effectLst/>
                        </a:rPr>
                        <a:t>Total Knee Arthroplasty (TKA)</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At least 10 days and up to 35 days post op</a:t>
                      </a:r>
                      <a:endParaRPr lang="en-US" sz="1200" dirty="0">
                        <a:effectLst/>
                        <a:latin typeface="Arial"/>
                        <a:ea typeface="Calibri"/>
                      </a:endParaRPr>
                    </a:p>
                  </a:txBody>
                  <a:tcPr marL="67060" marR="67060" marT="0" marB="0"/>
                </a:tc>
              </a:tr>
              <a:tr h="198940">
                <a:tc gridSpan="3">
                  <a:txBody>
                    <a:bodyPr/>
                    <a:lstStyle/>
                    <a:p>
                      <a:pPr marL="0" marR="0">
                        <a:spcBef>
                          <a:spcPts val="0"/>
                        </a:spcBef>
                        <a:spcAft>
                          <a:spcPts val="0"/>
                        </a:spcAft>
                      </a:pPr>
                      <a:r>
                        <a:rPr lang="en-US" sz="1200" dirty="0">
                          <a:effectLst/>
                        </a:rPr>
                        <a:t>Atrial Fibrillation (AF) or Atrial Flutter (AFL)</a:t>
                      </a:r>
                      <a:endParaRPr lang="en-US" sz="1200" dirty="0">
                        <a:effectLst/>
                        <a:latin typeface="Arial"/>
                        <a:ea typeface="Calibri"/>
                      </a:endParaRPr>
                    </a:p>
                  </a:txBody>
                  <a:tcPr marL="67060" marR="67060" marT="0" marB="0"/>
                </a:tc>
                <a:tc hMerge="1">
                  <a:txBody>
                    <a:bodyPr/>
                    <a:lstStyle/>
                    <a:p>
                      <a:endParaRPr lang="en-US"/>
                    </a:p>
                  </a:txBody>
                  <a:tcPr/>
                </a:tc>
                <a:tc hMerge="1">
                  <a:txBody>
                    <a:bodyPr/>
                    <a:lstStyle/>
                    <a:p>
                      <a:endParaRPr lang="en-US"/>
                    </a:p>
                  </a:txBody>
                  <a:tcPr/>
                </a:tc>
              </a:tr>
              <a:tr h="397879">
                <a:tc>
                  <a:txBody>
                    <a:bodyPr/>
                    <a:lstStyle/>
                    <a:p>
                      <a:pPr marL="0" marR="0">
                        <a:spcBef>
                          <a:spcPts val="0"/>
                        </a:spcBef>
                        <a:spcAft>
                          <a:spcPts val="0"/>
                        </a:spcAft>
                      </a:pPr>
                      <a:r>
                        <a:rPr lang="en-US" sz="1200" dirty="0">
                          <a:effectLst/>
                        </a:rPr>
                        <a:t>CHADS</a:t>
                      </a:r>
                      <a:r>
                        <a:rPr lang="en-US" sz="1200" baseline="-25000" dirty="0">
                          <a:effectLst/>
                        </a:rPr>
                        <a:t>2 </a:t>
                      </a:r>
                      <a:r>
                        <a:rPr lang="en-US" sz="1200" dirty="0">
                          <a:effectLst/>
                        </a:rPr>
                        <a:t>Score = 0 (Low risk of stroke)</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No therapy or Aspirin 75-325mg/day</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7060" marR="67060" marT="0" marB="0"/>
                </a:tc>
              </a:tr>
              <a:tr h="198940">
                <a:tc>
                  <a:txBody>
                    <a:bodyPr/>
                    <a:lstStyle/>
                    <a:p>
                      <a:pPr marL="0" marR="0">
                        <a:spcBef>
                          <a:spcPts val="0"/>
                        </a:spcBef>
                        <a:spcAft>
                          <a:spcPts val="0"/>
                        </a:spcAft>
                      </a:pPr>
                      <a:r>
                        <a:rPr lang="en-US" sz="1200" dirty="0">
                          <a:effectLst/>
                        </a:rPr>
                        <a:t>CHADS</a:t>
                      </a:r>
                      <a:r>
                        <a:rPr lang="en-US" sz="1200" baseline="-25000" dirty="0">
                          <a:effectLst/>
                        </a:rPr>
                        <a:t>2 </a:t>
                      </a:r>
                      <a:r>
                        <a:rPr lang="en-US" sz="1200" dirty="0">
                          <a:effectLst/>
                        </a:rPr>
                        <a:t>Score = 1 (Intermediate risk of stroke)</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7060" marR="67060" marT="0" marB="0"/>
                </a:tc>
              </a:tr>
              <a:tr h="198940">
                <a:tc>
                  <a:txBody>
                    <a:bodyPr/>
                    <a:lstStyle/>
                    <a:p>
                      <a:pPr marL="0" marR="0">
                        <a:spcBef>
                          <a:spcPts val="0"/>
                        </a:spcBef>
                        <a:spcAft>
                          <a:spcPts val="0"/>
                        </a:spcAft>
                      </a:pPr>
                      <a:r>
                        <a:rPr lang="en-US" sz="1200">
                          <a:effectLst/>
                        </a:rPr>
                        <a:t>CHADS</a:t>
                      </a:r>
                      <a:r>
                        <a:rPr lang="en-US" sz="1200" baseline="-25000">
                          <a:effectLst/>
                        </a:rPr>
                        <a:t>2 </a:t>
                      </a:r>
                      <a:r>
                        <a:rPr lang="en-US" sz="1200">
                          <a:effectLst/>
                        </a:rPr>
                        <a:t>Score ≥ 2 (High risk of stroke)</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7060" marR="67060" marT="0" marB="0"/>
                </a:tc>
              </a:tr>
              <a:tr h="198940">
                <a:tc>
                  <a:txBody>
                    <a:bodyPr/>
                    <a:lstStyle/>
                    <a:p>
                      <a:pPr marL="0" marR="0">
                        <a:spcBef>
                          <a:spcPts val="0"/>
                        </a:spcBef>
                        <a:spcAft>
                          <a:spcPts val="0"/>
                        </a:spcAft>
                      </a:pPr>
                      <a:r>
                        <a:rPr lang="en-US" sz="1200">
                          <a:effectLst/>
                        </a:rPr>
                        <a:t>Mitral Stenosis</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7060" marR="67060" marT="0" marB="0"/>
                </a:tc>
              </a:tr>
              <a:tr h="198940">
                <a:tc>
                  <a:txBody>
                    <a:bodyPr/>
                    <a:lstStyle/>
                    <a:p>
                      <a:pPr marL="0" marR="0">
                        <a:spcBef>
                          <a:spcPts val="0"/>
                        </a:spcBef>
                        <a:spcAft>
                          <a:spcPts val="0"/>
                        </a:spcAft>
                      </a:pPr>
                      <a:r>
                        <a:rPr lang="en-US" sz="1200">
                          <a:effectLst/>
                        </a:rPr>
                        <a:t>Pre-Cardioversion (AF or AFL ≥ 48 hours or unknown duration)</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3 weeks</a:t>
                      </a:r>
                      <a:endParaRPr lang="en-US" sz="1200" dirty="0">
                        <a:effectLst/>
                        <a:latin typeface="Arial"/>
                        <a:ea typeface="Calibri"/>
                      </a:endParaRPr>
                    </a:p>
                  </a:txBody>
                  <a:tcPr marL="67060" marR="67060" marT="0" marB="0"/>
                </a:tc>
              </a:tr>
              <a:tr h="198940">
                <a:tc>
                  <a:txBody>
                    <a:bodyPr/>
                    <a:lstStyle/>
                    <a:p>
                      <a:pPr marL="0" marR="0">
                        <a:spcBef>
                          <a:spcPts val="0"/>
                        </a:spcBef>
                        <a:spcAft>
                          <a:spcPts val="0"/>
                        </a:spcAft>
                      </a:pPr>
                      <a:r>
                        <a:rPr lang="en-US" sz="1200">
                          <a:effectLst/>
                        </a:rPr>
                        <a:t>Post-Cardioversion</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4 weeks</a:t>
                      </a:r>
                      <a:endParaRPr lang="en-US" sz="1200" dirty="0">
                        <a:effectLst/>
                        <a:latin typeface="Arial"/>
                        <a:ea typeface="Calibri"/>
                      </a:endParaRPr>
                    </a:p>
                  </a:txBody>
                  <a:tcPr marL="67060" marR="67060" marT="0" marB="0"/>
                </a:tc>
              </a:tr>
              <a:tr h="198940">
                <a:tc gridSpan="3">
                  <a:txBody>
                    <a:bodyPr/>
                    <a:lstStyle/>
                    <a:p>
                      <a:pPr marL="0" marR="0">
                        <a:spcBef>
                          <a:spcPts val="0"/>
                        </a:spcBef>
                        <a:spcAft>
                          <a:spcPts val="0"/>
                        </a:spcAft>
                      </a:pPr>
                      <a:r>
                        <a:rPr lang="en-US" sz="1200">
                          <a:effectLst/>
                        </a:rPr>
                        <a:t>Secondary Prevention of Cardioembolic Stroke</a:t>
                      </a:r>
                      <a:endParaRPr lang="en-US" sz="1200">
                        <a:effectLst/>
                        <a:latin typeface="Arial"/>
                        <a:ea typeface="Calibri"/>
                      </a:endParaRPr>
                    </a:p>
                  </a:txBody>
                  <a:tcPr marL="67060" marR="67060" marT="0" marB="0"/>
                </a:tc>
                <a:tc hMerge="1">
                  <a:txBody>
                    <a:bodyPr/>
                    <a:lstStyle/>
                    <a:p>
                      <a:endParaRPr lang="en-US"/>
                    </a:p>
                  </a:txBody>
                  <a:tcPr/>
                </a:tc>
                <a:tc hMerge="1">
                  <a:txBody>
                    <a:bodyPr/>
                    <a:lstStyle/>
                    <a:p>
                      <a:endParaRPr lang="en-US"/>
                    </a:p>
                  </a:txBody>
                  <a:tcPr/>
                </a:tc>
              </a:tr>
              <a:tr h="198940">
                <a:tc>
                  <a:txBody>
                    <a:bodyPr/>
                    <a:lstStyle/>
                    <a:p>
                      <a:pPr marL="0" marR="0">
                        <a:spcBef>
                          <a:spcPts val="0"/>
                        </a:spcBef>
                        <a:spcAft>
                          <a:spcPts val="0"/>
                        </a:spcAft>
                      </a:pPr>
                      <a:r>
                        <a:rPr lang="en-US" sz="1200">
                          <a:effectLst/>
                        </a:rPr>
                        <a:t>History of ischemic stroke or TIA and AF</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7060" marR="67060" marT="0" marB="0"/>
                </a:tc>
              </a:tr>
              <a:tr h="198940">
                <a:tc gridSpan="3">
                  <a:txBody>
                    <a:bodyPr/>
                    <a:lstStyle/>
                    <a:p>
                      <a:pPr marL="0" marR="0">
                        <a:spcBef>
                          <a:spcPts val="0"/>
                        </a:spcBef>
                        <a:spcAft>
                          <a:spcPts val="0"/>
                        </a:spcAft>
                      </a:pPr>
                      <a:r>
                        <a:rPr lang="en-US" sz="1200" dirty="0">
                          <a:effectLst/>
                        </a:rPr>
                        <a:t>Myocardial infarction (MI)</a:t>
                      </a:r>
                      <a:endParaRPr lang="en-US" sz="1200" dirty="0">
                        <a:effectLst/>
                        <a:latin typeface="Arial"/>
                        <a:ea typeface="Calibri"/>
                      </a:endParaRPr>
                    </a:p>
                  </a:txBody>
                  <a:tcPr marL="67060" marR="67060" marT="0" marB="0"/>
                </a:tc>
                <a:tc hMerge="1">
                  <a:txBody>
                    <a:bodyPr/>
                    <a:lstStyle/>
                    <a:p>
                      <a:endParaRPr lang="en-US"/>
                    </a:p>
                  </a:txBody>
                  <a:tcPr/>
                </a:tc>
                <a:tc hMerge="1">
                  <a:txBody>
                    <a:bodyPr/>
                    <a:lstStyle/>
                    <a:p>
                      <a:endParaRPr lang="en-US"/>
                    </a:p>
                  </a:txBody>
                  <a:tcPr/>
                </a:tc>
              </a:tr>
              <a:tr h="397879">
                <a:tc>
                  <a:txBody>
                    <a:bodyPr/>
                    <a:lstStyle/>
                    <a:p>
                      <a:pPr marL="0" marR="0">
                        <a:spcBef>
                          <a:spcPts val="0"/>
                        </a:spcBef>
                        <a:spcAft>
                          <a:spcPts val="0"/>
                        </a:spcAft>
                      </a:pPr>
                      <a:r>
                        <a:rPr lang="en-US" sz="1200">
                          <a:effectLst/>
                        </a:rPr>
                        <a:t>Anterior MI and LV thrombus or at high risk for LV thrombus (ejection fraction &lt;40%, anteroapical wall motion abnormality)</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3 months</a:t>
                      </a:r>
                      <a:endParaRPr lang="en-US" sz="1200" dirty="0">
                        <a:effectLst/>
                        <a:latin typeface="Arial"/>
                        <a:ea typeface="Calibri"/>
                      </a:endParaRPr>
                    </a:p>
                  </a:txBody>
                  <a:tcPr marL="67060" marR="67060" marT="0" marB="0"/>
                </a:tc>
              </a:tr>
              <a:tr h="596818">
                <a:tc>
                  <a:txBody>
                    <a:bodyPr/>
                    <a:lstStyle/>
                    <a:p>
                      <a:pPr marL="0" marR="0">
                        <a:spcBef>
                          <a:spcPts val="0"/>
                        </a:spcBef>
                        <a:spcAft>
                          <a:spcPts val="0"/>
                        </a:spcAft>
                      </a:pPr>
                      <a:r>
                        <a:rPr lang="en-US" sz="1200">
                          <a:effectLst/>
                        </a:rPr>
                        <a:t>Anterior MI and LV thrombus or at high risk for LV thrombus (ejection fraction &lt;40%, anteroapical wall motion abnormality) undergo bare-metal stent</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3 months</a:t>
                      </a:r>
                      <a:endParaRPr lang="en-US" sz="1200" dirty="0">
                        <a:effectLst/>
                        <a:latin typeface="Arial"/>
                        <a:ea typeface="Calibri"/>
                      </a:endParaRPr>
                    </a:p>
                  </a:txBody>
                  <a:tcPr marL="67060" marR="67060" marT="0" marB="0"/>
                </a:tc>
              </a:tr>
              <a:tr h="596818">
                <a:tc>
                  <a:txBody>
                    <a:bodyPr/>
                    <a:lstStyle/>
                    <a:p>
                      <a:pPr marL="0" marR="0">
                        <a:spcBef>
                          <a:spcPts val="0"/>
                        </a:spcBef>
                        <a:spcAft>
                          <a:spcPts val="0"/>
                        </a:spcAft>
                      </a:pPr>
                      <a:r>
                        <a:rPr lang="en-US" sz="1200">
                          <a:effectLst/>
                        </a:rPr>
                        <a:t>Anterior MI and LV thrombus or at high risk for LV thrombus (ejection fraction &lt;40%, anteroapical wall motion abnormality) undergo drug-eluting stent</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3-6 months</a:t>
                      </a:r>
                      <a:endParaRPr lang="en-US" sz="1200" dirty="0">
                        <a:effectLst/>
                        <a:latin typeface="Arial"/>
                        <a:ea typeface="Calibri"/>
                      </a:endParaRPr>
                    </a:p>
                  </a:txBody>
                  <a:tcPr marL="67060" marR="67060" marT="0" marB="0"/>
                </a:tc>
              </a:tr>
              <a:tr h="339528">
                <a:tc>
                  <a:txBody>
                    <a:bodyPr/>
                    <a:lstStyle/>
                    <a:p>
                      <a:pPr marL="0" marR="0">
                        <a:spcBef>
                          <a:spcPts val="0"/>
                        </a:spcBef>
                        <a:spcAft>
                          <a:spcPts val="0"/>
                        </a:spcAft>
                      </a:pPr>
                      <a:r>
                        <a:rPr lang="en-US" sz="1200">
                          <a:effectLst/>
                        </a:rPr>
                        <a:t>Systolic Left ventricular dysfunction with identified acute LV thrombus</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3 months and reassess</a:t>
                      </a:r>
                      <a:endParaRPr lang="en-US" sz="1200" dirty="0">
                        <a:effectLst/>
                        <a:latin typeface="Arial"/>
                        <a:ea typeface="Calibri"/>
                      </a:endParaRPr>
                    </a:p>
                  </a:txBody>
                  <a:tcPr marL="67060" marR="67060" marT="0" marB="0"/>
                </a:tc>
              </a:tr>
            </a:tbl>
          </a:graphicData>
        </a:graphic>
      </p:graphicFrame>
    </p:spTree>
    <p:extLst>
      <p:ext uri="{BB962C8B-B14F-4D97-AF65-F5344CB8AC3E}">
        <p14:creationId xmlns:p14="http://schemas.microsoft.com/office/powerpoint/2010/main" val="247297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2173471"/>
              </p:ext>
            </p:extLst>
          </p:nvPr>
        </p:nvGraphicFramePr>
        <p:xfrm>
          <a:off x="-1" y="76202"/>
          <a:ext cx="8991602" cy="6705594"/>
        </p:xfrm>
        <a:graphic>
          <a:graphicData uri="http://schemas.openxmlformats.org/drawingml/2006/table">
            <a:tbl>
              <a:tblPr firstRow="1" firstCol="1" bandRow="1">
                <a:tableStyleId>{5C22544A-7EE6-4342-B048-85BDC9FD1C3A}</a:tableStyleId>
              </a:tblPr>
              <a:tblGrid>
                <a:gridCol w="4972387"/>
                <a:gridCol w="1985778"/>
                <a:gridCol w="2033437"/>
              </a:tblGrid>
              <a:tr h="372533">
                <a:tc>
                  <a:txBody>
                    <a:bodyPr/>
                    <a:lstStyle/>
                    <a:p>
                      <a:pPr marL="0" marR="0">
                        <a:spcBef>
                          <a:spcPts val="0"/>
                        </a:spcBef>
                        <a:spcAft>
                          <a:spcPts val="0"/>
                        </a:spcAft>
                      </a:pPr>
                      <a:r>
                        <a:rPr lang="en-US" sz="1200" dirty="0">
                          <a:effectLst/>
                        </a:rPr>
                        <a:t>Indication</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Target INR</a:t>
                      </a:r>
                      <a:endParaRPr lang="en-US" sz="1200" dirty="0">
                        <a:effectLst/>
                        <a:latin typeface="Arial"/>
                        <a:ea typeface="Calibri"/>
                      </a:endParaRPr>
                    </a:p>
                  </a:txBody>
                  <a:tcPr marL="67060" marR="67060" marT="0" marB="0"/>
                </a:tc>
                <a:tc>
                  <a:txBody>
                    <a:bodyPr/>
                    <a:lstStyle/>
                    <a:p>
                      <a:pPr marL="0" marR="0">
                        <a:spcBef>
                          <a:spcPts val="0"/>
                        </a:spcBef>
                        <a:spcAft>
                          <a:spcPts val="0"/>
                        </a:spcAft>
                      </a:pPr>
                      <a:r>
                        <a:rPr lang="en-US" sz="1200" dirty="0">
                          <a:effectLst/>
                        </a:rPr>
                        <a:t>Duration</a:t>
                      </a:r>
                      <a:endParaRPr lang="en-US" sz="1200" dirty="0">
                        <a:effectLst/>
                        <a:latin typeface="Arial"/>
                        <a:ea typeface="Calibri"/>
                      </a:endParaRPr>
                    </a:p>
                  </a:txBody>
                  <a:tcPr marL="67060" marR="67060" marT="0" marB="0"/>
                </a:tc>
              </a:tr>
              <a:tr h="745066">
                <a:tc>
                  <a:txBody>
                    <a:bodyPr/>
                    <a:lstStyle/>
                    <a:p>
                      <a:pPr marL="0" marR="0">
                        <a:spcBef>
                          <a:spcPts val="0"/>
                        </a:spcBef>
                        <a:spcAft>
                          <a:spcPts val="0"/>
                        </a:spcAft>
                      </a:pPr>
                      <a:r>
                        <a:rPr lang="en-US" sz="1200" dirty="0">
                          <a:effectLst/>
                        </a:rPr>
                        <a:t>Rheumatic mitral valve disease (w/ left atrial diameter &gt;55mm, left atrial thrombus, </a:t>
                      </a:r>
                      <a:r>
                        <a:rPr lang="en-US" sz="1200" dirty="0" err="1">
                          <a:effectLst/>
                        </a:rPr>
                        <a:t>afib</a:t>
                      </a:r>
                      <a:r>
                        <a:rPr lang="en-US" sz="1200" dirty="0">
                          <a:effectLst/>
                        </a:rPr>
                        <a:t> or previous systemic embolism)</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indefinite</a:t>
                      </a:r>
                      <a:endParaRPr lang="en-US" sz="1200">
                        <a:effectLst/>
                        <a:latin typeface="Arial"/>
                        <a:ea typeface="Calibri"/>
                      </a:endParaRPr>
                    </a:p>
                  </a:txBody>
                  <a:tcPr marL="68580" marR="68580" marT="0" marB="0"/>
                </a:tc>
              </a:tr>
              <a:tr h="745066">
                <a:tc>
                  <a:txBody>
                    <a:bodyPr/>
                    <a:lstStyle/>
                    <a:p>
                      <a:pPr marL="0" marR="0">
                        <a:spcBef>
                          <a:spcPts val="0"/>
                        </a:spcBef>
                        <a:spcAft>
                          <a:spcPts val="0"/>
                        </a:spcAft>
                      </a:pPr>
                      <a:r>
                        <a:rPr lang="en-US" sz="1200" dirty="0">
                          <a:effectLst/>
                        </a:rPr>
                        <a:t>Rheumatic mitral valve disease undergoing percutaneous mitral balloon </a:t>
                      </a:r>
                      <a:r>
                        <a:rPr lang="en-US" sz="1200" dirty="0" err="1">
                          <a:effectLst/>
                        </a:rPr>
                        <a:t>valvotomy</a:t>
                      </a:r>
                      <a:r>
                        <a:rPr lang="en-US" sz="1200" dirty="0">
                          <a:effectLst/>
                        </a:rPr>
                        <a:t> (PMBV) with </a:t>
                      </a:r>
                      <a:r>
                        <a:rPr lang="en-US" sz="1200" dirty="0" err="1">
                          <a:effectLst/>
                        </a:rPr>
                        <a:t>preprocedural</a:t>
                      </a:r>
                      <a:r>
                        <a:rPr lang="en-US" sz="1200" dirty="0">
                          <a:effectLst/>
                        </a:rPr>
                        <a:t> TEE showing left atrial thrombus</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3 (2.5-3.5)</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Until thrombus resolution is documented by repeat TEE</a:t>
                      </a:r>
                      <a:endParaRPr lang="en-US" sz="1200">
                        <a:effectLst/>
                        <a:latin typeface="Arial"/>
                        <a:ea typeface="Calibri"/>
                      </a:endParaRPr>
                    </a:p>
                  </a:txBody>
                  <a:tcPr marL="68580" marR="68580" marT="0" marB="0"/>
                </a:tc>
              </a:tr>
              <a:tr h="372533">
                <a:tc gridSpan="3">
                  <a:txBody>
                    <a:bodyPr/>
                    <a:lstStyle/>
                    <a:p>
                      <a:pPr marL="0" marR="0">
                        <a:spcBef>
                          <a:spcPts val="0"/>
                        </a:spcBef>
                        <a:spcAft>
                          <a:spcPts val="0"/>
                        </a:spcAft>
                      </a:pPr>
                      <a:r>
                        <a:rPr lang="en-US" sz="1200" dirty="0">
                          <a:effectLst/>
                        </a:rPr>
                        <a:t>Cryptogenic Stroke and Patent Foramen </a:t>
                      </a:r>
                      <a:r>
                        <a:rPr lang="en-US" sz="1200" dirty="0" err="1">
                          <a:effectLst/>
                        </a:rPr>
                        <a:t>Ovale</a:t>
                      </a:r>
                      <a:r>
                        <a:rPr lang="en-US" sz="1200" dirty="0">
                          <a:effectLst/>
                        </a:rPr>
                        <a:t> (PFO) or Atrial Septal Aneurysm</a:t>
                      </a:r>
                      <a:endParaRPr lang="en-US" sz="1200" dirty="0">
                        <a:effectLst/>
                        <a:latin typeface="Arial"/>
                        <a:ea typeface="Calibri"/>
                      </a:endParaRPr>
                    </a:p>
                  </a:txBody>
                  <a:tcPr marL="68580" marR="68580" marT="0" marB="0"/>
                </a:tc>
                <a:tc hMerge="1">
                  <a:txBody>
                    <a:bodyPr/>
                    <a:lstStyle/>
                    <a:p>
                      <a:endParaRPr lang="en-US"/>
                    </a:p>
                  </a:txBody>
                  <a:tcPr/>
                </a:tc>
                <a:tc hMerge="1">
                  <a:txBody>
                    <a:bodyPr/>
                    <a:lstStyle/>
                    <a:p>
                      <a:endParaRPr lang="en-US"/>
                    </a:p>
                  </a:txBody>
                  <a:tcPr/>
                </a:tc>
              </a:tr>
              <a:tr h="372533">
                <a:tc>
                  <a:txBody>
                    <a:bodyPr/>
                    <a:lstStyle/>
                    <a:p>
                      <a:pPr marL="0" marR="0">
                        <a:spcBef>
                          <a:spcPts val="0"/>
                        </a:spcBef>
                        <a:spcAft>
                          <a:spcPts val="0"/>
                        </a:spcAft>
                      </a:pPr>
                      <a:r>
                        <a:rPr lang="en-US" sz="1200">
                          <a:effectLst/>
                        </a:rPr>
                        <a:t>With recurrent event despite aspirin therapy</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indefinite</a:t>
                      </a:r>
                      <a:endParaRPr lang="en-US" sz="1200">
                        <a:effectLst/>
                        <a:latin typeface="Arial"/>
                        <a:ea typeface="Calibri"/>
                      </a:endParaRPr>
                    </a:p>
                  </a:txBody>
                  <a:tcPr marL="68580" marR="68580" marT="0" marB="0"/>
                </a:tc>
              </a:tr>
              <a:tr h="372533">
                <a:tc>
                  <a:txBody>
                    <a:bodyPr/>
                    <a:lstStyle/>
                    <a:p>
                      <a:pPr marL="0" marR="0">
                        <a:spcBef>
                          <a:spcPts val="0"/>
                        </a:spcBef>
                        <a:spcAft>
                          <a:spcPts val="0"/>
                        </a:spcAft>
                      </a:pPr>
                      <a:r>
                        <a:rPr lang="en-US" sz="1200" dirty="0">
                          <a:effectLst/>
                        </a:rPr>
                        <a:t>With evidence of DVT</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2.5 (2-3)</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3 months</a:t>
                      </a:r>
                      <a:endParaRPr lang="en-US" sz="1200">
                        <a:effectLst/>
                        <a:latin typeface="Arial"/>
                        <a:ea typeface="Calibri"/>
                      </a:endParaRPr>
                    </a:p>
                  </a:txBody>
                  <a:tcPr marL="68580" marR="68580" marT="0" marB="0"/>
                </a:tc>
              </a:tr>
              <a:tr h="372533">
                <a:tc gridSpan="3">
                  <a:txBody>
                    <a:bodyPr/>
                    <a:lstStyle/>
                    <a:p>
                      <a:pPr marL="0" marR="0">
                        <a:spcBef>
                          <a:spcPts val="0"/>
                        </a:spcBef>
                        <a:spcAft>
                          <a:spcPts val="0"/>
                        </a:spcAft>
                      </a:pPr>
                      <a:r>
                        <a:rPr lang="en-US" sz="1200" dirty="0">
                          <a:effectLst/>
                        </a:rPr>
                        <a:t>Valve replacement – </a:t>
                      </a:r>
                      <a:r>
                        <a:rPr lang="en-US" sz="1200" dirty="0" err="1">
                          <a:effectLst/>
                        </a:rPr>
                        <a:t>Bioprosthetic</a:t>
                      </a:r>
                      <a:endParaRPr lang="en-US" sz="1200" dirty="0">
                        <a:effectLst/>
                        <a:latin typeface="Arial"/>
                        <a:ea typeface="Calibri"/>
                      </a:endParaRPr>
                    </a:p>
                  </a:txBody>
                  <a:tcPr marL="68580" marR="68580" marT="0" marB="0"/>
                </a:tc>
                <a:tc hMerge="1">
                  <a:txBody>
                    <a:bodyPr/>
                    <a:lstStyle/>
                    <a:p>
                      <a:endParaRPr lang="en-US"/>
                    </a:p>
                  </a:txBody>
                  <a:tcPr/>
                </a:tc>
                <a:tc hMerge="1">
                  <a:txBody>
                    <a:bodyPr/>
                    <a:lstStyle/>
                    <a:p>
                      <a:endParaRPr lang="en-US"/>
                    </a:p>
                  </a:txBody>
                  <a:tcPr/>
                </a:tc>
              </a:tr>
              <a:tr h="372533">
                <a:tc>
                  <a:txBody>
                    <a:bodyPr/>
                    <a:lstStyle/>
                    <a:p>
                      <a:pPr marL="0" marR="0">
                        <a:spcBef>
                          <a:spcPts val="0"/>
                        </a:spcBef>
                        <a:spcAft>
                          <a:spcPts val="0"/>
                        </a:spcAft>
                      </a:pPr>
                      <a:r>
                        <a:rPr lang="en-US" sz="1200" dirty="0">
                          <a:effectLst/>
                        </a:rPr>
                        <a:t>Mitral</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3 months</a:t>
                      </a:r>
                      <a:endParaRPr lang="en-US" sz="1200" dirty="0">
                        <a:effectLst/>
                        <a:latin typeface="Arial"/>
                        <a:ea typeface="Calibri"/>
                      </a:endParaRPr>
                    </a:p>
                  </a:txBody>
                  <a:tcPr marL="68580" marR="68580" marT="0" marB="0"/>
                </a:tc>
              </a:tr>
              <a:tr h="372533">
                <a:tc gridSpan="3">
                  <a:txBody>
                    <a:bodyPr/>
                    <a:lstStyle/>
                    <a:p>
                      <a:pPr marL="0" marR="0">
                        <a:spcBef>
                          <a:spcPts val="0"/>
                        </a:spcBef>
                        <a:spcAft>
                          <a:spcPts val="0"/>
                        </a:spcAft>
                      </a:pPr>
                      <a:r>
                        <a:rPr lang="en-US" sz="1200" dirty="0">
                          <a:effectLst/>
                        </a:rPr>
                        <a:t>Valve replacement – Mechanical</a:t>
                      </a:r>
                      <a:endParaRPr lang="en-US" sz="1200" dirty="0">
                        <a:effectLst/>
                        <a:latin typeface="Arial"/>
                        <a:ea typeface="Calibri"/>
                      </a:endParaRPr>
                    </a:p>
                  </a:txBody>
                  <a:tcPr marL="68580" marR="68580" marT="0" marB="0"/>
                </a:tc>
                <a:tc hMerge="1">
                  <a:txBody>
                    <a:bodyPr/>
                    <a:lstStyle/>
                    <a:p>
                      <a:endParaRPr lang="en-US"/>
                    </a:p>
                  </a:txBody>
                  <a:tcPr/>
                </a:tc>
                <a:tc hMerge="1">
                  <a:txBody>
                    <a:bodyPr/>
                    <a:lstStyle/>
                    <a:p>
                      <a:endParaRPr lang="en-US"/>
                    </a:p>
                  </a:txBody>
                  <a:tcPr/>
                </a:tc>
              </a:tr>
              <a:tr h="372533">
                <a:tc>
                  <a:txBody>
                    <a:bodyPr/>
                    <a:lstStyle/>
                    <a:p>
                      <a:pPr marL="0" marR="0">
                        <a:spcBef>
                          <a:spcPts val="0"/>
                        </a:spcBef>
                        <a:spcAft>
                          <a:spcPts val="0"/>
                        </a:spcAft>
                      </a:pPr>
                      <a:r>
                        <a:rPr lang="en-US" sz="1200">
                          <a:effectLst/>
                        </a:rPr>
                        <a:t>Aortic</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r h="372533">
                <a:tc>
                  <a:txBody>
                    <a:bodyPr/>
                    <a:lstStyle/>
                    <a:p>
                      <a:pPr marL="0" marR="0">
                        <a:spcBef>
                          <a:spcPts val="0"/>
                        </a:spcBef>
                        <a:spcAft>
                          <a:spcPts val="0"/>
                        </a:spcAft>
                      </a:pPr>
                      <a:r>
                        <a:rPr lang="en-US" sz="1200">
                          <a:effectLst/>
                        </a:rPr>
                        <a:t>  Bileaflet or Medtronic Hall tilting disk</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r h="372533">
                <a:tc>
                  <a:txBody>
                    <a:bodyPr/>
                    <a:lstStyle/>
                    <a:p>
                      <a:pPr marL="0" marR="0">
                        <a:spcBef>
                          <a:spcPts val="0"/>
                        </a:spcBef>
                        <a:spcAft>
                          <a:spcPts val="0"/>
                        </a:spcAft>
                      </a:pPr>
                      <a:r>
                        <a:rPr lang="en-US" sz="1200">
                          <a:effectLst/>
                        </a:rPr>
                        <a:t>  Ball and cage</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2.5 (2-3)</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r h="372533">
                <a:tc>
                  <a:txBody>
                    <a:bodyPr/>
                    <a:lstStyle/>
                    <a:p>
                      <a:pPr marL="0" marR="0">
                        <a:spcBef>
                          <a:spcPts val="0"/>
                        </a:spcBef>
                        <a:spcAft>
                          <a:spcPts val="0"/>
                        </a:spcAft>
                      </a:pPr>
                      <a:r>
                        <a:rPr lang="en-US" sz="1200">
                          <a:effectLst/>
                        </a:rPr>
                        <a:t>Mitral</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3.0 (2.5-3.5)</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r h="372533">
                <a:tc>
                  <a:txBody>
                    <a:bodyPr/>
                    <a:lstStyle/>
                    <a:p>
                      <a:pPr marL="0" marR="0">
                        <a:spcBef>
                          <a:spcPts val="0"/>
                        </a:spcBef>
                        <a:spcAft>
                          <a:spcPts val="0"/>
                        </a:spcAft>
                      </a:pPr>
                      <a:r>
                        <a:rPr lang="en-US" sz="1200">
                          <a:effectLst/>
                        </a:rPr>
                        <a:t>  Bileaflet</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3.0 (2.5-3.5)</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r h="372533">
                <a:tc>
                  <a:txBody>
                    <a:bodyPr/>
                    <a:lstStyle/>
                    <a:p>
                      <a:pPr marL="0" marR="0">
                        <a:spcBef>
                          <a:spcPts val="0"/>
                        </a:spcBef>
                        <a:spcAft>
                          <a:spcPts val="0"/>
                        </a:spcAft>
                      </a:pPr>
                      <a:r>
                        <a:rPr lang="en-US" sz="1200">
                          <a:effectLst/>
                        </a:rPr>
                        <a:t>  Tilting disk</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3.0 (2.5-3.5)</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r h="372533">
                <a:tc>
                  <a:txBody>
                    <a:bodyPr/>
                    <a:lstStyle/>
                    <a:p>
                      <a:pPr marL="0" marR="0">
                        <a:spcBef>
                          <a:spcPts val="0"/>
                        </a:spcBef>
                        <a:spcAft>
                          <a:spcPts val="0"/>
                        </a:spcAft>
                      </a:pPr>
                      <a:r>
                        <a:rPr lang="en-US" sz="1200">
                          <a:effectLst/>
                        </a:rPr>
                        <a:t>  Ball and cage</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a:effectLst/>
                        </a:rPr>
                        <a:t>3.0 (2.5-3.5)</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indefinite</a:t>
                      </a:r>
                      <a:endParaRPr lang="en-US" sz="12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62812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Dose</a:t>
            </a:r>
            <a:endParaRPr lang="en-US" dirty="0"/>
          </a:p>
        </p:txBody>
      </p:sp>
      <p:sp>
        <p:nvSpPr>
          <p:cNvPr id="3" name="Content Placeholder 2"/>
          <p:cNvSpPr>
            <a:spLocks noGrp="1"/>
          </p:cNvSpPr>
          <p:nvPr>
            <p:ph idx="1"/>
          </p:nvPr>
        </p:nvSpPr>
        <p:spPr/>
        <p:txBody>
          <a:bodyPr>
            <a:normAutofit/>
          </a:bodyPr>
          <a:lstStyle/>
          <a:p>
            <a:pPr lvl="0"/>
            <a:r>
              <a:rPr lang="en-US" dirty="0" smtClean="0"/>
              <a:t>Initial </a:t>
            </a:r>
            <a:r>
              <a:rPr lang="en-US" dirty="0"/>
              <a:t>dosing </a:t>
            </a:r>
            <a:r>
              <a:rPr lang="en-US" dirty="0" smtClean="0"/>
              <a:t>considerations</a:t>
            </a:r>
          </a:p>
          <a:p>
            <a:pPr lvl="1"/>
            <a:r>
              <a:rPr lang="en-US" dirty="0"/>
              <a:t>P</a:t>
            </a:r>
            <a:r>
              <a:rPr lang="en-US" dirty="0" smtClean="0"/>
              <a:t>otential </a:t>
            </a:r>
            <a:r>
              <a:rPr lang="en-US" dirty="0"/>
              <a:t>sensitivity to </a:t>
            </a:r>
            <a:r>
              <a:rPr lang="en-US" dirty="0" smtClean="0"/>
              <a:t>warfarin </a:t>
            </a:r>
          </a:p>
          <a:p>
            <a:pPr lvl="1"/>
            <a:r>
              <a:rPr lang="en-US" dirty="0" smtClean="0"/>
              <a:t>Indication </a:t>
            </a:r>
            <a:r>
              <a:rPr lang="en-US" dirty="0"/>
              <a:t>with goal INR </a:t>
            </a:r>
            <a:r>
              <a:rPr lang="en-US" dirty="0" smtClean="0"/>
              <a:t>ranges</a:t>
            </a:r>
          </a:p>
          <a:p>
            <a:pPr lvl="1"/>
            <a:r>
              <a:rPr lang="en-US" dirty="0" smtClean="0"/>
              <a:t>Potential </a:t>
            </a:r>
            <a:r>
              <a:rPr lang="en-US" dirty="0"/>
              <a:t>drug </a:t>
            </a:r>
            <a:r>
              <a:rPr lang="en-US" dirty="0" smtClean="0"/>
              <a:t>interactions</a:t>
            </a:r>
          </a:p>
          <a:p>
            <a:pPr marL="0" indent="0">
              <a:buNone/>
            </a:pPr>
            <a:endParaRPr lang="en-US" dirty="0"/>
          </a:p>
        </p:txBody>
      </p:sp>
    </p:spTree>
    <p:extLst>
      <p:ext uri="{BB962C8B-B14F-4D97-AF65-F5344CB8AC3E}">
        <p14:creationId xmlns:p14="http://schemas.microsoft.com/office/powerpoint/2010/main" val="3321621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Summarize Warfarin Collaborative Practice P&amp;T Approved Protocol</a:t>
            </a:r>
          </a:p>
          <a:p>
            <a:r>
              <a:rPr lang="en-US" dirty="0" smtClean="0"/>
              <a:t>Discuss Warfarin Dosing Strategies and Resources</a:t>
            </a:r>
          </a:p>
          <a:p>
            <a:r>
              <a:rPr lang="en-US" dirty="0" smtClean="0"/>
              <a:t>Outline Pharmacist Documentation of Warfarin Dosing and Education</a:t>
            </a:r>
          </a:p>
          <a:p>
            <a:r>
              <a:rPr lang="en-US" dirty="0" smtClean="0"/>
              <a:t>Recall Vitamin K Use and Bridging Guidelines </a:t>
            </a:r>
            <a:endParaRPr lang="en-US" dirty="0"/>
          </a:p>
          <a:p>
            <a:pPr marL="0" indent="0">
              <a:buNone/>
            </a:pPr>
            <a:endParaRPr lang="en-US" dirty="0" smtClean="0"/>
          </a:p>
        </p:txBody>
      </p:sp>
    </p:spTree>
    <p:extLst>
      <p:ext uri="{BB962C8B-B14F-4D97-AF65-F5344CB8AC3E}">
        <p14:creationId xmlns:p14="http://schemas.microsoft.com/office/powerpoint/2010/main" val="1612132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Warfarin Sensitivity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Patients with multiple high sensitivity risk factors may require a lower initiation dose and reduced maintenance doses.</a:t>
            </a:r>
          </a:p>
          <a:p>
            <a:pPr lvl="0"/>
            <a:r>
              <a:rPr lang="en-US" dirty="0"/>
              <a:t>Warfarin is a drug with high protein binding. Up to 99% of the drug is bound to plasma proteins. Patients who are malnourished with low albumins will have higher concentration of unbound drug</a:t>
            </a:r>
            <a:r>
              <a:rPr lang="en-US" dirty="0" smtClean="0"/>
              <a:t>.</a:t>
            </a:r>
          </a:p>
          <a:p>
            <a:pPr lvl="0"/>
            <a:endParaRPr lang="en-US" dirty="0"/>
          </a:p>
          <a:p>
            <a:pPr lvl="0"/>
            <a:endParaRPr lang="en-US" dirty="0" smtClean="0"/>
          </a:p>
          <a:p>
            <a:pPr lvl="0"/>
            <a:endParaRPr lang="en-US" dirty="0"/>
          </a:p>
          <a:p>
            <a:pPr lvl="0"/>
            <a:endParaRPr lang="en-US" dirty="0" smtClean="0"/>
          </a:p>
          <a:p>
            <a:pPr lvl="0"/>
            <a:endParaRPr lang="en-US" dirty="0"/>
          </a:p>
          <a:p>
            <a:pPr marL="0" lvl="0" indent="0">
              <a:buNone/>
            </a:pPr>
            <a:r>
              <a:rPr lang="en-US" dirty="0" smtClean="0"/>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94685935"/>
              </p:ext>
            </p:extLst>
          </p:nvPr>
        </p:nvGraphicFramePr>
        <p:xfrm>
          <a:off x="533400" y="3124200"/>
          <a:ext cx="7924800" cy="3657600"/>
        </p:xfrm>
        <a:graphic>
          <a:graphicData uri="http://schemas.openxmlformats.org/drawingml/2006/table">
            <a:tbl>
              <a:tblPr firstRow="1" firstCol="1" bandRow="1">
                <a:tableStyleId>{5C22544A-7EE6-4342-B048-85BDC9FD1C3A}</a:tableStyleId>
              </a:tblPr>
              <a:tblGrid>
                <a:gridCol w="3962400"/>
                <a:gridCol w="3962400"/>
              </a:tblGrid>
              <a:tr h="304800">
                <a:tc gridSpan="2">
                  <a:txBody>
                    <a:bodyPr/>
                    <a:lstStyle/>
                    <a:p>
                      <a:pPr marL="0" marR="0" algn="ctr">
                        <a:spcBef>
                          <a:spcPts val="0"/>
                        </a:spcBef>
                        <a:spcAft>
                          <a:spcPts val="0"/>
                        </a:spcAft>
                      </a:pPr>
                      <a:r>
                        <a:rPr lang="en-US" sz="1600" dirty="0">
                          <a:solidFill>
                            <a:schemeClr val="bg1"/>
                          </a:solidFill>
                          <a:effectLst/>
                        </a:rPr>
                        <a:t>Increased Warfarin Sensitivity</a:t>
                      </a:r>
                      <a:endParaRPr lang="en-US" sz="1600" dirty="0">
                        <a:solidFill>
                          <a:schemeClr val="bg1"/>
                        </a:solidFill>
                        <a:effectLst/>
                        <a:latin typeface="Arial"/>
                        <a:ea typeface="Calibri"/>
                      </a:endParaRPr>
                    </a:p>
                  </a:txBody>
                  <a:tcPr marL="68580" marR="68580" marT="0" marB="0"/>
                </a:tc>
                <a:tc hMerge="1">
                  <a:txBody>
                    <a:bodyPr/>
                    <a:lstStyle/>
                    <a:p>
                      <a:endParaRPr lang="en-US"/>
                    </a:p>
                  </a:txBody>
                  <a:tcPr/>
                </a:tc>
              </a:tr>
              <a:tr h="304800">
                <a:tc>
                  <a:txBody>
                    <a:bodyPr/>
                    <a:lstStyle/>
                    <a:p>
                      <a:pPr marL="0" marR="0">
                        <a:spcBef>
                          <a:spcPts val="0"/>
                        </a:spcBef>
                        <a:spcAft>
                          <a:spcPts val="0"/>
                        </a:spcAft>
                      </a:pPr>
                      <a:r>
                        <a:rPr lang="en-US" sz="1600" dirty="0">
                          <a:solidFill>
                            <a:schemeClr val="tx1"/>
                          </a:solidFill>
                          <a:effectLst/>
                        </a:rPr>
                        <a:t>Increased INR Response</a:t>
                      </a:r>
                      <a:endParaRPr lang="en-US" sz="1600" dirty="0">
                        <a:solidFill>
                          <a:schemeClr val="tx1"/>
                        </a:solidFill>
                        <a:effectLst/>
                        <a:latin typeface="Arial"/>
                        <a:ea typeface="Calibri"/>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1600" b="1" dirty="0">
                          <a:effectLst/>
                        </a:rPr>
                        <a:t>Increased Bleeding Risk</a:t>
                      </a:r>
                      <a:endParaRPr lang="en-US" sz="1600" b="1" dirty="0">
                        <a:effectLst/>
                        <a:latin typeface="Arial"/>
                        <a:ea typeface="Calibri"/>
                      </a:endParaRPr>
                    </a:p>
                  </a:txBody>
                  <a:tcPr marL="68580" marR="68580" marT="0" marB="0"/>
                </a:tc>
              </a:tr>
              <a:tr h="3048000">
                <a:tc>
                  <a:txBody>
                    <a:bodyPr/>
                    <a:lstStyle/>
                    <a:p>
                      <a:pPr marL="342900" marR="0" lvl="0" indent="-342900">
                        <a:spcBef>
                          <a:spcPts val="0"/>
                        </a:spcBef>
                        <a:spcAft>
                          <a:spcPts val="0"/>
                        </a:spcAft>
                        <a:buFont typeface="Symbol"/>
                        <a:buChar char=""/>
                      </a:pPr>
                      <a:r>
                        <a:rPr lang="en-US" sz="1600" b="0" dirty="0">
                          <a:solidFill>
                            <a:schemeClr val="tx1"/>
                          </a:solidFill>
                          <a:effectLst/>
                        </a:rPr>
                        <a:t>Baseline INR ≥ 1.5</a:t>
                      </a:r>
                    </a:p>
                    <a:p>
                      <a:pPr marL="342900" marR="0" lvl="0" indent="-342900">
                        <a:spcBef>
                          <a:spcPts val="0"/>
                        </a:spcBef>
                        <a:spcAft>
                          <a:spcPts val="0"/>
                        </a:spcAft>
                        <a:buFont typeface="Symbol"/>
                        <a:buChar char=""/>
                      </a:pPr>
                      <a:r>
                        <a:rPr lang="en-US" sz="1600" b="0" dirty="0">
                          <a:solidFill>
                            <a:schemeClr val="tx1"/>
                          </a:solidFill>
                          <a:effectLst/>
                        </a:rPr>
                        <a:t>Age &gt; 65</a:t>
                      </a:r>
                    </a:p>
                    <a:p>
                      <a:pPr marL="342900" marR="0" lvl="0" indent="-342900">
                        <a:spcBef>
                          <a:spcPts val="0"/>
                        </a:spcBef>
                        <a:spcAft>
                          <a:spcPts val="0"/>
                        </a:spcAft>
                        <a:buFont typeface="Symbol"/>
                        <a:buChar char=""/>
                      </a:pPr>
                      <a:r>
                        <a:rPr lang="en-US" sz="1600" b="0" dirty="0">
                          <a:solidFill>
                            <a:schemeClr val="tx1"/>
                          </a:solidFill>
                          <a:effectLst/>
                        </a:rPr>
                        <a:t>Actual body weight &lt; 45 kg or actual &lt; ideal</a:t>
                      </a:r>
                    </a:p>
                    <a:p>
                      <a:pPr marL="342900" marR="0" lvl="0" indent="-342900">
                        <a:spcBef>
                          <a:spcPts val="0"/>
                        </a:spcBef>
                        <a:spcAft>
                          <a:spcPts val="0"/>
                        </a:spcAft>
                        <a:buFont typeface="Symbol"/>
                        <a:buChar char=""/>
                      </a:pPr>
                      <a:r>
                        <a:rPr lang="en-US" sz="1600" b="0" dirty="0">
                          <a:solidFill>
                            <a:schemeClr val="tx1"/>
                          </a:solidFill>
                          <a:effectLst/>
                        </a:rPr>
                        <a:t>Malnourished/NPO &gt; 3 days</a:t>
                      </a:r>
                    </a:p>
                    <a:p>
                      <a:pPr marL="342900" marR="0" lvl="0" indent="-342900">
                        <a:spcBef>
                          <a:spcPts val="0"/>
                        </a:spcBef>
                        <a:spcAft>
                          <a:spcPts val="0"/>
                        </a:spcAft>
                        <a:buFont typeface="Symbol"/>
                        <a:buChar char=""/>
                      </a:pPr>
                      <a:r>
                        <a:rPr lang="en-US" sz="1600" b="0" dirty="0">
                          <a:solidFill>
                            <a:schemeClr val="tx1"/>
                          </a:solidFill>
                          <a:effectLst/>
                        </a:rPr>
                        <a:t>Hypoalbuminemia &lt; 2 g/</a:t>
                      </a:r>
                      <a:r>
                        <a:rPr lang="en-US" sz="1600" b="0" dirty="0" err="1">
                          <a:solidFill>
                            <a:schemeClr val="tx1"/>
                          </a:solidFill>
                          <a:effectLst/>
                        </a:rPr>
                        <a:t>dL</a:t>
                      </a:r>
                      <a:endParaRPr lang="en-US" sz="1600" b="0" dirty="0">
                        <a:solidFill>
                          <a:schemeClr val="tx1"/>
                        </a:solidFill>
                        <a:effectLst/>
                      </a:endParaRPr>
                    </a:p>
                    <a:p>
                      <a:pPr marL="342900" marR="0" lvl="0" indent="-342900">
                        <a:spcBef>
                          <a:spcPts val="0"/>
                        </a:spcBef>
                        <a:spcAft>
                          <a:spcPts val="0"/>
                        </a:spcAft>
                        <a:buFont typeface="Symbol"/>
                        <a:buChar char=""/>
                      </a:pPr>
                      <a:r>
                        <a:rPr lang="en-US" sz="1600" b="0" dirty="0">
                          <a:solidFill>
                            <a:schemeClr val="tx1"/>
                          </a:solidFill>
                          <a:effectLst/>
                        </a:rPr>
                        <a:t>Chronic diarrhea</a:t>
                      </a:r>
                    </a:p>
                    <a:p>
                      <a:pPr marL="342900" marR="0" lvl="0" indent="-342900">
                        <a:spcBef>
                          <a:spcPts val="0"/>
                        </a:spcBef>
                        <a:spcAft>
                          <a:spcPts val="0"/>
                        </a:spcAft>
                        <a:buFont typeface="Symbol"/>
                        <a:buChar char=""/>
                      </a:pPr>
                      <a:r>
                        <a:rPr lang="en-US" sz="1600" b="0" dirty="0">
                          <a:solidFill>
                            <a:schemeClr val="tx1"/>
                          </a:solidFill>
                          <a:effectLst/>
                        </a:rPr>
                        <a:t>Significant drug interactions</a:t>
                      </a:r>
                    </a:p>
                    <a:p>
                      <a:pPr marL="342900" marR="0" lvl="0" indent="-342900">
                        <a:spcBef>
                          <a:spcPts val="0"/>
                        </a:spcBef>
                        <a:spcAft>
                          <a:spcPts val="0"/>
                        </a:spcAft>
                        <a:buFont typeface="Symbol"/>
                        <a:buChar char=""/>
                      </a:pPr>
                      <a:r>
                        <a:rPr lang="en-US" sz="1600" b="0" dirty="0">
                          <a:solidFill>
                            <a:schemeClr val="tx1"/>
                          </a:solidFill>
                          <a:effectLst/>
                        </a:rPr>
                        <a:t>Decompensated heart failure</a:t>
                      </a:r>
                    </a:p>
                    <a:p>
                      <a:pPr marL="342900" marR="0" lvl="0" indent="-342900">
                        <a:spcBef>
                          <a:spcPts val="0"/>
                        </a:spcBef>
                        <a:spcAft>
                          <a:spcPts val="0"/>
                        </a:spcAft>
                        <a:buFont typeface="Symbol"/>
                        <a:buChar char=""/>
                      </a:pPr>
                      <a:r>
                        <a:rPr lang="en-US" sz="1600" b="0" dirty="0">
                          <a:solidFill>
                            <a:schemeClr val="tx1"/>
                          </a:solidFill>
                          <a:effectLst/>
                        </a:rPr>
                        <a:t>Asian race</a:t>
                      </a:r>
                    </a:p>
                    <a:p>
                      <a:pPr marL="342900" marR="0" lvl="0" indent="-342900">
                        <a:spcBef>
                          <a:spcPts val="0"/>
                        </a:spcBef>
                        <a:spcAft>
                          <a:spcPts val="0"/>
                        </a:spcAft>
                        <a:buFont typeface="Symbol"/>
                        <a:buChar char=""/>
                      </a:pPr>
                      <a:r>
                        <a:rPr lang="en-US" sz="1600" b="0" dirty="0">
                          <a:solidFill>
                            <a:schemeClr val="tx1"/>
                          </a:solidFill>
                          <a:effectLst/>
                        </a:rPr>
                        <a:t>Malignancy</a:t>
                      </a:r>
                      <a:endParaRPr lang="en-US" sz="1600" b="0" dirty="0">
                        <a:solidFill>
                          <a:schemeClr val="tx1"/>
                        </a:solidFill>
                        <a:effectLst/>
                        <a:latin typeface="Arial"/>
                        <a:ea typeface="Calibri"/>
                      </a:endParaRPr>
                    </a:p>
                  </a:txBody>
                  <a:tcPr marL="68580" marR="68580" marT="0" marB="0">
                    <a:solidFill>
                      <a:schemeClr val="accent1">
                        <a:lumMod val="40000"/>
                        <a:lumOff val="60000"/>
                      </a:schemeClr>
                    </a:solidFill>
                  </a:tcPr>
                </a:tc>
                <a:tc>
                  <a:txBody>
                    <a:bodyPr/>
                    <a:lstStyle/>
                    <a:p>
                      <a:pPr marL="342900" marR="0" lvl="0" indent="-342900">
                        <a:spcBef>
                          <a:spcPts val="0"/>
                        </a:spcBef>
                        <a:spcAft>
                          <a:spcPts val="0"/>
                        </a:spcAft>
                        <a:buFont typeface="Symbol"/>
                        <a:buChar char=""/>
                      </a:pPr>
                      <a:r>
                        <a:rPr lang="en-US" sz="1600" dirty="0">
                          <a:effectLst/>
                        </a:rPr>
                        <a:t>Current antiplatelet therapy</a:t>
                      </a:r>
                    </a:p>
                    <a:p>
                      <a:pPr marL="342900" marR="0" lvl="0" indent="-342900">
                        <a:spcBef>
                          <a:spcPts val="0"/>
                        </a:spcBef>
                        <a:spcAft>
                          <a:spcPts val="0"/>
                        </a:spcAft>
                        <a:buFont typeface="Symbol"/>
                        <a:buChar char=""/>
                      </a:pPr>
                      <a:r>
                        <a:rPr lang="en-US" sz="1600" dirty="0">
                          <a:effectLst/>
                        </a:rPr>
                        <a:t>Thrombocytopenia: platelet &lt; 75 K/</a:t>
                      </a:r>
                      <a:r>
                        <a:rPr lang="en-US" sz="1600" dirty="0" err="1">
                          <a:effectLst/>
                        </a:rPr>
                        <a:t>uL</a:t>
                      </a:r>
                      <a:endParaRPr lang="en-US" sz="1600" dirty="0">
                        <a:effectLst/>
                      </a:endParaRPr>
                    </a:p>
                    <a:p>
                      <a:pPr marL="342900" marR="0" lvl="0" indent="-342900">
                        <a:spcBef>
                          <a:spcPts val="0"/>
                        </a:spcBef>
                        <a:spcAft>
                          <a:spcPts val="0"/>
                        </a:spcAft>
                        <a:buFont typeface="Symbol"/>
                        <a:buChar char=""/>
                      </a:pPr>
                      <a:r>
                        <a:rPr lang="en-US" sz="1600" dirty="0">
                          <a:effectLst/>
                        </a:rPr>
                        <a:t>Significant hepatic disease: cirrhosis or total bilirubin &gt; 2.4mg/</a:t>
                      </a:r>
                      <a:r>
                        <a:rPr lang="en-US" sz="1600" dirty="0" err="1">
                          <a:effectLst/>
                        </a:rPr>
                        <a:t>dL</a:t>
                      </a:r>
                      <a:endParaRPr lang="en-US" sz="1600" dirty="0">
                        <a:effectLst/>
                      </a:endParaRPr>
                    </a:p>
                    <a:p>
                      <a:pPr marL="342900" marR="0" lvl="0" indent="-342900">
                        <a:spcBef>
                          <a:spcPts val="0"/>
                        </a:spcBef>
                        <a:spcAft>
                          <a:spcPts val="0"/>
                        </a:spcAft>
                        <a:buFont typeface="Symbol"/>
                        <a:buChar char=""/>
                      </a:pPr>
                      <a:r>
                        <a:rPr lang="en-US" sz="1600" dirty="0">
                          <a:effectLst/>
                        </a:rPr>
                        <a:t>Alcohol abuse history</a:t>
                      </a:r>
                    </a:p>
                    <a:p>
                      <a:pPr marL="342900" marR="0" lvl="0" indent="-342900">
                        <a:spcBef>
                          <a:spcPts val="0"/>
                        </a:spcBef>
                        <a:spcAft>
                          <a:spcPts val="0"/>
                        </a:spcAft>
                        <a:buFont typeface="Symbol"/>
                        <a:buChar char=""/>
                      </a:pPr>
                      <a:r>
                        <a:rPr lang="en-US" sz="1600" dirty="0">
                          <a:effectLst/>
                        </a:rPr>
                        <a:t>End stage renal disease</a:t>
                      </a:r>
                    </a:p>
                    <a:p>
                      <a:pPr marL="342900" marR="0" lvl="0" indent="-342900">
                        <a:spcBef>
                          <a:spcPts val="0"/>
                        </a:spcBef>
                        <a:spcAft>
                          <a:spcPts val="0"/>
                        </a:spcAft>
                        <a:buFont typeface="Symbol"/>
                        <a:buChar char=""/>
                      </a:pPr>
                      <a:r>
                        <a:rPr lang="en-US" sz="1600" dirty="0">
                          <a:effectLst/>
                        </a:rPr>
                        <a:t>GI bleed within past 30 days</a:t>
                      </a:r>
                    </a:p>
                    <a:p>
                      <a:pPr marL="342900" marR="0" lvl="0" indent="-342900">
                        <a:spcBef>
                          <a:spcPts val="0"/>
                        </a:spcBef>
                        <a:spcAft>
                          <a:spcPts val="0"/>
                        </a:spcAft>
                        <a:buFont typeface="Symbol"/>
                        <a:buChar char=""/>
                      </a:pPr>
                      <a:r>
                        <a:rPr lang="en-US" sz="1600" dirty="0">
                          <a:effectLst/>
                        </a:rPr>
                        <a:t>Surgery within past 2 weeks</a:t>
                      </a:r>
                    </a:p>
                    <a:p>
                      <a:pPr marL="342900" marR="0" lvl="0" indent="-342900">
                        <a:spcBef>
                          <a:spcPts val="0"/>
                        </a:spcBef>
                        <a:spcAft>
                          <a:spcPts val="0"/>
                        </a:spcAft>
                        <a:buFont typeface="Symbol"/>
                        <a:buChar char=""/>
                      </a:pPr>
                      <a:r>
                        <a:rPr lang="en-US" sz="1600" dirty="0">
                          <a:effectLst/>
                        </a:rPr>
                        <a:t>Intracranial bleed within past 30 days</a:t>
                      </a:r>
                      <a:endParaRPr lang="en-US" sz="16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1420002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2797051"/>
              </p:ext>
            </p:extLst>
          </p:nvPr>
        </p:nvGraphicFramePr>
        <p:xfrm>
          <a:off x="457200" y="3004304"/>
          <a:ext cx="8001000" cy="1280160"/>
        </p:xfrm>
        <a:graphic>
          <a:graphicData uri="http://schemas.openxmlformats.org/drawingml/2006/table">
            <a:tbl>
              <a:tblPr firstRow="1" firstCol="1" bandRow="1">
                <a:tableStyleId>{5C22544A-7EE6-4342-B048-85BDC9FD1C3A}</a:tableStyleId>
              </a:tblPr>
              <a:tblGrid>
                <a:gridCol w="568632"/>
                <a:gridCol w="6822768"/>
                <a:gridCol w="609600"/>
              </a:tblGrid>
              <a:tr h="0">
                <a:tc gridSpan="2">
                  <a:txBody>
                    <a:bodyPr/>
                    <a:lstStyle/>
                    <a:p>
                      <a:pPr marL="0" marR="0" algn="ctr">
                        <a:spcBef>
                          <a:spcPts val="0"/>
                        </a:spcBef>
                        <a:spcAft>
                          <a:spcPts val="0"/>
                        </a:spcAft>
                      </a:pPr>
                      <a:r>
                        <a:rPr lang="en-US" sz="1400" dirty="0">
                          <a:effectLst/>
                        </a:rPr>
                        <a:t>Condition</a:t>
                      </a:r>
                      <a:endParaRPr lang="en-US" sz="1400" dirty="0">
                        <a:effectLst/>
                        <a:latin typeface="Arial"/>
                        <a:ea typeface="Calibri"/>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400">
                          <a:effectLst/>
                        </a:rPr>
                        <a:t>Points</a:t>
                      </a:r>
                      <a:endParaRPr lang="en-US" sz="1400">
                        <a:effectLst/>
                        <a:latin typeface="Arial"/>
                        <a:ea typeface="Calibri"/>
                      </a:endParaRPr>
                    </a:p>
                  </a:txBody>
                  <a:tcPr marL="68580" marR="68580" marT="0" marB="0"/>
                </a:tc>
              </a:tr>
              <a:tr h="64135">
                <a:tc>
                  <a:txBody>
                    <a:bodyPr/>
                    <a:lstStyle/>
                    <a:p>
                      <a:pPr marL="0" marR="0">
                        <a:spcBef>
                          <a:spcPts val="0"/>
                        </a:spcBef>
                        <a:spcAft>
                          <a:spcPts val="0"/>
                        </a:spcAft>
                      </a:pPr>
                      <a:r>
                        <a:rPr lang="en-US" sz="1400" dirty="0">
                          <a:effectLst/>
                        </a:rPr>
                        <a:t>C</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Congestive Heart Failure</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1</a:t>
                      </a:r>
                      <a:endParaRPr lang="en-US" sz="1400">
                        <a:effectLst/>
                        <a:latin typeface="Arial"/>
                        <a:ea typeface="Calibri"/>
                      </a:endParaRPr>
                    </a:p>
                  </a:txBody>
                  <a:tcPr marL="68580" marR="68580" marT="0" marB="0"/>
                </a:tc>
              </a:tr>
              <a:tr h="64135">
                <a:tc>
                  <a:txBody>
                    <a:bodyPr/>
                    <a:lstStyle/>
                    <a:p>
                      <a:pPr marL="0" marR="0">
                        <a:spcBef>
                          <a:spcPts val="0"/>
                        </a:spcBef>
                        <a:spcAft>
                          <a:spcPts val="0"/>
                        </a:spcAft>
                      </a:pPr>
                      <a:r>
                        <a:rPr lang="en-US" sz="1400" dirty="0">
                          <a:effectLst/>
                        </a:rPr>
                        <a:t>H</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Hypertension: </a:t>
                      </a:r>
                      <a:r>
                        <a:rPr lang="en-US" sz="1400" dirty="0" smtClean="0">
                          <a:effectLst/>
                        </a:rPr>
                        <a:t>BP</a:t>
                      </a:r>
                      <a:r>
                        <a:rPr lang="en-US" sz="1400" baseline="0" dirty="0" smtClean="0">
                          <a:effectLst/>
                        </a:rPr>
                        <a:t> </a:t>
                      </a:r>
                      <a:r>
                        <a:rPr lang="en-US" sz="1400" dirty="0" smtClean="0">
                          <a:effectLst/>
                        </a:rPr>
                        <a:t>consistently </a:t>
                      </a:r>
                      <a:r>
                        <a:rPr lang="en-US" sz="1400" dirty="0">
                          <a:effectLst/>
                        </a:rPr>
                        <a:t>above 140/90 mmHg or treated </a:t>
                      </a:r>
                      <a:r>
                        <a:rPr lang="en-US" sz="1400" dirty="0" smtClean="0">
                          <a:effectLst/>
                        </a:rPr>
                        <a:t>w/ </a:t>
                      </a:r>
                      <a:r>
                        <a:rPr lang="en-US" sz="1400" dirty="0">
                          <a:effectLst/>
                        </a:rPr>
                        <a:t>hypertensive medication</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1</a:t>
                      </a:r>
                      <a:endParaRPr lang="en-US" sz="1400" dirty="0">
                        <a:effectLst/>
                        <a:latin typeface="Arial"/>
                        <a:ea typeface="Calibri"/>
                      </a:endParaRPr>
                    </a:p>
                  </a:txBody>
                  <a:tcPr marL="68580" marR="68580" marT="0" marB="0"/>
                </a:tc>
              </a:tr>
              <a:tr h="43815">
                <a:tc>
                  <a:txBody>
                    <a:bodyPr/>
                    <a:lstStyle/>
                    <a:p>
                      <a:pPr marL="0" marR="0">
                        <a:spcBef>
                          <a:spcPts val="0"/>
                        </a:spcBef>
                        <a:spcAft>
                          <a:spcPts val="0"/>
                        </a:spcAft>
                      </a:pPr>
                      <a:r>
                        <a:rPr lang="en-US" sz="1400" dirty="0">
                          <a:effectLst/>
                        </a:rPr>
                        <a:t>A</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Age ≥ 75 years</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1</a:t>
                      </a:r>
                      <a:endParaRPr lang="en-US" sz="1400" dirty="0">
                        <a:effectLst/>
                        <a:latin typeface="Arial"/>
                        <a:ea typeface="Calibri"/>
                      </a:endParaRPr>
                    </a:p>
                  </a:txBody>
                  <a:tcPr marL="68580" marR="68580" marT="0" marB="0"/>
                </a:tc>
              </a:tr>
              <a:tr h="43815">
                <a:tc>
                  <a:txBody>
                    <a:bodyPr/>
                    <a:lstStyle/>
                    <a:p>
                      <a:pPr marL="0" marR="0">
                        <a:spcBef>
                          <a:spcPts val="0"/>
                        </a:spcBef>
                        <a:spcAft>
                          <a:spcPts val="0"/>
                        </a:spcAft>
                      </a:pPr>
                      <a:r>
                        <a:rPr lang="en-US" sz="1400" dirty="0">
                          <a:effectLst/>
                        </a:rPr>
                        <a:t>D</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Diabetes mellitus</a:t>
                      </a:r>
                      <a:endParaRPr lang="en-US" sz="140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1</a:t>
                      </a:r>
                      <a:endParaRPr lang="en-US" sz="1400" dirty="0">
                        <a:effectLst/>
                        <a:latin typeface="Arial"/>
                        <a:ea typeface="Calibri"/>
                      </a:endParaRPr>
                    </a:p>
                  </a:txBody>
                  <a:tcPr marL="68580" marR="68580" marT="0" marB="0"/>
                </a:tc>
              </a:tr>
              <a:tr h="43815">
                <a:tc>
                  <a:txBody>
                    <a:bodyPr/>
                    <a:lstStyle/>
                    <a:p>
                      <a:pPr marL="0" marR="0">
                        <a:spcBef>
                          <a:spcPts val="0"/>
                        </a:spcBef>
                        <a:spcAft>
                          <a:spcPts val="0"/>
                        </a:spcAft>
                      </a:pPr>
                      <a:r>
                        <a:rPr lang="en-US" sz="1400" dirty="0">
                          <a:effectLst/>
                        </a:rPr>
                        <a:t>S</a:t>
                      </a:r>
                      <a:r>
                        <a:rPr lang="en-US" sz="1400" baseline="-25000" dirty="0">
                          <a:effectLst/>
                        </a:rPr>
                        <a:t>2</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Prior Stroke or TIA or Thromboembolism</a:t>
                      </a:r>
                      <a:endParaRPr lang="en-US" sz="140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2</a:t>
                      </a:r>
                      <a:endParaRPr lang="en-US" sz="1400" dirty="0">
                        <a:effectLst/>
                        <a:latin typeface="Arial"/>
                        <a:ea typeface="Calibri"/>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8291827"/>
              </p:ext>
            </p:extLst>
          </p:nvPr>
        </p:nvGraphicFramePr>
        <p:xfrm>
          <a:off x="3505200" y="4724400"/>
          <a:ext cx="2411730" cy="1920240"/>
        </p:xfrm>
        <a:graphic>
          <a:graphicData uri="http://schemas.openxmlformats.org/drawingml/2006/table">
            <a:tbl>
              <a:tblPr firstRow="1" firstCol="1" bandRow="1">
                <a:tableStyleId>{5C22544A-7EE6-4342-B048-85BDC9FD1C3A}</a:tableStyleId>
              </a:tblPr>
              <a:tblGrid>
                <a:gridCol w="1325880"/>
                <a:gridCol w="1085850"/>
              </a:tblGrid>
              <a:tr h="152400">
                <a:tc gridSpan="2">
                  <a:txBody>
                    <a:bodyPr/>
                    <a:lstStyle/>
                    <a:p>
                      <a:pPr marL="0" marR="0">
                        <a:spcBef>
                          <a:spcPts val="0"/>
                        </a:spcBef>
                        <a:spcAft>
                          <a:spcPts val="0"/>
                        </a:spcAft>
                      </a:pPr>
                      <a:r>
                        <a:rPr lang="en-US" sz="1400" dirty="0">
                          <a:effectLst/>
                        </a:rPr>
                        <a:t>Annual Stroke Risk</a:t>
                      </a:r>
                      <a:endParaRPr lang="en-US" sz="1400" dirty="0">
                        <a:effectLst/>
                        <a:latin typeface="Arial"/>
                        <a:ea typeface="Calibri"/>
                      </a:endParaRPr>
                    </a:p>
                  </a:txBody>
                  <a:tcPr marL="68580" marR="68580" marT="0" marB="0"/>
                </a:tc>
                <a:tc hMerge="1">
                  <a:txBody>
                    <a:bodyPr/>
                    <a:lstStyle/>
                    <a:p>
                      <a:endParaRPr lang="en-US"/>
                    </a:p>
                  </a:txBody>
                  <a:tcPr/>
                </a:tc>
              </a:tr>
              <a:tr h="0">
                <a:tc>
                  <a:txBody>
                    <a:bodyPr/>
                    <a:lstStyle/>
                    <a:p>
                      <a:pPr marL="0" marR="0">
                        <a:spcBef>
                          <a:spcPts val="0"/>
                        </a:spcBef>
                        <a:spcAft>
                          <a:spcPts val="0"/>
                        </a:spcAft>
                      </a:pPr>
                      <a:r>
                        <a:rPr lang="en-US" sz="1400" dirty="0">
                          <a:effectLst/>
                        </a:rPr>
                        <a:t>CHADS</a:t>
                      </a:r>
                      <a:r>
                        <a:rPr lang="en-US" sz="1400" baseline="-25000" dirty="0">
                          <a:effectLst/>
                        </a:rPr>
                        <a:t>2</a:t>
                      </a:r>
                      <a:r>
                        <a:rPr lang="en-US" sz="1400" dirty="0">
                          <a:effectLst/>
                        </a:rPr>
                        <a:t> Score</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Stroke Risk</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400" dirty="0">
                          <a:effectLst/>
                        </a:rPr>
                        <a:t>0</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1.9</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400" dirty="0">
                          <a:effectLst/>
                        </a:rPr>
                        <a:t>1</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2.8</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400" dirty="0">
                          <a:effectLst/>
                        </a:rPr>
                        <a:t>2</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a:effectLst/>
                        </a:rPr>
                        <a:t>4.0</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400">
                          <a:effectLst/>
                        </a:rPr>
                        <a:t>3</a:t>
                      </a:r>
                      <a:endParaRPr lang="en-US" sz="140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5.9</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400" dirty="0">
                          <a:effectLst/>
                        </a:rPr>
                        <a:t>4</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8.5</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400" dirty="0">
                          <a:effectLst/>
                        </a:rPr>
                        <a:t>5</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12.5</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400" dirty="0">
                          <a:effectLst/>
                        </a:rPr>
                        <a:t>6</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400" dirty="0">
                          <a:effectLst/>
                        </a:rPr>
                        <a:t>18.2</a:t>
                      </a:r>
                      <a:endParaRPr lang="en-US" sz="1400" dirty="0">
                        <a:effectLst/>
                        <a:latin typeface="Arial"/>
                        <a:ea typeface="Calibri"/>
                      </a:endParaRPr>
                    </a:p>
                  </a:txBody>
                  <a:tcPr marL="68580" marR="68580" marT="0" marB="0"/>
                </a:tc>
              </a:tr>
            </a:tbl>
          </a:graphicData>
        </a:graphic>
      </p:graphicFrame>
      <p:sp>
        <p:nvSpPr>
          <p:cNvPr id="6" name="Rectangle 1"/>
          <p:cNvSpPr>
            <a:spLocks noChangeArrowheads="1"/>
          </p:cNvSpPr>
          <p:nvPr/>
        </p:nvSpPr>
        <p:spPr bwMode="auto">
          <a:xfrm>
            <a:off x="334224" y="1676400"/>
            <a:ext cx="8229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609600" y="1219200"/>
            <a:ext cx="7696200" cy="1785104"/>
          </a:xfrm>
          <a:prstGeom prst="rect">
            <a:avLst/>
          </a:prstGeom>
          <a:noFill/>
        </p:spPr>
        <p:txBody>
          <a:bodyPr wrap="square" rtlCol="0">
            <a:spAutoFit/>
          </a:bodyPr>
          <a:lstStyle/>
          <a:p>
            <a:pPr marL="285750" lvl="0" indent="-285750">
              <a:buFont typeface="Arial" panose="020B0604020202020204" pitchFamily="34" charset="0"/>
              <a:buChar char="•"/>
            </a:pPr>
            <a:r>
              <a:rPr lang="en-US" altLang="en-US" sz="2200" dirty="0" smtClean="0">
                <a:solidFill>
                  <a:srgbClr val="000000"/>
                </a:solidFill>
                <a:latin typeface="+mj-lt"/>
                <a:ea typeface="Calibri" pitchFamily="34" charset="0"/>
                <a:cs typeface="Times New Roman" pitchFamily="18" charset="0"/>
              </a:rPr>
              <a:t>CHADS2 </a:t>
            </a:r>
            <a:r>
              <a:rPr lang="en-US" altLang="en-US" sz="2200" dirty="0">
                <a:solidFill>
                  <a:srgbClr val="000000"/>
                </a:solidFill>
                <a:latin typeface="+mj-lt"/>
                <a:ea typeface="Calibri" pitchFamily="34" charset="0"/>
                <a:cs typeface="Times New Roman" pitchFamily="18" charset="0"/>
              </a:rPr>
              <a:t>score is a clinical prediction rule </a:t>
            </a:r>
            <a:endParaRPr lang="en-US" altLang="en-US" sz="2200" dirty="0" smtClean="0">
              <a:solidFill>
                <a:srgbClr val="000000"/>
              </a:solidFill>
              <a:latin typeface="+mj-lt"/>
              <a:ea typeface="Calibri" pitchFamily="34" charset="0"/>
              <a:cs typeface="Times New Roman" pitchFamily="18" charset="0"/>
            </a:endParaRPr>
          </a:p>
          <a:p>
            <a:pPr marL="742950" lvl="1" indent="-285750">
              <a:buFont typeface="Arial" panose="020B0604020202020204" pitchFamily="34" charset="0"/>
              <a:buChar char="•"/>
            </a:pPr>
            <a:r>
              <a:rPr lang="en-US" altLang="en-US" sz="2200" dirty="0">
                <a:solidFill>
                  <a:srgbClr val="000000"/>
                </a:solidFill>
                <a:latin typeface="+mj-lt"/>
                <a:ea typeface="Calibri" pitchFamily="34" charset="0"/>
                <a:cs typeface="Times New Roman" pitchFamily="18" charset="0"/>
              </a:rPr>
              <a:t>E</a:t>
            </a:r>
            <a:r>
              <a:rPr lang="en-US" altLang="en-US" sz="2200" dirty="0" smtClean="0">
                <a:solidFill>
                  <a:srgbClr val="000000"/>
                </a:solidFill>
                <a:latin typeface="+mj-lt"/>
                <a:ea typeface="Calibri" pitchFamily="34" charset="0"/>
                <a:cs typeface="Times New Roman" pitchFamily="18" charset="0"/>
              </a:rPr>
              <a:t>stimates risk </a:t>
            </a:r>
            <a:r>
              <a:rPr lang="en-US" altLang="en-US" sz="2200" dirty="0">
                <a:solidFill>
                  <a:srgbClr val="000000"/>
                </a:solidFill>
                <a:latin typeface="+mj-lt"/>
                <a:ea typeface="Calibri" pitchFamily="34" charset="0"/>
                <a:cs typeface="Times New Roman" pitchFamily="18" charset="0"/>
              </a:rPr>
              <a:t>of stroke in patients with non-rheumatic atrial </a:t>
            </a:r>
            <a:r>
              <a:rPr lang="en-US" altLang="en-US" sz="2200" dirty="0" smtClean="0">
                <a:solidFill>
                  <a:srgbClr val="000000"/>
                </a:solidFill>
                <a:latin typeface="+mj-lt"/>
                <a:ea typeface="Calibri" pitchFamily="34" charset="0"/>
                <a:cs typeface="Times New Roman" pitchFamily="18" charset="0"/>
              </a:rPr>
              <a:t>fibrillation </a:t>
            </a:r>
          </a:p>
          <a:p>
            <a:pPr marL="742950" lvl="1" indent="-285750">
              <a:buFont typeface="Arial" panose="020B0604020202020204" pitchFamily="34" charset="0"/>
              <a:buChar char="•"/>
            </a:pPr>
            <a:r>
              <a:rPr lang="en-US" altLang="en-US" sz="2200" dirty="0">
                <a:solidFill>
                  <a:srgbClr val="000000"/>
                </a:solidFill>
                <a:latin typeface="+mj-lt"/>
                <a:ea typeface="Calibri" pitchFamily="34" charset="0"/>
                <a:cs typeface="Times New Roman" pitchFamily="18" charset="0"/>
              </a:rPr>
              <a:t>U</a:t>
            </a:r>
            <a:r>
              <a:rPr lang="en-US" altLang="en-US" sz="2200" dirty="0" smtClean="0">
                <a:solidFill>
                  <a:srgbClr val="000000"/>
                </a:solidFill>
                <a:latin typeface="+mj-lt"/>
                <a:ea typeface="Calibri" pitchFamily="34" charset="0"/>
                <a:cs typeface="Times New Roman" pitchFamily="18" charset="0"/>
              </a:rPr>
              <a:t>sed </a:t>
            </a:r>
            <a:r>
              <a:rPr lang="en-US" altLang="en-US" sz="2200" dirty="0">
                <a:solidFill>
                  <a:srgbClr val="000000"/>
                </a:solidFill>
                <a:latin typeface="+mj-lt"/>
                <a:ea typeface="Calibri" pitchFamily="34" charset="0"/>
                <a:cs typeface="Times New Roman" pitchFamily="18" charset="0"/>
              </a:rPr>
              <a:t>to determine whether or not treatment is required </a:t>
            </a:r>
            <a:r>
              <a:rPr lang="en-US" altLang="en-US" sz="2200" dirty="0" smtClean="0">
                <a:solidFill>
                  <a:srgbClr val="000000"/>
                </a:solidFill>
                <a:latin typeface="+mj-lt"/>
                <a:ea typeface="Calibri" pitchFamily="34" charset="0"/>
                <a:cs typeface="Times New Roman" pitchFamily="18" charset="0"/>
              </a:rPr>
              <a:t>with anticoagulation </a:t>
            </a:r>
            <a:r>
              <a:rPr lang="en-US" altLang="en-US" sz="2200" dirty="0">
                <a:solidFill>
                  <a:srgbClr val="000000"/>
                </a:solidFill>
                <a:latin typeface="+mj-lt"/>
                <a:ea typeface="Calibri" pitchFamily="34" charset="0"/>
                <a:cs typeface="Times New Roman" pitchFamily="18" charset="0"/>
              </a:rPr>
              <a:t>therapy </a:t>
            </a:r>
            <a:endParaRPr lang="en-US" sz="2200" dirty="0">
              <a:latin typeface="+mj-lt"/>
            </a:endParaRPr>
          </a:p>
        </p:txBody>
      </p:sp>
    </p:spTree>
    <p:extLst>
      <p:ext uri="{BB962C8B-B14F-4D97-AF65-F5344CB8AC3E}">
        <p14:creationId xmlns:p14="http://schemas.microsoft.com/office/powerpoint/2010/main" val="426835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Risk Assessment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060709"/>
              </p:ext>
            </p:extLst>
          </p:nvPr>
        </p:nvGraphicFramePr>
        <p:xfrm>
          <a:off x="609600" y="1219200"/>
          <a:ext cx="7772400" cy="4037203"/>
        </p:xfrm>
        <a:graphic>
          <a:graphicData uri="http://schemas.openxmlformats.org/drawingml/2006/table">
            <a:tbl>
              <a:tblPr/>
              <a:tblGrid>
                <a:gridCol w="1943100"/>
                <a:gridCol w="1943100"/>
                <a:gridCol w="1943100"/>
                <a:gridCol w="1943100"/>
              </a:tblGrid>
              <a:tr h="201457">
                <a:tc>
                  <a:txBody>
                    <a:bodyPr/>
                    <a:lstStyle/>
                    <a:p>
                      <a:pPr algn="ctr"/>
                      <a:r>
                        <a:rPr lang="en-US" sz="1200" dirty="0" smtClean="0"/>
                        <a:t>CHA</a:t>
                      </a:r>
                      <a:r>
                        <a:rPr lang="en-US" sz="1200" baseline="-25000" dirty="0" smtClean="0"/>
                        <a:t>2</a:t>
                      </a:r>
                      <a:r>
                        <a:rPr lang="en-US" sz="1200" dirty="0" smtClean="0"/>
                        <a:t>DS</a:t>
                      </a:r>
                      <a:r>
                        <a:rPr lang="en-US" sz="1200" baseline="-25000" dirty="0" smtClean="0"/>
                        <a:t>2</a:t>
                      </a:r>
                      <a:r>
                        <a:rPr lang="en-US" sz="1200" dirty="0" smtClean="0"/>
                        <a:t>-VASc </a:t>
                      </a:r>
                      <a:endParaRPr lang="en-US" sz="1200" dirty="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Score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HAS-BLED</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Score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7009">
                <a:tc>
                  <a:txBody>
                    <a:bodyPr/>
                    <a:lstStyle/>
                    <a:p>
                      <a:pPr algn="l"/>
                      <a:r>
                        <a:rPr lang="en-US" sz="1200" dirty="0"/>
                        <a:t>Congestive heart failure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Hypertension (systolic blood pressure &gt;160 mm Hg)</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0006">
                <a:tc>
                  <a:txBody>
                    <a:bodyPr/>
                    <a:lstStyle/>
                    <a:p>
                      <a:pPr algn="l"/>
                      <a:r>
                        <a:rPr lang="en-US" sz="1200" dirty="0"/>
                        <a:t>Hypertension</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Abnormal renal and liver function</a:t>
                      </a:r>
                      <a:r>
                        <a:rPr lang="en-US" sz="1200" baseline="30000">
                          <a:hlinkClick r:id="rId2" action="ppaction://hlinkfile"/>
                        </a:rPr>
                        <a:t>*</a:t>
                      </a:r>
                      <a:r>
                        <a:rPr lang="en-US" sz="1200"/>
                        <a:t> (1 point each) </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 or 2</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1457">
                <a:tc>
                  <a:txBody>
                    <a:bodyPr/>
                    <a:lstStyle/>
                    <a:p>
                      <a:pPr algn="l"/>
                      <a:r>
                        <a:rPr lang="en-US" sz="1200"/>
                        <a:t>Age ≥75 y</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2</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Stroke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0006">
                <a:tc>
                  <a:txBody>
                    <a:bodyPr/>
                    <a:lstStyle/>
                    <a:p>
                      <a:pPr algn="l"/>
                      <a:r>
                        <a:rPr lang="en-US" sz="1200"/>
                        <a:t>Diabetes mellitus</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Bleeding tendency/predisposition</a:t>
                      </a:r>
                      <a:r>
                        <a:rPr lang="en-US" sz="1200" baseline="30000">
                          <a:hlinkClick r:id="rId2" action="ppaction://hlinkfile"/>
                        </a:rPr>
                        <a:t>*</a:t>
                      </a:r>
                      <a:endParaRPr lang="en-US" sz="120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004">
                <a:tc>
                  <a:txBody>
                    <a:bodyPr/>
                    <a:lstStyle/>
                    <a:p>
                      <a:pPr algn="l"/>
                      <a:r>
                        <a:rPr lang="en-US" sz="1200"/>
                        <a:t>Stroke/TIA/TE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2</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Labile INRs (if on warfarin)</a:t>
                      </a:r>
                      <a:r>
                        <a:rPr lang="en-US" sz="1200" baseline="30000">
                          <a:hlinkClick r:id="rId2" action="ppaction://hlinkfile"/>
                        </a:rPr>
                        <a:t>*</a:t>
                      </a:r>
                      <a:endParaRPr lang="en-US" sz="120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004">
                <a:tc rowSpan="2">
                  <a:txBody>
                    <a:bodyPr/>
                    <a:lstStyle/>
                    <a:p>
                      <a:pPr algn="l"/>
                      <a:r>
                        <a:rPr lang="es-ES" sz="1200"/>
                        <a:t>Vascular disease (prior MI, PAD, or aortic plaque)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Elderly (eg, age &gt;65 y)</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914">
                <a:tc vMerge="1">
                  <a:txBody>
                    <a:bodyPr/>
                    <a:lstStyle/>
                    <a:p>
                      <a:endParaRPr lang="en-US"/>
                    </a:p>
                  </a:txBody>
                  <a:tcPr/>
                </a:tc>
                <a:tc>
                  <a:txBody>
                    <a:bodyPr/>
                    <a:lstStyle/>
                    <a:p>
                      <a:endParaRPr lang="en-US" sz="120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Drugs or alcohol (1 point each)</a:t>
                      </a:r>
                      <a:r>
                        <a:rPr lang="en-US" sz="1200" baseline="30000">
                          <a:hlinkClick r:id="rId2" action="ppaction://hlinkfile"/>
                        </a:rPr>
                        <a:t>*</a:t>
                      </a:r>
                      <a:endParaRPr lang="en-US" sz="120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 or 2</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1457">
                <a:tc>
                  <a:txBody>
                    <a:bodyPr/>
                    <a:lstStyle/>
                    <a:p>
                      <a:pPr algn="l"/>
                      <a:r>
                        <a:rPr lang="en-US" sz="1200"/>
                        <a:t>Aged 65 to 74 y</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004">
                <a:tc>
                  <a:txBody>
                    <a:bodyPr/>
                    <a:lstStyle/>
                    <a:p>
                      <a:pPr algn="l"/>
                      <a:r>
                        <a:rPr lang="en-US" sz="1200"/>
                        <a:t>Sex category (ie, female sex)</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1</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1457">
                <a:tc>
                  <a:txBody>
                    <a:bodyPr/>
                    <a:lstStyle/>
                    <a:p>
                      <a:pPr algn="l"/>
                      <a:r>
                        <a:rPr lang="en-US" sz="1200"/>
                        <a:t>Maximum score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9</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t>Maximum score</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9</a:t>
                      </a:r>
                    </a:p>
                  </a:txBody>
                  <a:tcPr marL="58779" marR="58779" marT="29389" marB="293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927225" y="1528763"/>
            <a:ext cx="9144000" cy="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609600" y="5334000"/>
            <a:ext cx="7620000" cy="1446550"/>
          </a:xfrm>
          <a:prstGeom prst="rect">
            <a:avLst/>
          </a:prstGeom>
          <a:noFill/>
        </p:spPr>
        <p:txBody>
          <a:bodyPr wrap="square" rtlCol="0">
            <a:spAutoFit/>
          </a:bodyPr>
          <a:lstStyle/>
          <a:p>
            <a:r>
              <a:rPr lang="en-US" sz="800" dirty="0" smtClean="0">
                <a:effectLst/>
              </a:rPr>
              <a:t>TIA indicates transient ischemic attack; TE, thromboembolic; INR, international normalized ratio; MI, myocardial infarction; and PAD, peripheral artery disease. CHA</a:t>
            </a:r>
            <a:r>
              <a:rPr lang="en-US" sz="800" baseline="-25000" dirty="0" smtClean="0">
                <a:effectLst/>
              </a:rPr>
              <a:t>2</a:t>
            </a:r>
            <a:r>
              <a:rPr lang="en-US" sz="800" dirty="0" smtClean="0">
                <a:effectLst/>
              </a:rPr>
              <a:t>DS</a:t>
            </a:r>
            <a:r>
              <a:rPr lang="en-US" sz="800" baseline="-25000" dirty="0" smtClean="0">
                <a:effectLst/>
              </a:rPr>
              <a:t>2</a:t>
            </a:r>
            <a:r>
              <a:rPr lang="en-US" sz="800" dirty="0" smtClean="0">
                <a:effectLst/>
              </a:rPr>
              <a:t>-VASc score of 0: recommend no antithrombotic therapy. CHA</a:t>
            </a:r>
            <a:r>
              <a:rPr lang="en-US" sz="800" baseline="-25000" dirty="0" smtClean="0">
                <a:effectLst/>
              </a:rPr>
              <a:t>2</a:t>
            </a:r>
            <a:r>
              <a:rPr lang="en-US" sz="800" dirty="0" smtClean="0">
                <a:effectLst/>
              </a:rPr>
              <a:t>DS</a:t>
            </a:r>
            <a:r>
              <a:rPr lang="en-US" sz="800" baseline="-25000" dirty="0" smtClean="0">
                <a:effectLst/>
              </a:rPr>
              <a:t>2</a:t>
            </a:r>
            <a:r>
              <a:rPr lang="en-US" sz="800" dirty="0" smtClean="0">
                <a:effectLst/>
              </a:rPr>
              <a:t>-VASc score of 1: recommend antithrombotic therapy with oral anticoagulation or antiplatelet therapy but preferably oral anticoagulation. CHA</a:t>
            </a:r>
            <a:r>
              <a:rPr lang="en-US" sz="800" baseline="-25000" dirty="0" smtClean="0">
                <a:effectLst/>
              </a:rPr>
              <a:t>2</a:t>
            </a:r>
            <a:r>
              <a:rPr lang="en-US" sz="800" dirty="0" smtClean="0">
                <a:effectLst/>
              </a:rPr>
              <a:t>DS</a:t>
            </a:r>
            <a:r>
              <a:rPr lang="en-US" sz="800" baseline="-25000" dirty="0" smtClean="0">
                <a:effectLst/>
              </a:rPr>
              <a:t>2</a:t>
            </a:r>
            <a:r>
              <a:rPr lang="en-US" sz="800" dirty="0" smtClean="0">
                <a:effectLst/>
              </a:rPr>
              <a:t>-VASc score ≥2: recommend oral anticoagulation.</a:t>
            </a:r>
            <a:r>
              <a:rPr lang="en-US" sz="800" baseline="30000" dirty="0" smtClean="0">
                <a:effectLst/>
              </a:rPr>
              <a:t>2</a:t>
            </a:r>
            <a:r>
              <a:rPr lang="en-US" sz="800" dirty="0" smtClean="0">
                <a:effectLst/>
              </a:rPr>
              <a:t> A HAS-BLED score of ≥3 indicates that caution is warranted when prescribing oral anticoagulation and regular review is recommended.</a:t>
            </a:r>
            <a:r>
              <a:rPr lang="en-US" sz="800" baseline="30000" dirty="0" smtClean="0">
                <a:effectLst/>
              </a:rPr>
              <a:t>2</a:t>
            </a:r>
            <a:endParaRPr lang="en-US" sz="800" dirty="0" smtClean="0">
              <a:effectLst/>
            </a:endParaRPr>
          </a:p>
          <a:p>
            <a:r>
              <a:rPr lang="en-US" sz="800" dirty="0" smtClean="0">
                <a:effectLst/>
                <a:hlinkClick r:id="rId3" action="ppaction://hlinkfile"/>
              </a:rPr>
              <a:t>↵</a:t>
            </a:r>
            <a:r>
              <a:rPr lang="en-US" sz="800" dirty="0" smtClean="0">
                <a:effectLst/>
              </a:rPr>
              <a:t>* Abnormal renal function is classified as the presence of chronic dialysis, renal transplantation, or serum creatinine ≥200 </a:t>
            </a:r>
            <a:r>
              <a:rPr lang="en-US" sz="800" dirty="0" err="1" smtClean="0">
                <a:effectLst/>
              </a:rPr>
              <a:t>mmol</a:t>
            </a:r>
            <a:r>
              <a:rPr lang="en-US" sz="800" dirty="0" smtClean="0">
                <a:effectLst/>
              </a:rPr>
              <a:t>/L. Abnormal liver function is defined as chronic hepatic disease (</a:t>
            </a:r>
            <a:r>
              <a:rPr lang="en-US" sz="800" dirty="0" err="1" smtClean="0">
                <a:effectLst/>
              </a:rPr>
              <a:t>eg</a:t>
            </a:r>
            <a:r>
              <a:rPr lang="en-US" sz="800" dirty="0" smtClean="0">
                <a:effectLst/>
              </a:rPr>
              <a:t>, cirrhosis) or biochemical evidence of significant hepatic derangement (bilirubin 2 to 3 times the upper limit of normal, in association with aspartate aminotransferase/alanine aminotransferase/alkaline phosphatase 3 times the upper limit normal, </a:t>
            </a:r>
            <a:r>
              <a:rPr lang="en-US" sz="800" dirty="0" err="1" smtClean="0">
                <a:effectLst/>
              </a:rPr>
              <a:t>etc</a:t>
            </a:r>
            <a:r>
              <a:rPr lang="en-US" sz="800" dirty="0" smtClean="0">
                <a:effectLst/>
              </a:rPr>
              <a:t>), history of bleeding or predisposition (anemia), labile INR (</a:t>
            </a:r>
            <a:r>
              <a:rPr lang="en-US" sz="800" dirty="0" err="1" smtClean="0">
                <a:effectLst/>
              </a:rPr>
              <a:t>ie</a:t>
            </a:r>
            <a:r>
              <a:rPr lang="en-US" sz="800" dirty="0" smtClean="0">
                <a:effectLst/>
              </a:rPr>
              <a:t>, time in therapeutic range &lt;60%), concomitant </a:t>
            </a:r>
            <a:r>
              <a:rPr lang="en-US" sz="800" dirty="0" err="1" smtClean="0">
                <a:effectLst/>
              </a:rPr>
              <a:t>antiplatelets</a:t>
            </a:r>
            <a:r>
              <a:rPr lang="en-US" sz="800" dirty="0" smtClean="0">
                <a:effectLst/>
              </a:rPr>
              <a:t> or nonsteroidal anti-inflammatory drugs, or excess alcohol. </a:t>
            </a:r>
          </a:p>
          <a:p>
            <a:r>
              <a:rPr lang="en-US" sz="800" dirty="0" smtClean="0">
                <a:effectLst/>
              </a:rPr>
              <a:t>Use of the CHA</a:t>
            </a:r>
            <a:r>
              <a:rPr lang="en-US" sz="800" baseline="-25000" dirty="0" smtClean="0">
                <a:effectLst/>
              </a:rPr>
              <a:t>2</a:t>
            </a:r>
            <a:r>
              <a:rPr lang="en-US" sz="800" dirty="0" smtClean="0">
                <a:effectLst/>
              </a:rPr>
              <a:t>DS</a:t>
            </a:r>
            <a:r>
              <a:rPr lang="en-US" sz="800" baseline="-25000" dirty="0" smtClean="0">
                <a:effectLst/>
              </a:rPr>
              <a:t>2</a:t>
            </a:r>
            <a:r>
              <a:rPr lang="en-US" sz="800" dirty="0" smtClean="0">
                <a:effectLst/>
              </a:rPr>
              <a:t>-VASc and HAS-BLED Scores to Aid Decision Making for </a:t>
            </a:r>
            <a:r>
              <a:rPr lang="en-US" sz="800" dirty="0" err="1" smtClean="0">
                <a:effectLst/>
              </a:rPr>
              <a:t>Thromboprophylaxis</a:t>
            </a:r>
            <a:r>
              <a:rPr lang="en-US" sz="800" dirty="0" smtClean="0">
                <a:effectLst/>
              </a:rPr>
              <a:t> in </a:t>
            </a:r>
            <a:r>
              <a:rPr lang="en-US" sz="800" dirty="0" err="1" smtClean="0">
                <a:effectLst/>
              </a:rPr>
              <a:t>Nonvalvular</a:t>
            </a:r>
            <a:r>
              <a:rPr lang="en-US" sz="800" dirty="0" smtClean="0">
                <a:effectLst/>
              </a:rPr>
              <a:t> Atrial Fibrillation Deirdre A. Lane and</a:t>
            </a:r>
          </a:p>
          <a:p>
            <a:r>
              <a:rPr lang="en-US" sz="800" dirty="0" smtClean="0">
                <a:effectLst/>
              </a:rPr>
              <a:t>Gregory Y.H. Lip</a:t>
            </a:r>
          </a:p>
          <a:p>
            <a:r>
              <a:rPr lang="en-US" sz="800" i="1" dirty="0" smtClean="0">
                <a:effectLst/>
              </a:rPr>
              <a:t>Circulation. 2012;126:7 860-865</a:t>
            </a:r>
            <a:endParaRPr lang="en-US" sz="800" dirty="0"/>
          </a:p>
        </p:txBody>
      </p:sp>
    </p:spTree>
    <p:extLst>
      <p:ext uri="{BB962C8B-B14F-4D97-AF65-F5344CB8AC3E}">
        <p14:creationId xmlns:p14="http://schemas.microsoft.com/office/powerpoint/2010/main" val="1245146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Drug and Food Interactions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sz="3100" dirty="0" smtClean="0"/>
              <a:t>Most interactions </a:t>
            </a:r>
            <a:r>
              <a:rPr lang="en-US" sz="3100" dirty="0"/>
              <a:t>will start to have an effect within 3-5 days of concomitant </a:t>
            </a:r>
            <a:r>
              <a:rPr lang="en-US" sz="3100" dirty="0" smtClean="0"/>
              <a:t>therapy </a:t>
            </a:r>
          </a:p>
          <a:p>
            <a:pPr lvl="0"/>
            <a:r>
              <a:rPr lang="en-US" sz="3100" dirty="0" smtClean="0"/>
              <a:t>Some </a:t>
            </a:r>
            <a:r>
              <a:rPr lang="en-US" sz="3100" dirty="0"/>
              <a:t>exceptions have an effect within 7-14 days of dual </a:t>
            </a:r>
            <a:r>
              <a:rPr lang="en-US" sz="3100" dirty="0" smtClean="0"/>
              <a:t>therapy</a:t>
            </a:r>
          </a:p>
          <a:p>
            <a:pPr lvl="1"/>
            <a:r>
              <a:rPr lang="en-US" sz="3100" dirty="0" smtClean="0"/>
              <a:t>Ex. amiodarone</a:t>
            </a:r>
            <a:r>
              <a:rPr lang="en-US" sz="3100" dirty="0"/>
              <a:t>, carbamazepine and rifampin </a:t>
            </a:r>
            <a:r>
              <a:rPr lang="en-US" sz="3100" dirty="0" smtClean="0"/>
              <a:t> </a:t>
            </a:r>
          </a:p>
          <a:p>
            <a:pPr lvl="0"/>
            <a:r>
              <a:rPr lang="en-US" sz="3100" dirty="0"/>
              <a:t>T</a:t>
            </a:r>
            <a:r>
              <a:rPr lang="en-US" sz="3100" dirty="0" smtClean="0"/>
              <a:t>otal </a:t>
            </a:r>
            <a:r>
              <a:rPr lang="en-US" sz="3100" dirty="0"/>
              <a:t>weekly dose adjustment of either an increase or decrease </a:t>
            </a:r>
          </a:p>
          <a:p>
            <a:pPr lvl="1"/>
            <a:r>
              <a:rPr lang="en-US" sz="3100" dirty="0" smtClean="0"/>
              <a:t>Usually by 30%</a:t>
            </a:r>
          </a:p>
          <a:p>
            <a:pPr lvl="1"/>
            <a:r>
              <a:rPr lang="en-US" sz="3100" dirty="0" smtClean="0"/>
              <a:t>Some 50% (ex. amiodarone and rifampin)  </a:t>
            </a:r>
          </a:p>
          <a:p>
            <a:pPr lvl="0"/>
            <a:r>
              <a:rPr lang="en-US" sz="3100" dirty="0" smtClean="0"/>
              <a:t>Some </a:t>
            </a:r>
            <a:r>
              <a:rPr lang="en-US" sz="3100" dirty="0"/>
              <a:t>experts advise holding nutrition formulas for 1–2 hours before and after warfarin to avoid </a:t>
            </a:r>
            <a:r>
              <a:rPr lang="en-US" sz="3100" dirty="0" smtClean="0"/>
              <a:t>interactions. In </a:t>
            </a:r>
            <a:r>
              <a:rPr lang="en-US" sz="3100" dirty="0"/>
              <a:t>many cases adequate dilution and rinsing will avoid this interaction so do not hold nutrition formulas. </a:t>
            </a:r>
            <a:endParaRPr lang="en-US" sz="3100" dirty="0" smtClean="0"/>
          </a:p>
          <a:p>
            <a:pPr lvl="1"/>
            <a:r>
              <a:rPr lang="en-US" sz="3100" dirty="0" smtClean="0"/>
              <a:t>Patients </a:t>
            </a:r>
            <a:r>
              <a:rPr lang="en-US" sz="3100" dirty="0"/>
              <a:t>receiving enteral nutrition will have more bound drug to plasma proteins due to high protein concentration in these products. </a:t>
            </a:r>
          </a:p>
          <a:p>
            <a:pPr marL="0" indent="0">
              <a:buNone/>
            </a:pPr>
            <a:endParaRPr lang="en-US" dirty="0"/>
          </a:p>
        </p:txBody>
      </p:sp>
    </p:spTree>
    <p:extLst>
      <p:ext uri="{BB962C8B-B14F-4D97-AF65-F5344CB8AC3E}">
        <p14:creationId xmlns:p14="http://schemas.microsoft.com/office/powerpoint/2010/main" val="3579707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a:t>
            </a:r>
            <a:r>
              <a:rPr lang="en-US" dirty="0" smtClean="0"/>
              <a:t>of WCP </a:t>
            </a:r>
            <a:r>
              <a:rPr lang="en-US" dirty="0"/>
              <a:t>Dose</a:t>
            </a:r>
          </a:p>
        </p:txBody>
      </p:sp>
      <p:sp>
        <p:nvSpPr>
          <p:cNvPr id="3" name="Content Placeholder 2"/>
          <p:cNvSpPr>
            <a:spLocks noGrp="1"/>
          </p:cNvSpPr>
          <p:nvPr>
            <p:ph idx="1"/>
          </p:nvPr>
        </p:nvSpPr>
        <p:spPr>
          <a:xfrm>
            <a:off x="457200" y="1600200"/>
            <a:ext cx="8229600" cy="5181600"/>
          </a:xfrm>
        </p:spPr>
        <p:txBody>
          <a:bodyPr>
            <a:normAutofit fontScale="32500" lnSpcReduction="20000"/>
          </a:bodyPr>
          <a:lstStyle/>
          <a:p>
            <a:r>
              <a:rPr lang="en-US" sz="6800" dirty="0" smtClean="0"/>
              <a:t>Initiation Dosing vs. Maintenance Dosing</a:t>
            </a:r>
          </a:p>
          <a:p>
            <a:pPr lvl="0"/>
            <a:r>
              <a:rPr lang="en-US" sz="6800" dirty="0"/>
              <a:t>B</a:t>
            </a:r>
            <a:r>
              <a:rPr lang="en-US" sz="6800" dirty="0" smtClean="0"/>
              <a:t>aseline </a:t>
            </a:r>
            <a:r>
              <a:rPr lang="en-US" sz="6800" dirty="0"/>
              <a:t>INR must be resulted prior to the verification </a:t>
            </a:r>
            <a:r>
              <a:rPr lang="en-US" sz="6800" dirty="0" smtClean="0"/>
              <a:t>of first dose</a:t>
            </a:r>
          </a:p>
          <a:p>
            <a:pPr lvl="0"/>
            <a:r>
              <a:rPr lang="en-US" sz="6800" dirty="0"/>
              <a:t>C</a:t>
            </a:r>
            <a:r>
              <a:rPr lang="en-US" sz="6800" dirty="0" smtClean="0"/>
              <a:t>urrent </a:t>
            </a:r>
            <a:r>
              <a:rPr lang="en-US" sz="6800" dirty="0"/>
              <a:t>INR must be resulted prior to the verification of a </a:t>
            </a:r>
            <a:r>
              <a:rPr lang="en-US" sz="6800" dirty="0" smtClean="0"/>
              <a:t>dose adjustment</a:t>
            </a:r>
            <a:endParaRPr lang="en-US" sz="6800" dirty="0"/>
          </a:p>
          <a:p>
            <a:pPr lvl="0"/>
            <a:r>
              <a:rPr lang="en-US" sz="6800" dirty="0"/>
              <a:t>B</a:t>
            </a:r>
            <a:r>
              <a:rPr lang="en-US" sz="6800" dirty="0" smtClean="0"/>
              <a:t>aseline CBC </a:t>
            </a:r>
            <a:r>
              <a:rPr lang="en-US" sz="6800" dirty="0"/>
              <a:t>with </a:t>
            </a:r>
            <a:r>
              <a:rPr lang="en-US" sz="6800" dirty="0" smtClean="0"/>
              <a:t>rechecking every </a:t>
            </a:r>
            <a:r>
              <a:rPr lang="en-US" sz="6800" dirty="0"/>
              <a:t>3 days </a:t>
            </a:r>
            <a:endParaRPr lang="en-US" sz="6800" dirty="0" smtClean="0"/>
          </a:p>
          <a:p>
            <a:pPr lvl="0"/>
            <a:r>
              <a:rPr lang="en-US" sz="6800" dirty="0" smtClean="0"/>
              <a:t>Adjustments </a:t>
            </a:r>
            <a:r>
              <a:rPr lang="en-US" sz="6800" dirty="0"/>
              <a:t>based on current INR </a:t>
            </a:r>
            <a:r>
              <a:rPr lang="en-US" sz="6800" dirty="0" smtClean="0"/>
              <a:t>measurements and after assessment of:</a:t>
            </a:r>
          </a:p>
          <a:p>
            <a:pPr marL="0" lvl="0" indent="0">
              <a:buNone/>
            </a:pPr>
            <a:r>
              <a:rPr lang="en-US" sz="6800" dirty="0" smtClean="0"/>
              <a:t>	-Missed doses</a:t>
            </a:r>
          </a:p>
          <a:p>
            <a:pPr marL="0" lvl="0" indent="0">
              <a:buNone/>
            </a:pPr>
            <a:r>
              <a:rPr lang="en-US" sz="6800" dirty="0"/>
              <a:t>	</a:t>
            </a:r>
            <a:r>
              <a:rPr lang="en-US" sz="6800" dirty="0" smtClean="0"/>
              <a:t>-Changes in medication orders drug interactions</a:t>
            </a:r>
          </a:p>
          <a:p>
            <a:pPr marL="0" lvl="0" indent="0">
              <a:buNone/>
            </a:pPr>
            <a:r>
              <a:rPr lang="en-US" sz="6800" dirty="0"/>
              <a:t>	</a:t>
            </a:r>
            <a:r>
              <a:rPr lang="en-US" sz="6800" dirty="0" smtClean="0"/>
              <a:t>-Diet</a:t>
            </a:r>
          </a:p>
          <a:p>
            <a:pPr marL="0" lvl="0" indent="0">
              <a:buNone/>
            </a:pPr>
            <a:r>
              <a:rPr lang="en-US" sz="6800" dirty="0"/>
              <a:t>	</a:t>
            </a:r>
            <a:r>
              <a:rPr lang="en-US" sz="6800" dirty="0" smtClean="0"/>
              <a:t>-Documentation </a:t>
            </a:r>
            <a:r>
              <a:rPr lang="en-US" sz="6800" dirty="0"/>
              <a:t>of </a:t>
            </a:r>
            <a:r>
              <a:rPr lang="en-US" sz="6800" dirty="0" smtClean="0"/>
              <a:t>bleeding</a:t>
            </a:r>
          </a:p>
          <a:p>
            <a:pPr marL="0" lvl="0" indent="0">
              <a:buNone/>
            </a:pPr>
            <a:r>
              <a:rPr lang="en-US" sz="6800" dirty="0"/>
              <a:t>	</a:t>
            </a:r>
            <a:r>
              <a:rPr lang="en-US" sz="6800" dirty="0" smtClean="0"/>
              <a:t>-Other </a:t>
            </a:r>
            <a:r>
              <a:rPr lang="en-US" sz="6800" dirty="0"/>
              <a:t>changes </a:t>
            </a:r>
            <a:endParaRPr lang="en-US" sz="6800" dirty="0" smtClean="0"/>
          </a:p>
          <a:p>
            <a:r>
              <a:rPr lang="en-US" sz="6800" dirty="0" smtClean="0"/>
              <a:t>Importance of clinical </a:t>
            </a:r>
            <a:r>
              <a:rPr lang="en-US" sz="6800" dirty="0"/>
              <a:t>judgment </a:t>
            </a:r>
            <a:r>
              <a:rPr lang="en-US" sz="6800" dirty="0" smtClean="0"/>
              <a:t>to </a:t>
            </a:r>
            <a:r>
              <a:rPr lang="en-US" sz="6800" dirty="0"/>
              <a:t>determine appropriate </a:t>
            </a:r>
            <a:r>
              <a:rPr lang="en-US" sz="6800" dirty="0" smtClean="0"/>
              <a:t>dose</a:t>
            </a:r>
          </a:p>
          <a:p>
            <a:pPr lvl="0"/>
            <a:r>
              <a:rPr lang="en-US" sz="6800" dirty="0" smtClean="0"/>
              <a:t>Work with provider when necessary</a:t>
            </a:r>
            <a:endParaRPr lang="en-US" sz="6800" dirty="0"/>
          </a:p>
          <a:p>
            <a:pPr marL="0" indent="0">
              <a:buNone/>
            </a:pPr>
            <a:endParaRPr lang="en-US" dirty="0"/>
          </a:p>
        </p:txBody>
      </p:sp>
    </p:spTree>
    <p:extLst>
      <p:ext uri="{BB962C8B-B14F-4D97-AF65-F5344CB8AC3E}">
        <p14:creationId xmlns:p14="http://schemas.microsoft.com/office/powerpoint/2010/main" val="418895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243677"/>
              </p:ext>
            </p:extLst>
          </p:nvPr>
        </p:nvGraphicFramePr>
        <p:xfrm>
          <a:off x="76200" y="0"/>
          <a:ext cx="9033095" cy="6858007"/>
        </p:xfrm>
        <a:graphic>
          <a:graphicData uri="http://schemas.openxmlformats.org/drawingml/2006/table">
            <a:tbl>
              <a:tblPr firstRow="1" firstCol="1" bandRow="1">
                <a:tableStyleId>{5C22544A-7EE6-4342-B048-85BDC9FD1C3A}</a:tableStyleId>
              </a:tblPr>
              <a:tblGrid>
                <a:gridCol w="700844"/>
                <a:gridCol w="2361223"/>
                <a:gridCol w="1531033"/>
                <a:gridCol w="4439995"/>
              </a:tblGrid>
              <a:tr h="331050">
                <a:tc gridSpan="4">
                  <a:txBody>
                    <a:bodyPr/>
                    <a:lstStyle/>
                    <a:p>
                      <a:pPr algn="ctr"/>
                      <a:r>
                        <a:rPr lang="en-US" sz="1800" b="1" dirty="0" smtClean="0">
                          <a:solidFill>
                            <a:schemeClr val="bg1"/>
                          </a:solidFill>
                          <a:effectLst/>
                        </a:rPr>
                        <a:t>Initial Dosing for Target </a:t>
                      </a:r>
                      <a:r>
                        <a:rPr lang="en-US" sz="1800" b="1" dirty="0">
                          <a:solidFill>
                            <a:schemeClr val="bg1"/>
                          </a:solidFill>
                          <a:effectLst/>
                        </a:rPr>
                        <a:t>INR Goal of 2 -3</a:t>
                      </a:r>
                      <a:endParaRPr lang="en-US" sz="1800" b="1" dirty="0">
                        <a:solidFill>
                          <a:schemeClr val="bg1"/>
                        </a:solidFill>
                        <a:effectLst/>
                        <a:latin typeface="Arial"/>
                      </a:endParaRPr>
                    </a:p>
                  </a:txBody>
                  <a:tcPr marL="66704" marR="66704" marT="0" marB="0">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587">
                <a:tc>
                  <a:txBody>
                    <a:bodyPr/>
                    <a:lstStyle/>
                    <a:p>
                      <a:pPr algn="ctr"/>
                      <a:r>
                        <a:rPr lang="en-US" sz="1800" b="1" dirty="0">
                          <a:solidFill>
                            <a:schemeClr val="bg1"/>
                          </a:solidFill>
                          <a:effectLst/>
                        </a:rPr>
                        <a:t>Day</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Warfarin </a:t>
                      </a:r>
                      <a:r>
                        <a:rPr lang="en-US" sz="1800" b="1" dirty="0" smtClean="0">
                          <a:solidFill>
                            <a:schemeClr val="bg1"/>
                          </a:solidFill>
                          <a:effectLst/>
                        </a:rPr>
                        <a:t>Starting Dose</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INR Value</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Warfarin Increased </a:t>
                      </a:r>
                      <a:r>
                        <a:rPr lang="en-US" sz="1800" b="1" dirty="0" smtClean="0">
                          <a:solidFill>
                            <a:schemeClr val="bg1"/>
                          </a:solidFill>
                          <a:effectLst/>
                        </a:rPr>
                        <a:t>Sensitivity</a:t>
                      </a:r>
                      <a:r>
                        <a:rPr lang="en-US" sz="1800" b="1" baseline="0" dirty="0" smtClean="0">
                          <a:solidFill>
                            <a:schemeClr val="bg1"/>
                          </a:solidFill>
                          <a:effectLst/>
                        </a:rPr>
                        <a:t> </a:t>
                      </a:r>
                      <a:r>
                        <a:rPr lang="en-US" sz="1800" b="1" dirty="0" smtClean="0">
                          <a:solidFill>
                            <a:schemeClr val="bg1"/>
                          </a:solidFill>
                          <a:effectLst/>
                        </a:rPr>
                        <a:t>Starting Dose</a:t>
                      </a:r>
                      <a:endParaRPr lang="en-US" sz="1800" b="1" dirty="0">
                        <a:solidFill>
                          <a:schemeClr val="bg1"/>
                        </a:solidFill>
                        <a:effectLst/>
                        <a:latin typeface="Arial"/>
                      </a:endParaRPr>
                    </a:p>
                  </a:txBody>
                  <a:tcPr marL="66704" marR="66704" marT="0" marB="0">
                    <a:solidFill>
                      <a:schemeClr val="tx2">
                        <a:lumMod val="40000"/>
                        <a:lumOff val="60000"/>
                      </a:schemeClr>
                    </a:solidFill>
                  </a:tcPr>
                </a:tc>
              </a:tr>
              <a:tr h="278655">
                <a:tc>
                  <a:txBody>
                    <a:bodyPr/>
                    <a:lstStyle/>
                    <a:p>
                      <a:pPr algn="ctr"/>
                      <a:r>
                        <a:rPr lang="en-US" sz="1800" b="1" dirty="0">
                          <a:solidFill>
                            <a:schemeClr val="bg1"/>
                          </a:solidFill>
                          <a:effectLst/>
                        </a:rPr>
                        <a:t>Day 1</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2</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2.5mg</a:t>
                      </a:r>
                      <a:endParaRPr lang="en-US" sz="1700" b="1">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1 – 1.5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1 – 2.5 mg</a:t>
                      </a:r>
                      <a:endParaRPr lang="en-US" sz="1700" b="1">
                        <a:effectLst/>
                        <a:latin typeface="Arial"/>
                      </a:endParaRPr>
                    </a:p>
                  </a:txBody>
                  <a:tcPr marL="66704" marR="66704" marT="0" marB="0"/>
                </a:tc>
                <a:tc>
                  <a:txBody>
                    <a:bodyPr/>
                    <a:lstStyle/>
                    <a:p>
                      <a:pPr algn="ctr"/>
                      <a:r>
                        <a:rPr lang="en-US" sz="1700" b="1" dirty="0">
                          <a:effectLst/>
                        </a:rPr>
                        <a:t>2 – 2.5</a:t>
                      </a:r>
                      <a:endParaRPr lang="en-US" sz="1700" b="1" dirty="0">
                        <a:effectLst/>
                        <a:latin typeface="Arial"/>
                      </a:endParaRPr>
                    </a:p>
                  </a:txBody>
                  <a:tcPr marL="66704" marR="66704" marT="0" marB="0"/>
                </a:tc>
                <a:tc>
                  <a:txBody>
                    <a:bodyPr/>
                    <a:lstStyle/>
                    <a:p>
                      <a:pPr algn="ctr"/>
                      <a:r>
                        <a:rPr lang="en-US" sz="1700" b="1" dirty="0">
                          <a:effectLst/>
                        </a:rPr>
                        <a:t>0.5 – 1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dirty="0">
                          <a:effectLst/>
                        </a:rPr>
                        <a:t>&gt; 2.5</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3</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 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2.5 – 5 mg</a:t>
                      </a:r>
                      <a:endParaRPr lang="en-US" sz="1700" b="1" dirty="0">
                        <a:effectLst/>
                        <a:latin typeface="Arial"/>
                      </a:endParaRPr>
                    </a:p>
                  </a:txBody>
                  <a:tcPr marL="66704" marR="66704" marT="0" marB="0"/>
                </a:tc>
                <a:tc>
                  <a:txBody>
                    <a:bodyPr/>
                    <a:lstStyle/>
                    <a:p>
                      <a:pPr algn="ctr"/>
                      <a:r>
                        <a:rPr lang="en-US" sz="1700" b="1">
                          <a:effectLst/>
                        </a:rPr>
                        <a:t>1.5 – 1.9</a:t>
                      </a:r>
                      <a:endParaRPr lang="en-US" sz="1700" b="1">
                        <a:effectLst/>
                        <a:latin typeface="Arial"/>
                      </a:endParaRPr>
                    </a:p>
                  </a:txBody>
                  <a:tcPr marL="66704" marR="66704" marT="0" marB="0"/>
                </a:tc>
                <a:tc>
                  <a:txBody>
                    <a:bodyPr/>
                    <a:lstStyle/>
                    <a:p>
                      <a:pPr algn="ctr"/>
                      <a:r>
                        <a:rPr lang="en-US" sz="1700" b="1" dirty="0">
                          <a:effectLst/>
                        </a:rPr>
                        <a:t>1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 2.5 mg</a:t>
                      </a:r>
                      <a:endParaRPr lang="en-US" sz="1700" b="1" dirty="0">
                        <a:effectLst/>
                        <a:latin typeface="Arial"/>
                      </a:endParaRPr>
                    </a:p>
                  </a:txBody>
                  <a:tcPr marL="66704" marR="66704" marT="0" marB="0"/>
                </a:tc>
                <a:tc>
                  <a:txBody>
                    <a:bodyPr/>
                    <a:lstStyle/>
                    <a:p>
                      <a:pPr algn="ctr"/>
                      <a:r>
                        <a:rPr lang="en-US" sz="1700" b="1">
                          <a:effectLst/>
                        </a:rPr>
                        <a:t>2 – 3</a:t>
                      </a:r>
                      <a:endParaRPr lang="en-US" sz="1700" b="1">
                        <a:effectLst/>
                        <a:latin typeface="Arial"/>
                      </a:endParaRPr>
                    </a:p>
                  </a:txBody>
                  <a:tcPr marL="66704" marR="66704" marT="0" marB="0"/>
                </a:tc>
                <a:tc>
                  <a:txBody>
                    <a:bodyPr/>
                    <a:lstStyle/>
                    <a:p>
                      <a:pPr algn="ctr"/>
                      <a:r>
                        <a:rPr lang="en-US" sz="1700" b="1" dirty="0">
                          <a:effectLst/>
                        </a:rPr>
                        <a:t>0 – 1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mg</a:t>
                      </a:r>
                      <a:endParaRPr lang="en-US" sz="1700" b="1" dirty="0">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4</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5 – 7.5 mg</a:t>
                      </a:r>
                      <a:endParaRPr lang="en-US" sz="1700" b="1">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3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 5 mg</a:t>
                      </a:r>
                      <a:endParaRPr lang="en-US" sz="1700" b="1" dirty="0">
                        <a:effectLst/>
                        <a:latin typeface="Arial"/>
                      </a:endParaRPr>
                    </a:p>
                  </a:txBody>
                  <a:tcPr marL="66704" marR="66704" marT="0" marB="0"/>
                </a:tc>
                <a:tc>
                  <a:txBody>
                    <a:bodyPr/>
                    <a:lstStyle/>
                    <a:p>
                      <a:pPr algn="ctr"/>
                      <a:r>
                        <a:rPr lang="en-US" sz="1700" b="1" dirty="0">
                          <a:effectLst/>
                        </a:rPr>
                        <a:t>2 - 3</a:t>
                      </a:r>
                      <a:endParaRPr lang="en-US" sz="1700" b="1" dirty="0">
                        <a:effectLst/>
                        <a:latin typeface="Arial"/>
                      </a:endParaRPr>
                    </a:p>
                  </a:txBody>
                  <a:tcPr marL="66704" marR="66704" marT="0" marB="0"/>
                </a:tc>
                <a:tc>
                  <a:txBody>
                    <a:bodyPr/>
                    <a:lstStyle/>
                    <a:p>
                      <a:pPr algn="ctr"/>
                      <a:r>
                        <a:rPr lang="en-US" sz="1700" b="1" dirty="0">
                          <a:effectLst/>
                        </a:rPr>
                        <a:t>0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mg</a:t>
                      </a:r>
                      <a:endParaRPr lang="en-US" sz="1700" b="1" dirty="0">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5</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7.5 – 10 mg</a:t>
                      </a:r>
                      <a:endParaRPr lang="en-US" sz="1700" b="1" dirty="0">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3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 5 mg</a:t>
                      </a:r>
                      <a:endParaRPr lang="en-US" sz="1700" b="1">
                        <a:effectLst/>
                        <a:latin typeface="Arial"/>
                      </a:endParaRPr>
                    </a:p>
                  </a:txBody>
                  <a:tcPr marL="66704" marR="66704" marT="0" marB="0"/>
                </a:tc>
                <a:tc>
                  <a:txBody>
                    <a:bodyPr/>
                    <a:lstStyle/>
                    <a:p>
                      <a:pPr algn="ctr"/>
                      <a:r>
                        <a:rPr lang="en-US" sz="1700" b="1" dirty="0">
                          <a:effectLst/>
                        </a:rPr>
                        <a:t>2 - 3</a:t>
                      </a:r>
                      <a:endParaRPr lang="en-US" sz="1700" b="1" dirty="0">
                        <a:effectLst/>
                        <a:latin typeface="Arial"/>
                      </a:endParaRPr>
                    </a:p>
                  </a:txBody>
                  <a:tcPr marL="66704" marR="66704" marT="0" marB="0"/>
                </a:tc>
                <a:tc>
                  <a:txBody>
                    <a:bodyPr/>
                    <a:lstStyle/>
                    <a:p>
                      <a:pPr algn="ctr"/>
                      <a:r>
                        <a:rPr lang="en-US" sz="1700" b="1" dirty="0">
                          <a:effectLst/>
                        </a:rPr>
                        <a:t>0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6</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a:effectLst/>
                        </a:rPr>
                        <a:t>7.5 – 12.5 mg</a:t>
                      </a:r>
                      <a:endParaRPr lang="en-US" sz="1700" b="1">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3 – 7.5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5 – 10 mg</a:t>
                      </a:r>
                      <a:endParaRPr lang="en-US" sz="1700" b="1">
                        <a:effectLst/>
                        <a:latin typeface="Arial"/>
                      </a:endParaRPr>
                    </a:p>
                  </a:txBody>
                  <a:tcPr marL="66704" marR="66704" marT="0" marB="0"/>
                </a:tc>
                <a:tc>
                  <a:txBody>
                    <a:bodyPr/>
                    <a:lstStyle/>
                    <a:p>
                      <a:pPr algn="ctr"/>
                      <a:r>
                        <a:rPr lang="en-US" sz="1700" b="1">
                          <a:effectLst/>
                        </a:rPr>
                        <a:t>1.5 – 1.9</a:t>
                      </a:r>
                      <a:endParaRPr lang="en-US" sz="1700" b="1">
                        <a:effectLst/>
                        <a:latin typeface="Arial"/>
                      </a:endParaRPr>
                    </a:p>
                  </a:txBody>
                  <a:tcPr marL="66704" marR="66704" marT="0" marB="0"/>
                </a:tc>
                <a:tc>
                  <a:txBody>
                    <a:bodyPr/>
                    <a:lstStyle/>
                    <a:p>
                      <a:pPr algn="ctr"/>
                      <a:r>
                        <a:rPr lang="en-US" sz="1700" b="1" dirty="0">
                          <a:effectLst/>
                        </a:rPr>
                        <a:t>2.5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 7.5 mg</a:t>
                      </a:r>
                      <a:endParaRPr lang="en-US" sz="1700" b="1">
                        <a:effectLst/>
                        <a:latin typeface="Arial"/>
                      </a:endParaRPr>
                    </a:p>
                  </a:txBody>
                  <a:tcPr marL="66704" marR="66704" marT="0" marB="0"/>
                </a:tc>
                <a:tc>
                  <a:txBody>
                    <a:bodyPr/>
                    <a:lstStyle/>
                    <a:p>
                      <a:pPr algn="ctr"/>
                      <a:r>
                        <a:rPr lang="en-US" sz="1700" b="1">
                          <a:effectLst/>
                        </a:rPr>
                        <a:t>2 – 3</a:t>
                      </a:r>
                      <a:endParaRPr lang="en-US" sz="1700" b="1">
                        <a:effectLst/>
                        <a:latin typeface="Arial"/>
                      </a:endParaRPr>
                    </a:p>
                  </a:txBody>
                  <a:tcPr marL="66704" marR="66704" marT="0" marB="0"/>
                </a:tc>
                <a:tc>
                  <a:txBody>
                    <a:bodyPr/>
                    <a:lstStyle/>
                    <a:p>
                      <a:pPr algn="ctr"/>
                      <a:r>
                        <a:rPr lang="en-US" sz="1700" b="1" dirty="0">
                          <a:effectLst/>
                        </a:rPr>
                        <a:t>0 – 4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a:effectLst/>
                        </a:rPr>
                        <a:t>&gt; 3</a:t>
                      </a:r>
                      <a:endParaRPr lang="en-US" sz="1700" b="1">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bl>
          </a:graphicData>
        </a:graphic>
      </p:graphicFrame>
      <p:sp>
        <p:nvSpPr>
          <p:cNvPr id="5" name="Rectangle 1"/>
          <p:cNvSpPr>
            <a:spLocks noChangeArrowheads="1"/>
          </p:cNvSpPr>
          <p:nvPr/>
        </p:nvSpPr>
        <p:spPr bwMode="auto">
          <a:xfrm>
            <a:off x="1614488" y="1538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3516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0534631"/>
              </p:ext>
            </p:extLst>
          </p:nvPr>
        </p:nvGraphicFramePr>
        <p:xfrm>
          <a:off x="0" y="0"/>
          <a:ext cx="9144000" cy="6827268"/>
        </p:xfrm>
        <a:graphic>
          <a:graphicData uri="http://schemas.openxmlformats.org/drawingml/2006/table">
            <a:tbl>
              <a:tblPr firstRow="1" firstCol="1" bandRow="1">
                <a:tableStyleId>{5C22544A-7EE6-4342-B048-85BDC9FD1C3A}</a:tableStyleId>
              </a:tblPr>
              <a:tblGrid>
                <a:gridCol w="774916"/>
                <a:gridCol w="2634712"/>
                <a:gridCol w="1848172"/>
                <a:gridCol w="3886200"/>
              </a:tblGrid>
              <a:tr h="240455">
                <a:tc gridSpan="4">
                  <a:txBody>
                    <a:bodyPr/>
                    <a:lstStyle/>
                    <a:p>
                      <a:pPr algn="ctr"/>
                      <a:r>
                        <a:rPr lang="en-US" sz="1300" b="1" dirty="0" smtClean="0">
                          <a:solidFill>
                            <a:schemeClr val="bg1"/>
                          </a:solidFill>
                          <a:effectLst/>
                        </a:rPr>
                        <a:t>Initial  Dosing for Target </a:t>
                      </a:r>
                      <a:r>
                        <a:rPr lang="en-US" sz="1300" b="1" dirty="0">
                          <a:solidFill>
                            <a:schemeClr val="bg1"/>
                          </a:solidFill>
                          <a:effectLst/>
                        </a:rPr>
                        <a:t>INR Goal of 2.5 -3.5</a:t>
                      </a:r>
                      <a:endParaRPr lang="en-US" sz="1300" b="1" dirty="0">
                        <a:solidFill>
                          <a:schemeClr val="bg1"/>
                        </a:solidFill>
                        <a:effectLst/>
                        <a:latin typeface="Arial"/>
                      </a:endParaRPr>
                    </a:p>
                  </a:txBody>
                  <a:tcPr marL="53270" marR="53270" marT="0" marB="0">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5845">
                <a:tc>
                  <a:txBody>
                    <a:bodyPr/>
                    <a:lstStyle/>
                    <a:p>
                      <a:pPr algn="ctr"/>
                      <a:r>
                        <a:rPr lang="en-US" sz="1300" b="1" dirty="0">
                          <a:solidFill>
                            <a:schemeClr val="bg1"/>
                          </a:solidFill>
                          <a:effectLst/>
                        </a:rPr>
                        <a:t>Day</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smtClean="0">
                          <a:solidFill>
                            <a:schemeClr val="bg1"/>
                          </a:solidFill>
                          <a:effectLst/>
                        </a:rPr>
                        <a:t>Warfarin Starting Dose</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solidFill>
                            <a:schemeClr val="bg1"/>
                          </a:solidFill>
                          <a:effectLst/>
                        </a:rPr>
                        <a:t>INR Value</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solidFill>
                            <a:schemeClr val="bg1"/>
                          </a:solidFill>
                          <a:effectLst/>
                        </a:rPr>
                        <a:t>Warfarin Increased </a:t>
                      </a:r>
                      <a:r>
                        <a:rPr lang="en-US" sz="1300" b="1" dirty="0" smtClean="0">
                          <a:solidFill>
                            <a:schemeClr val="bg1"/>
                          </a:solidFill>
                          <a:effectLst/>
                        </a:rPr>
                        <a:t>Sensitivity</a:t>
                      </a:r>
                      <a:r>
                        <a:rPr lang="en-US" sz="1300" b="1" baseline="0" dirty="0" smtClean="0">
                          <a:solidFill>
                            <a:schemeClr val="bg1"/>
                          </a:solidFill>
                          <a:effectLst/>
                        </a:rPr>
                        <a:t> </a:t>
                      </a:r>
                      <a:r>
                        <a:rPr lang="en-US" sz="1300" b="1" dirty="0" smtClean="0">
                          <a:solidFill>
                            <a:schemeClr val="bg1"/>
                          </a:solidFill>
                          <a:effectLst/>
                        </a:rPr>
                        <a:t>Starting </a:t>
                      </a:r>
                      <a:r>
                        <a:rPr lang="en-US" sz="1300" b="1" dirty="0">
                          <a:solidFill>
                            <a:schemeClr val="bg1"/>
                          </a:solidFill>
                          <a:effectLst/>
                        </a:rPr>
                        <a:t>Dose </a:t>
                      </a:r>
                      <a:endParaRPr lang="en-US" sz="1300" b="1" dirty="0">
                        <a:solidFill>
                          <a:schemeClr val="bg1"/>
                        </a:solidFill>
                        <a:effectLst/>
                        <a:latin typeface="Arial"/>
                      </a:endParaRPr>
                    </a:p>
                  </a:txBody>
                  <a:tcPr marL="53270" marR="53270" marT="0" marB="0">
                    <a:solidFill>
                      <a:schemeClr val="tx2">
                        <a:lumMod val="40000"/>
                        <a:lumOff val="60000"/>
                      </a:schemeClr>
                    </a:solidFill>
                  </a:tcPr>
                </a:tc>
              </a:tr>
              <a:tr h="204041">
                <a:tc>
                  <a:txBody>
                    <a:bodyPr/>
                    <a:lstStyle/>
                    <a:p>
                      <a:pPr algn="ctr"/>
                      <a:r>
                        <a:rPr lang="en-US" sz="1300" b="1" dirty="0">
                          <a:solidFill>
                            <a:schemeClr val="bg1"/>
                          </a:solidFill>
                          <a:effectLst/>
                        </a:rPr>
                        <a:t>Day 1</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effectLst/>
                        </a:rPr>
                        <a:t>5 mg</a:t>
                      </a:r>
                      <a:endParaRPr lang="en-US" sz="1300" b="1" dirty="0">
                        <a:effectLst/>
                        <a:latin typeface="Arial"/>
                      </a:endParaRPr>
                    </a:p>
                  </a:txBody>
                  <a:tcPr marL="53270" marR="53270" marT="0" marB="0"/>
                </a:tc>
                <a:tc>
                  <a:txBody>
                    <a:bodyPr/>
                    <a:lstStyle/>
                    <a:p>
                      <a:pPr algn="ctr"/>
                      <a:r>
                        <a:rPr lang="en-US" sz="1300" b="1" dirty="0">
                          <a:effectLst/>
                        </a:rPr>
                        <a:t>-</a:t>
                      </a:r>
                      <a:endParaRPr lang="en-US" sz="1300" b="1" dirty="0">
                        <a:effectLst/>
                        <a:latin typeface="Arial"/>
                      </a:endParaRPr>
                    </a:p>
                  </a:txBody>
                  <a:tcPr marL="53270" marR="53270" marT="0" marB="0"/>
                </a:tc>
                <a:tc>
                  <a:txBody>
                    <a:bodyPr/>
                    <a:lstStyle/>
                    <a:p>
                      <a:pPr algn="ctr"/>
                      <a:r>
                        <a:rPr lang="en-US" sz="1300" b="1" dirty="0">
                          <a:effectLst/>
                        </a:rPr>
                        <a:t>2.5 mg</a:t>
                      </a:r>
                      <a:endParaRPr lang="en-US" sz="1300" b="1" dirty="0">
                        <a:effectLst/>
                        <a:latin typeface="Arial"/>
                      </a:endParaRPr>
                    </a:p>
                  </a:txBody>
                  <a:tcPr marL="53270" marR="53270" marT="0" marB="0"/>
                </a:tc>
              </a:tr>
              <a:tr h="125564">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r>
              <a:tr h="204041">
                <a:tc rowSpan="6">
                  <a:txBody>
                    <a:bodyPr/>
                    <a:lstStyle/>
                    <a:p>
                      <a:pPr algn="ctr"/>
                      <a:r>
                        <a:rPr lang="en-US" sz="1300" b="1" dirty="0">
                          <a:solidFill>
                            <a:schemeClr val="bg1"/>
                          </a:solidFill>
                          <a:effectLst/>
                        </a:rPr>
                        <a:t>Day 2</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effectLst/>
                        </a:rPr>
                        <a:t>5 mg</a:t>
                      </a:r>
                      <a:endParaRPr lang="en-US" sz="1300" b="1" dirty="0">
                        <a:effectLst/>
                        <a:latin typeface="Arial"/>
                      </a:endParaRPr>
                    </a:p>
                  </a:txBody>
                  <a:tcPr marL="53270" marR="53270" marT="0" marB="0"/>
                </a:tc>
                <a:tc>
                  <a:txBody>
                    <a:bodyPr/>
                    <a:lstStyle/>
                    <a:p>
                      <a:pPr algn="ctr"/>
                      <a:r>
                        <a:rPr lang="en-US" sz="1300" b="1" dirty="0">
                          <a:effectLst/>
                        </a:rPr>
                        <a:t>&lt; 1.5</a:t>
                      </a:r>
                      <a:endParaRPr lang="en-US" sz="1300" b="1" dirty="0">
                        <a:effectLst/>
                        <a:latin typeface="Arial"/>
                      </a:endParaRPr>
                    </a:p>
                  </a:txBody>
                  <a:tcPr marL="53270" marR="53270" marT="0" marB="0"/>
                </a:tc>
                <a:tc>
                  <a:txBody>
                    <a:bodyPr/>
                    <a:lstStyle/>
                    <a:p>
                      <a:pPr algn="ctr"/>
                      <a:r>
                        <a:rPr lang="en-US" sz="1300" b="1" dirty="0">
                          <a:effectLst/>
                        </a:rPr>
                        <a:t>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2.5 mg</a:t>
                      </a:r>
                      <a:endParaRPr lang="en-US" sz="1300" b="1" dirty="0">
                        <a:effectLst/>
                        <a:latin typeface="Arial"/>
                      </a:endParaRPr>
                    </a:p>
                  </a:txBody>
                  <a:tcPr marL="53270" marR="53270" marT="0" marB="0"/>
                </a:tc>
                <a:tc>
                  <a:txBody>
                    <a:bodyPr/>
                    <a:lstStyle/>
                    <a:p>
                      <a:pPr algn="ctr"/>
                      <a:r>
                        <a:rPr lang="en-US" sz="1300" b="1" dirty="0">
                          <a:effectLst/>
                        </a:rPr>
                        <a:t>1.5 – 1.9</a:t>
                      </a:r>
                      <a:endParaRPr lang="en-US" sz="1300" b="1" dirty="0">
                        <a:effectLst/>
                        <a:latin typeface="Arial"/>
                      </a:endParaRPr>
                    </a:p>
                  </a:txBody>
                  <a:tcPr marL="53270" marR="53270" marT="0" marB="0"/>
                </a:tc>
                <a:tc>
                  <a:txBody>
                    <a:bodyPr/>
                    <a:lstStyle/>
                    <a:p>
                      <a:pPr algn="ctr"/>
                      <a:r>
                        <a:rPr lang="en-US" sz="1300" b="1" dirty="0">
                          <a:effectLst/>
                        </a:rPr>
                        <a:t>1 – 1.5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2.5 mg</a:t>
                      </a:r>
                      <a:endParaRPr lang="en-US" sz="1300" b="1" dirty="0">
                        <a:effectLst/>
                        <a:latin typeface="Arial"/>
                      </a:endParaRPr>
                    </a:p>
                  </a:txBody>
                  <a:tcPr marL="53270" marR="53270" marT="0" marB="0"/>
                </a:tc>
                <a:tc>
                  <a:txBody>
                    <a:bodyPr/>
                    <a:lstStyle/>
                    <a:p>
                      <a:pPr algn="ctr"/>
                      <a:r>
                        <a:rPr lang="en-US" sz="1300" b="1" dirty="0">
                          <a:effectLst/>
                        </a:rPr>
                        <a:t>2 – 2.5</a:t>
                      </a:r>
                      <a:endParaRPr lang="en-US" sz="1300" b="1" dirty="0">
                        <a:effectLst/>
                        <a:latin typeface="Arial"/>
                      </a:endParaRPr>
                    </a:p>
                  </a:txBody>
                  <a:tcPr marL="53270" marR="53270" marT="0" marB="0"/>
                </a:tc>
                <a:tc>
                  <a:txBody>
                    <a:bodyPr/>
                    <a:lstStyle/>
                    <a:p>
                      <a:pPr algn="ctr"/>
                      <a:r>
                        <a:rPr lang="en-US" sz="1300" b="1" dirty="0">
                          <a:effectLst/>
                        </a:rPr>
                        <a:t>1 – 1.5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1 – 2.5 mg</a:t>
                      </a:r>
                      <a:endParaRPr lang="en-US" sz="1300" b="1">
                        <a:effectLst/>
                        <a:latin typeface="Arial"/>
                      </a:endParaRPr>
                    </a:p>
                  </a:txBody>
                  <a:tcPr marL="53270" marR="53270" marT="0" marB="0"/>
                </a:tc>
                <a:tc>
                  <a:txBody>
                    <a:bodyPr/>
                    <a:lstStyle/>
                    <a:p>
                      <a:pPr algn="ctr"/>
                      <a:r>
                        <a:rPr lang="en-US" sz="1300" b="1" dirty="0">
                          <a:effectLst/>
                        </a:rPr>
                        <a:t>2.5 – 3</a:t>
                      </a:r>
                      <a:endParaRPr lang="en-US" sz="1300" b="1" dirty="0">
                        <a:effectLst/>
                        <a:latin typeface="Arial"/>
                      </a:endParaRPr>
                    </a:p>
                  </a:txBody>
                  <a:tcPr marL="53270" marR="53270" marT="0" marB="0"/>
                </a:tc>
                <a:tc>
                  <a:txBody>
                    <a:bodyPr/>
                    <a:lstStyle/>
                    <a:p>
                      <a:pPr algn="ctr"/>
                      <a:r>
                        <a:rPr lang="en-US" sz="1300" b="1" dirty="0">
                          <a:effectLst/>
                        </a:rPr>
                        <a:t>0.5 – 1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0.5 – 1 mg</a:t>
                      </a:r>
                      <a:endParaRPr lang="en-US" sz="1300" b="1" dirty="0">
                        <a:effectLst/>
                        <a:latin typeface="Arial"/>
                      </a:endParaRPr>
                    </a:p>
                  </a:txBody>
                  <a:tcPr marL="53270" marR="53270" marT="0" marB="0"/>
                </a:tc>
                <a:tc>
                  <a:txBody>
                    <a:bodyPr/>
                    <a:lstStyle/>
                    <a:p>
                      <a:pPr algn="ctr"/>
                      <a:r>
                        <a:rPr lang="en-US" sz="1300" b="1" dirty="0">
                          <a:effectLst/>
                        </a:rPr>
                        <a:t>3 – 3.5</a:t>
                      </a:r>
                      <a:endParaRPr lang="en-US" sz="1300" b="1" dirty="0">
                        <a:effectLst/>
                        <a:latin typeface="Arial"/>
                      </a:endParaRPr>
                    </a:p>
                  </a:txBody>
                  <a:tcPr marL="53270" marR="53270" marT="0" marB="0"/>
                </a:tc>
                <a:tc>
                  <a:txBody>
                    <a:bodyPr/>
                    <a:lstStyle/>
                    <a:p>
                      <a:pPr algn="ctr"/>
                      <a:r>
                        <a:rPr lang="en-US" sz="1300" b="1" dirty="0">
                          <a:effectLst/>
                        </a:rPr>
                        <a:t>0.5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0 mg</a:t>
                      </a:r>
                      <a:endParaRPr lang="en-US" sz="1300" b="1" dirty="0">
                        <a:effectLst/>
                        <a:latin typeface="Arial"/>
                      </a:endParaRPr>
                    </a:p>
                  </a:txBody>
                  <a:tcPr marL="53270" marR="53270" marT="0" marB="0"/>
                </a:tc>
                <a:tc>
                  <a:txBody>
                    <a:bodyPr/>
                    <a:lstStyle/>
                    <a:p>
                      <a:pPr algn="ctr"/>
                      <a:r>
                        <a:rPr lang="en-US" sz="1300" b="1" dirty="0">
                          <a:effectLst/>
                        </a:rPr>
                        <a:t>&gt; 3.5</a:t>
                      </a:r>
                      <a:endParaRPr lang="en-US" sz="1300" b="1" dirty="0">
                        <a:effectLst/>
                        <a:latin typeface="Arial"/>
                      </a:endParaRPr>
                    </a:p>
                  </a:txBody>
                  <a:tcPr marL="53270" marR="53270" marT="0" marB="0"/>
                </a:tc>
                <a:tc>
                  <a:txBody>
                    <a:bodyPr/>
                    <a:lstStyle/>
                    <a:p>
                      <a:pPr algn="ctr"/>
                      <a:r>
                        <a:rPr lang="en-US" sz="1300" b="1" dirty="0">
                          <a:effectLst/>
                        </a:rPr>
                        <a:t>0 mg</a:t>
                      </a:r>
                      <a:endParaRPr lang="en-US" sz="1300" b="1" dirty="0">
                        <a:effectLst/>
                        <a:latin typeface="Arial"/>
                      </a:endParaRPr>
                    </a:p>
                  </a:txBody>
                  <a:tcPr marL="53270" marR="53270" marT="0" marB="0"/>
                </a:tc>
              </a:tr>
              <a:tr h="125564">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r>
              <a:tr h="204041">
                <a:tc rowSpan="6">
                  <a:txBody>
                    <a:bodyPr/>
                    <a:lstStyle/>
                    <a:p>
                      <a:pPr algn="ctr"/>
                      <a:r>
                        <a:rPr lang="en-US" sz="1300" b="1" dirty="0">
                          <a:solidFill>
                            <a:schemeClr val="bg1"/>
                          </a:solidFill>
                          <a:effectLst/>
                        </a:rPr>
                        <a:t>Day 3</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effectLst/>
                        </a:rPr>
                        <a:t>5 – 10 mg</a:t>
                      </a:r>
                      <a:endParaRPr lang="en-US" sz="1300" b="1" dirty="0">
                        <a:effectLst/>
                        <a:latin typeface="Arial"/>
                      </a:endParaRPr>
                    </a:p>
                  </a:txBody>
                  <a:tcPr marL="53270" marR="53270" marT="0" marB="0"/>
                </a:tc>
                <a:tc>
                  <a:txBody>
                    <a:bodyPr/>
                    <a:lstStyle/>
                    <a:p>
                      <a:pPr algn="ctr"/>
                      <a:r>
                        <a:rPr lang="en-US" sz="1300" b="1" dirty="0">
                          <a:effectLst/>
                        </a:rPr>
                        <a:t>&lt; 1.5</a:t>
                      </a:r>
                      <a:endParaRPr lang="en-US" sz="1300" b="1" dirty="0">
                        <a:effectLst/>
                        <a:latin typeface="Arial"/>
                      </a:endParaRPr>
                    </a:p>
                  </a:txBody>
                  <a:tcPr marL="53270" marR="53270" marT="0" marB="0"/>
                </a:tc>
                <a:tc>
                  <a:txBody>
                    <a:bodyPr/>
                    <a:lstStyle/>
                    <a:p>
                      <a:pPr algn="ctr"/>
                      <a:r>
                        <a:rPr lang="en-US" sz="1300" b="1" dirty="0">
                          <a:effectLst/>
                        </a:rPr>
                        <a:t>2.5 – 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2.5 – 5 mg</a:t>
                      </a:r>
                      <a:endParaRPr lang="en-US" sz="1300" b="1" dirty="0">
                        <a:effectLst/>
                        <a:latin typeface="Arial"/>
                      </a:endParaRPr>
                    </a:p>
                  </a:txBody>
                  <a:tcPr marL="53270" marR="53270" marT="0" marB="0"/>
                </a:tc>
                <a:tc>
                  <a:txBody>
                    <a:bodyPr/>
                    <a:lstStyle/>
                    <a:p>
                      <a:pPr algn="ctr"/>
                      <a:r>
                        <a:rPr lang="en-US" sz="1300" b="1" dirty="0">
                          <a:effectLst/>
                        </a:rPr>
                        <a:t>1.5 – 1.9</a:t>
                      </a:r>
                      <a:endParaRPr lang="en-US" sz="1300" b="1" dirty="0">
                        <a:effectLst/>
                        <a:latin typeface="Arial"/>
                      </a:endParaRPr>
                    </a:p>
                  </a:txBody>
                  <a:tcPr marL="53270" marR="53270" marT="0" marB="0"/>
                </a:tc>
                <a:tc>
                  <a:txBody>
                    <a:bodyPr/>
                    <a:lstStyle/>
                    <a:p>
                      <a:pPr algn="ctr"/>
                      <a:r>
                        <a:rPr lang="en-US" sz="1300" b="1" dirty="0">
                          <a:effectLst/>
                        </a:rPr>
                        <a:t>1 – 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2.5 mg</a:t>
                      </a:r>
                      <a:endParaRPr lang="en-US" sz="1300" b="1" dirty="0">
                        <a:effectLst/>
                        <a:latin typeface="Arial"/>
                      </a:endParaRPr>
                    </a:p>
                  </a:txBody>
                  <a:tcPr marL="53270" marR="53270" marT="0" marB="0"/>
                </a:tc>
                <a:tc>
                  <a:txBody>
                    <a:bodyPr/>
                    <a:lstStyle/>
                    <a:p>
                      <a:pPr algn="ctr"/>
                      <a:r>
                        <a:rPr lang="en-US" sz="1300" b="1" dirty="0">
                          <a:effectLst/>
                        </a:rPr>
                        <a:t>2 – 2.5</a:t>
                      </a:r>
                      <a:endParaRPr lang="en-US" sz="1300" b="1" dirty="0">
                        <a:effectLst/>
                        <a:latin typeface="Arial"/>
                      </a:endParaRPr>
                    </a:p>
                  </a:txBody>
                  <a:tcPr marL="53270" marR="53270" marT="0" marB="0"/>
                </a:tc>
                <a:tc>
                  <a:txBody>
                    <a:bodyPr/>
                    <a:lstStyle/>
                    <a:p>
                      <a:pPr algn="ctr"/>
                      <a:r>
                        <a:rPr lang="en-US" sz="1300" b="1" dirty="0">
                          <a:effectLst/>
                        </a:rPr>
                        <a:t>1.25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2.5 mg</a:t>
                      </a:r>
                      <a:endParaRPr lang="en-US" sz="1300" b="1" dirty="0">
                        <a:effectLst/>
                        <a:latin typeface="Arial"/>
                      </a:endParaRPr>
                    </a:p>
                  </a:txBody>
                  <a:tcPr marL="53270" marR="53270" marT="0" marB="0"/>
                </a:tc>
                <a:tc>
                  <a:txBody>
                    <a:bodyPr/>
                    <a:lstStyle/>
                    <a:p>
                      <a:pPr algn="ctr"/>
                      <a:r>
                        <a:rPr lang="en-US" sz="1300" b="1" dirty="0">
                          <a:effectLst/>
                        </a:rPr>
                        <a:t>2.5 – 3</a:t>
                      </a:r>
                      <a:endParaRPr lang="en-US" sz="1300" b="1" dirty="0">
                        <a:effectLst/>
                        <a:latin typeface="Arial"/>
                      </a:endParaRPr>
                    </a:p>
                  </a:txBody>
                  <a:tcPr marL="53270" marR="53270" marT="0" marB="0"/>
                </a:tc>
                <a:tc>
                  <a:txBody>
                    <a:bodyPr/>
                    <a:lstStyle/>
                    <a:p>
                      <a:pPr algn="ctr"/>
                      <a:r>
                        <a:rPr lang="en-US" sz="1300" b="1" dirty="0">
                          <a:effectLst/>
                        </a:rPr>
                        <a:t>1.25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1 mg</a:t>
                      </a:r>
                      <a:endParaRPr lang="en-US" sz="1300" b="1" dirty="0">
                        <a:effectLst/>
                        <a:latin typeface="Arial"/>
                      </a:endParaRPr>
                    </a:p>
                  </a:txBody>
                  <a:tcPr marL="53270" marR="53270" marT="0" marB="0"/>
                </a:tc>
                <a:tc>
                  <a:txBody>
                    <a:bodyPr/>
                    <a:lstStyle/>
                    <a:p>
                      <a:pPr algn="ctr"/>
                      <a:r>
                        <a:rPr lang="en-US" sz="1300" b="1" dirty="0">
                          <a:effectLst/>
                        </a:rPr>
                        <a:t>3 – 3.5</a:t>
                      </a:r>
                      <a:endParaRPr lang="en-US" sz="1300" b="1" dirty="0">
                        <a:effectLst/>
                        <a:latin typeface="Arial"/>
                      </a:endParaRPr>
                    </a:p>
                  </a:txBody>
                  <a:tcPr marL="53270" marR="53270" marT="0" marB="0"/>
                </a:tc>
                <a:tc>
                  <a:txBody>
                    <a:bodyPr/>
                    <a:lstStyle/>
                    <a:p>
                      <a:pPr algn="ctr"/>
                      <a:r>
                        <a:rPr lang="en-US" sz="1300" b="1" dirty="0">
                          <a:effectLst/>
                        </a:rPr>
                        <a:t>0.5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0 mg</a:t>
                      </a:r>
                      <a:endParaRPr lang="en-US" sz="1300" b="1">
                        <a:effectLst/>
                        <a:latin typeface="Arial"/>
                      </a:endParaRPr>
                    </a:p>
                  </a:txBody>
                  <a:tcPr marL="53270" marR="53270" marT="0" marB="0"/>
                </a:tc>
                <a:tc>
                  <a:txBody>
                    <a:bodyPr/>
                    <a:lstStyle/>
                    <a:p>
                      <a:pPr algn="ctr"/>
                      <a:r>
                        <a:rPr lang="en-US" sz="1300" b="1" dirty="0">
                          <a:effectLst/>
                        </a:rPr>
                        <a:t>&gt; 3.5</a:t>
                      </a:r>
                      <a:endParaRPr lang="en-US" sz="1300" b="1" dirty="0">
                        <a:effectLst/>
                        <a:latin typeface="Arial"/>
                      </a:endParaRPr>
                    </a:p>
                  </a:txBody>
                  <a:tcPr marL="53270" marR="53270" marT="0" marB="0"/>
                </a:tc>
                <a:tc>
                  <a:txBody>
                    <a:bodyPr/>
                    <a:lstStyle/>
                    <a:p>
                      <a:pPr algn="ctr"/>
                      <a:r>
                        <a:rPr lang="en-US" sz="1300" b="1" dirty="0">
                          <a:effectLst/>
                        </a:rPr>
                        <a:t>0 mg</a:t>
                      </a:r>
                      <a:endParaRPr lang="en-US" sz="1300" b="1" dirty="0">
                        <a:effectLst/>
                        <a:latin typeface="Arial"/>
                      </a:endParaRPr>
                    </a:p>
                  </a:txBody>
                  <a:tcPr marL="53270" marR="53270" marT="0" marB="0"/>
                </a:tc>
              </a:tr>
              <a:tr h="125564">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r>
              <a:tr h="204041">
                <a:tc rowSpan="5">
                  <a:txBody>
                    <a:bodyPr/>
                    <a:lstStyle/>
                    <a:p>
                      <a:pPr algn="ctr"/>
                      <a:r>
                        <a:rPr lang="en-US" sz="1300" b="1" dirty="0">
                          <a:solidFill>
                            <a:schemeClr val="bg1"/>
                          </a:solidFill>
                          <a:effectLst/>
                        </a:rPr>
                        <a:t>Day 4</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effectLst/>
                        </a:rPr>
                        <a:t>10 mg</a:t>
                      </a:r>
                      <a:endParaRPr lang="en-US" sz="1300" b="1" dirty="0">
                        <a:effectLst/>
                        <a:latin typeface="Arial"/>
                      </a:endParaRPr>
                    </a:p>
                  </a:txBody>
                  <a:tcPr marL="53270" marR="53270" marT="0" marB="0"/>
                </a:tc>
                <a:tc>
                  <a:txBody>
                    <a:bodyPr/>
                    <a:lstStyle/>
                    <a:p>
                      <a:pPr algn="ctr"/>
                      <a:r>
                        <a:rPr lang="en-US" sz="1300" b="1" dirty="0">
                          <a:effectLst/>
                        </a:rPr>
                        <a:t>&lt; 1.5</a:t>
                      </a:r>
                      <a:endParaRPr lang="en-US" sz="1300" b="1" dirty="0">
                        <a:effectLst/>
                        <a:latin typeface="Arial"/>
                      </a:endParaRPr>
                    </a:p>
                  </a:txBody>
                  <a:tcPr marL="53270" marR="53270" marT="0" marB="0"/>
                </a:tc>
                <a:tc>
                  <a:txBody>
                    <a:bodyPr/>
                    <a:lstStyle/>
                    <a:p>
                      <a:pPr algn="ctr"/>
                      <a:r>
                        <a:rPr lang="en-US" sz="1300" b="1" dirty="0">
                          <a:effectLst/>
                        </a:rPr>
                        <a:t>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5 – 7.5 mg</a:t>
                      </a:r>
                      <a:endParaRPr lang="en-US" sz="1300" b="1">
                        <a:effectLst/>
                        <a:latin typeface="Arial"/>
                      </a:endParaRPr>
                    </a:p>
                  </a:txBody>
                  <a:tcPr marL="53270" marR="53270" marT="0" marB="0"/>
                </a:tc>
                <a:tc>
                  <a:txBody>
                    <a:bodyPr/>
                    <a:lstStyle/>
                    <a:p>
                      <a:pPr algn="ctr"/>
                      <a:r>
                        <a:rPr lang="en-US" sz="1300" b="1">
                          <a:effectLst/>
                        </a:rPr>
                        <a:t>1.5 – 1.9</a:t>
                      </a:r>
                      <a:endParaRPr lang="en-US" sz="1300" b="1">
                        <a:effectLst/>
                        <a:latin typeface="Arial"/>
                      </a:endParaRPr>
                    </a:p>
                  </a:txBody>
                  <a:tcPr marL="53270" marR="53270" marT="0" marB="0"/>
                </a:tc>
                <a:tc>
                  <a:txBody>
                    <a:bodyPr/>
                    <a:lstStyle/>
                    <a:p>
                      <a:pPr algn="ctr"/>
                      <a:r>
                        <a:rPr lang="en-US" sz="1300" b="1" dirty="0">
                          <a:effectLst/>
                        </a:rPr>
                        <a:t>2.5 – 4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2.5 – 5 mg</a:t>
                      </a:r>
                      <a:endParaRPr lang="en-US" sz="1300" b="1">
                        <a:effectLst/>
                        <a:latin typeface="Arial"/>
                      </a:endParaRPr>
                    </a:p>
                  </a:txBody>
                  <a:tcPr marL="53270" marR="53270" marT="0" marB="0"/>
                </a:tc>
                <a:tc>
                  <a:txBody>
                    <a:bodyPr/>
                    <a:lstStyle/>
                    <a:p>
                      <a:pPr algn="ctr"/>
                      <a:r>
                        <a:rPr lang="en-US" sz="1300" b="1">
                          <a:effectLst/>
                        </a:rPr>
                        <a:t>2 – 2.5</a:t>
                      </a:r>
                      <a:endParaRPr lang="en-US" sz="1300" b="1">
                        <a:effectLst/>
                        <a:latin typeface="Arial"/>
                      </a:endParaRPr>
                    </a:p>
                  </a:txBody>
                  <a:tcPr marL="53270" marR="53270" marT="0" marB="0"/>
                </a:tc>
                <a:tc>
                  <a:txBody>
                    <a:bodyPr/>
                    <a:lstStyle/>
                    <a:p>
                      <a:pPr algn="ctr"/>
                      <a:r>
                        <a:rPr lang="en-US" sz="1300" b="1" dirty="0">
                          <a:effectLst/>
                        </a:rPr>
                        <a:t>1.25 – 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2.5 – 5 mg</a:t>
                      </a:r>
                      <a:endParaRPr lang="en-US" sz="1300" b="1">
                        <a:effectLst/>
                        <a:latin typeface="Arial"/>
                      </a:endParaRPr>
                    </a:p>
                  </a:txBody>
                  <a:tcPr marL="53270" marR="53270" marT="0" marB="0"/>
                </a:tc>
                <a:tc>
                  <a:txBody>
                    <a:bodyPr/>
                    <a:lstStyle/>
                    <a:p>
                      <a:pPr algn="ctr"/>
                      <a:r>
                        <a:rPr lang="en-US" sz="1300" b="1">
                          <a:effectLst/>
                        </a:rPr>
                        <a:t>2.5 – 3.5</a:t>
                      </a:r>
                      <a:endParaRPr lang="en-US" sz="1300" b="1">
                        <a:effectLst/>
                        <a:latin typeface="Arial"/>
                      </a:endParaRPr>
                    </a:p>
                  </a:txBody>
                  <a:tcPr marL="53270" marR="53270" marT="0" marB="0"/>
                </a:tc>
                <a:tc>
                  <a:txBody>
                    <a:bodyPr/>
                    <a:lstStyle/>
                    <a:p>
                      <a:pPr algn="ctr"/>
                      <a:r>
                        <a:rPr lang="en-US" sz="1300" b="1" dirty="0">
                          <a:effectLst/>
                        </a:rPr>
                        <a:t>1 – 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0 mg</a:t>
                      </a:r>
                      <a:endParaRPr lang="en-US" sz="1300" b="1">
                        <a:effectLst/>
                        <a:latin typeface="Arial"/>
                      </a:endParaRPr>
                    </a:p>
                  </a:txBody>
                  <a:tcPr marL="53270" marR="53270" marT="0" marB="0"/>
                </a:tc>
                <a:tc>
                  <a:txBody>
                    <a:bodyPr/>
                    <a:lstStyle/>
                    <a:p>
                      <a:pPr algn="ctr"/>
                      <a:r>
                        <a:rPr lang="en-US" sz="1300" b="1">
                          <a:effectLst/>
                        </a:rPr>
                        <a:t>&gt; 3.5</a:t>
                      </a:r>
                      <a:endParaRPr lang="en-US" sz="1300" b="1">
                        <a:effectLst/>
                        <a:latin typeface="Arial"/>
                      </a:endParaRPr>
                    </a:p>
                  </a:txBody>
                  <a:tcPr marL="53270" marR="53270" marT="0" marB="0"/>
                </a:tc>
                <a:tc>
                  <a:txBody>
                    <a:bodyPr/>
                    <a:lstStyle/>
                    <a:p>
                      <a:pPr algn="ctr"/>
                      <a:r>
                        <a:rPr lang="en-US" sz="1300" b="1" dirty="0">
                          <a:effectLst/>
                        </a:rPr>
                        <a:t>0 mg</a:t>
                      </a:r>
                      <a:endParaRPr lang="en-US" sz="1300" b="1" dirty="0">
                        <a:effectLst/>
                        <a:latin typeface="Arial"/>
                      </a:endParaRPr>
                    </a:p>
                  </a:txBody>
                  <a:tcPr marL="53270" marR="53270" marT="0" marB="0"/>
                </a:tc>
              </a:tr>
              <a:tr h="125564">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r>
              <a:tr h="204041">
                <a:tc rowSpan="5">
                  <a:txBody>
                    <a:bodyPr/>
                    <a:lstStyle/>
                    <a:p>
                      <a:pPr algn="ctr"/>
                      <a:r>
                        <a:rPr lang="en-US" sz="1300" b="1" dirty="0">
                          <a:solidFill>
                            <a:schemeClr val="bg1"/>
                          </a:solidFill>
                          <a:effectLst/>
                        </a:rPr>
                        <a:t>Day 5</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effectLst/>
                        </a:rPr>
                        <a:t>10 mg</a:t>
                      </a:r>
                      <a:endParaRPr lang="en-US" sz="1300" b="1" dirty="0">
                        <a:effectLst/>
                        <a:latin typeface="Arial"/>
                      </a:endParaRPr>
                    </a:p>
                  </a:txBody>
                  <a:tcPr marL="53270" marR="53270" marT="0" marB="0"/>
                </a:tc>
                <a:tc>
                  <a:txBody>
                    <a:bodyPr/>
                    <a:lstStyle/>
                    <a:p>
                      <a:pPr algn="ctr"/>
                      <a:r>
                        <a:rPr lang="en-US" sz="1300" b="1" dirty="0">
                          <a:effectLst/>
                        </a:rPr>
                        <a:t>&lt; 1.5</a:t>
                      </a:r>
                      <a:endParaRPr lang="en-US" sz="1300" b="1" dirty="0">
                        <a:effectLst/>
                        <a:latin typeface="Arial"/>
                      </a:endParaRPr>
                    </a:p>
                  </a:txBody>
                  <a:tcPr marL="53270" marR="53270" marT="0" marB="0"/>
                </a:tc>
                <a:tc>
                  <a:txBody>
                    <a:bodyPr/>
                    <a:lstStyle/>
                    <a:p>
                      <a:pPr algn="ctr"/>
                      <a:r>
                        <a:rPr lang="en-US" sz="1300" b="1" dirty="0">
                          <a:effectLst/>
                        </a:rPr>
                        <a:t>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7.5 – 10 mg</a:t>
                      </a:r>
                      <a:endParaRPr lang="en-US" sz="1300" b="1">
                        <a:effectLst/>
                        <a:latin typeface="Arial"/>
                      </a:endParaRPr>
                    </a:p>
                  </a:txBody>
                  <a:tcPr marL="53270" marR="53270" marT="0" marB="0"/>
                </a:tc>
                <a:tc>
                  <a:txBody>
                    <a:bodyPr/>
                    <a:lstStyle/>
                    <a:p>
                      <a:pPr algn="ctr"/>
                      <a:r>
                        <a:rPr lang="en-US" sz="1300" b="1">
                          <a:effectLst/>
                        </a:rPr>
                        <a:t>1.5 – 1.9</a:t>
                      </a:r>
                      <a:endParaRPr lang="en-US" sz="1300" b="1">
                        <a:effectLst/>
                        <a:latin typeface="Arial"/>
                      </a:endParaRPr>
                    </a:p>
                  </a:txBody>
                  <a:tcPr marL="53270" marR="53270" marT="0" marB="0"/>
                </a:tc>
                <a:tc>
                  <a:txBody>
                    <a:bodyPr/>
                    <a:lstStyle/>
                    <a:p>
                      <a:pPr algn="ctr"/>
                      <a:r>
                        <a:rPr lang="en-US" sz="1300" b="1" dirty="0">
                          <a:effectLst/>
                        </a:rPr>
                        <a:t>3 – 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0 – 5 mg</a:t>
                      </a:r>
                      <a:endParaRPr lang="en-US" sz="1300" b="1">
                        <a:effectLst/>
                        <a:latin typeface="Arial"/>
                      </a:endParaRPr>
                    </a:p>
                  </a:txBody>
                  <a:tcPr marL="53270" marR="53270" marT="0" marB="0"/>
                </a:tc>
                <a:tc>
                  <a:txBody>
                    <a:bodyPr/>
                    <a:lstStyle/>
                    <a:p>
                      <a:pPr algn="ctr"/>
                      <a:r>
                        <a:rPr lang="en-US" sz="1300" b="1">
                          <a:effectLst/>
                        </a:rPr>
                        <a:t>2 – 2.5</a:t>
                      </a:r>
                      <a:endParaRPr lang="en-US" sz="1300" b="1">
                        <a:effectLst/>
                        <a:latin typeface="Arial"/>
                      </a:endParaRPr>
                    </a:p>
                  </a:txBody>
                  <a:tcPr marL="53270" marR="53270" marT="0" marB="0"/>
                </a:tc>
                <a:tc>
                  <a:txBody>
                    <a:bodyPr/>
                    <a:lstStyle/>
                    <a:p>
                      <a:pPr algn="ctr"/>
                      <a:r>
                        <a:rPr lang="en-US" sz="1300" b="1" dirty="0">
                          <a:effectLst/>
                        </a:rPr>
                        <a:t>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2.5 – 5 mg</a:t>
                      </a:r>
                      <a:endParaRPr lang="en-US" sz="1300" b="1">
                        <a:effectLst/>
                        <a:latin typeface="Arial"/>
                      </a:endParaRPr>
                    </a:p>
                  </a:txBody>
                  <a:tcPr marL="53270" marR="53270" marT="0" marB="0"/>
                </a:tc>
                <a:tc>
                  <a:txBody>
                    <a:bodyPr/>
                    <a:lstStyle/>
                    <a:p>
                      <a:pPr algn="ctr">
                        <a:tabLst>
                          <a:tab pos="571500" algn="l"/>
                          <a:tab pos="691515" algn="ctr"/>
                        </a:tabLst>
                      </a:pPr>
                      <a:r>
                        <a:rPr lang="en-US" sz="1300" b="1">
                          <a:effectLst/>
                        </a:rPr>
                        <a:t>2.5 – 3.5</a:t>
                      </a:r>
                      <a:endParaRPr lang="en-US" sz="1300" b="1">
                        <a:effectLst/>
                        <a:latin typeface="Arial"/>
                      </a:endParaRPr>
                    </a:p>
                  </a:txBody>
                  <a:tcPr marL="53270" marR="53270" marT="0" marB="0"/>
                </a:tc>
                <a:tc>
                  <a:txBody>
                    <a:bodyPr/>
                    <a:lstStyle/>
                    <a:p>
                      <a:pPr algn="ctr"/>
                      <a:r>
                        <a:rPr lang="en-US" sz="1300" b="1" dirty="0">
                          <a:effectLst/>
                        </a:rPr>
                        <a:t>1.25 – 2.5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0 mg</a:t>
                      </a:r>
                      <a:endParaRPr lang="en-US" sz="1300" b="1">
                        <a:effectLst/>
                        <a:latin typeface="Arial"/>
                      </a:endParaRPr>
                    </a:p>
                  </a:txBody>
                  <a:tcPr marL="53270" marR="53270" marT="0" marB="0"/>
                </a:tc>
                <a:tc>
                  <a:txBody>
                    <a:bodyPr/>
                    <a:lstStyle/>
                    <a:p>
                      <a:pPr algn="ctr"/>
                      <a:r>
                        <a:rPr lang="en-US" sz="1300" b="1">
                          <a:effectLst/>
                        </a:rPr>
                        <a:t>&gt; 3.5</a:t>
                      </a:r>
                      <a:endParaRPr lang="en-US" sz="1300" b="1">
                        <a:effectLst/>
                        <a:latin typeface="Arial"/>
                      </a:endParaRPr>
                    </a:p>
                  </a:txBody>
                  <a:tcPr marL="53270" marR="53270" marT="0" marB="0"/>
                </a:tc>
                <a:tc>
                  <a:txBody>
                    <a:bodyPr/>
                    <a:lstStyle/>
                    <a:p>
                      <a:pPr algn="ctr"/>
                      <a:r>
                        <a:rPr lang="en-US" sz="1300" b="1" dirty="0">
                          <a:effectLst/>
                        </a:rPr>
                        <a:t>0 mg</a:t>
                      </a:r>
                      <a:endParaRPr lang="en-US" sz="1300" b="1" dirty="0">
                        <a:effectLst/>
                        <a:latin typeface="Arial"/>
                      </a:endParaRPr>
                    </a:p>
                  </a:txBody>
                  <a:tcPr marL="53270" marR="53270" marT="0" marB="0"/>
                </a:tc>
              </a:tr>
              <a:tr h="125564">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53270" marR="53270" marT="0" marB="0">
                    <a:solidFill>
                      <a:schemeClr val="tx2">
                        <a:lumMod val="40000"/>
                        <a:lumOff val="60000"/>
                      </a:schemeClr>
                    </a:solidFill>
                  </a:tcPr>
                </a:tc>
              </a:tr>
              <a:tr h="204041">
                <a:tc rowSpan="5">
                  <a:txBody>
                    <a:bodyPr/>
                    <a:lstStyle/>
                    <a:p>
                      <a:pPr algn="ctr"/>
                      <a:r>
                        <a:rPr lang="en-US" sz="1300" b="1" dirty="0">
                          <a:solidFill>
                            <a:schemeClr val="bg1"/>
                          </a:solidFill>
                          <a:effectLst/>
                        </a:rPr>
                        <a:t>Day 6</a:t>
                      </a:r>
                      <a:endParaRPr lang="en-US" sz="1300" b="1" dirty="0">
                        <a:solidFill>
                          <a:schemeClr val="bg1"/>
                        </a:solidFill>
                        <a:effectLst/>
                        <a:latin typeface="Arial"/>
                      </a:endParaRPr>
                    </a:p>
                  </a:txBody>
                  <a:tcPr marL="53270" marR="53270" marT="0" marB="0">
                    <a:solidFill>
                      <a:schemeClr val="tx2">
                        <a:lumMod val="40000"/>
                        <a:lumOff val="60000"/>
                      </a:schemeClr>
                    </a:solidFill>
                  </a:tcPr>
                </a:tc>
                <a:tc>
                  <a:txBody>
                    <a:bodyPr/>
                    <a:lstStyle/>
                    <a:p>
                      <a:pPr algn="ctr"/>
                      <a:r>
                        <a:rPr lang="en-US" sz="1300" b="1" dirty="0">
                          <a:effectLst/>
                        </a:rPr>
                        <a:t>7.5 – 12.5 mg</a:t>
                      </a:r>
                      <a:endParaRPr lang="en-US" sz="1300" b="1" dirty="0">
                        <a:effectLst/>
                        <a:latin typeface="Arial"/>
                      </a:endParaRPr>
                    </a:p>
                  </a:txBody>
                  <a:tcPr marL="53270" marR="53270" marT="0" marB="0"/>
                </a:tc>
                <a:tc>
                  <a:txBody>
                    <a:bodyPr/>
                    <a:lstStyle/>
                    <a:p>
                      <a:pPr algn="ctr"/>
                      <a:r>
                        <a:rPr lang="en-US" sz="1300" b="1" dirty="0">
                          <a:effectLst/>
                        </a:rPr>
                        <a:t>&lt; 1.5</a:t>
                      </a:r>
                      <a:endParaRPr lang="en-US" sz="1300" b="1" dirty="0">
                        <a:effectLst/>
                        <a:latin typeface="Arial"/>
                      </a:endParaRPr>
                    </a:p>
                  </a:txBody>
                  <a:tcPr marL="53270" marR="53270" marT="0" marB="0"/>
                </a:tc>
                <a:tc>
                  <a:txBody>
                    <a:bodyPr/>
                    <a:lstStyle/>
                    <a:p>
                      <a:pPr algn="ctr"/>
                      <a:r>
                        <a:rPr lang="en-US" sz="1300" b="1" dirty="0">
                          <a:effectLst/>
                        </a:rPr>
                        <a:t>4 - 6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dirty="0">
                          <a:effectLst/>
                        </a:rPr>
                        <a:t>5 – 10 mg</a:t>
                      </a:r>
                      <a:endParaRPr lang="en-US" sz="1300" b="1" dirty="0">
                        <a:effectLst/>
                        <a:latin typeface="Arial"/>
                      </a:endParaRPr>
                    </a:p>
                  </a:txBody>
                  <a:tcPr marL="53270" marR="53270" marT="0" marB="0"/>
                </a:tc>
                <a:tc>
                  <a:txBody>
                    <a:bodyPr/>
                    <a:lstStyle/>
                    <a:p>
                      <a:pPr algn="ctr"/>
                      <a:r>
                        <a:rPr lang="en-US" sz="1300" b="1">
                          <a:effectLst/>
                        </a:rPr>
                        <a:t>1.5 – 1.9</a:t>
                      </a:r>
                      <a:endParaRPr lang="en-US" sz="1300" b="1">
                        <a:effectLst/>
                        <a:latin typeface="Arial"/>
                      </a:endParaRPr>
                    </a:p>
                  </a:txBody>
                  <a:tcPr marL="53270" marR="53270" marT="0" marB="0"/>
                </a:tc>
                <a:tc>
                  <a:txBody>
                    <a:bodyPr/>
                    <a:lstStyle/>
                    <a:p>
                      <a:pPr algn="ctr"/>
                      <a:r>
                        <a:rPr lang="en-US" sz="1300" b="1" dirty="0">
                          <a:effectLst/>
                        </a:rPr>
                        <a:t>2.5 - 5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5 – 7.5 mg</a:t>
                      </a:r>
                      <a:endParaRPr lang="en-US" sz="1300" b="1">
                        <a:effectLst/>
                        <a:latin typeface="Arial"/>
                      </a:endParaRPr>
                    </a:p>
                  </a:txBody>
                  <a:tcPr marL="53270" marR="53270" marT="0" marB="0"/>
                </a:tc>
                <a:tc>
                  <a:txBody>
                    <a:bodyPr/>
                    <a:lstStyle/>
                    <a:p>
                      <a:pPr algn="ctr"/>
                      <a:r>
                        <a:rPr lang="en-US" sz="1300" b="1" dirty="0">
                          <a:effectLst/>
                        </a:rPr>
                        <a:t>2 – 2.5</a:t>
                      </a:r>
                      <a:endParaRPr lang="en-US" sz="1300" b="1" dirty="0">
                        <a:effectLst/>
                        <a:latin typeface="Arial"/>
                      </a:endParaRPr>
                    </a:p>
                  </a:txBody>
                  <a:tcPr marL="53270" marR="53270" marT="0" marB="0"/>
                </a:tc>
                <a:tc>
                  <a:txBody>
                    <a:bodyPr/>
                    <a:lstStyle/>
                    <a:p>
                      <a:pPr algn="ctr"/>
                      <a:r>
                        <a:rPr lang="en-US" sz="1300" b="1" dirty="0">
                          <a:effectLst/>
                        </a:rPr>
                        <a:t>2.5 - 4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2.5 – 7.5 mg</a:t>
                      </a:r>
                      <a:endParaRPr lang="en-US" sz="1300" b="1">
                        <a:effectLst/>
                        <a:latin typeface="Arial"/>
                      </a:endParaRPr>
                    </a:p>
                  </a:txBody>
                  <a:tcPr marL="53270" marR="53270" marT="0" marB="0"/>
                </a:tc>
                <a:tc>
                  <a:txBody>
                    <a:bodyPr/>
                    <a:lstStyle/>
                    <a:p>
                      <a:pPr algn="ctr"/>
                      <a:r>
                        <a:rPr lang="en-US" sz="1300" b="1">
                          <a:effectLst/>
                        </a:rPr>
                        <a:t>2.5 – 3.5</a:t>
                      </a:r>
                      <a:endParaRPr lang="en-US" sz="1300" b="1">
                        <a:effectLst/>
                        <a:latin typeface="Arial"/>
                      </a:endParaRPr>
                    </a:p>
                  </a:txBody>
                  <a:tcPr marL="53270" marR="53270" marT="0" marB="0"/>
                </a:tc>
                <a:tc>
                  <a:txBody>
                    <a:bodyPr/>
                    <a:lstStyle/>
                    <a:p>
                      <a:pPr algn="ctr"/>
                      <a:r>
                        <a:rPr lang="en-US" sz="1300" b="1" dirty="0">
                          <a:effectLst/>
                        </a:rPr>
                        <a:t>1.25 - 4 mg</a:t>
                      </a:r>
                      <a:endParaRPr lang="en-US" sz="1300" b="1" dirty="0">
                        <a:effectLst/>
                        <a:latin typeface="Arial"/>
                      </a:endParaRPr>
                    </a:p>
                  </a:txBody>
                  <a:tcPr marL="53270" marR="53270" marT="0" marB="0"/>
                </a:tc>
              </a:tr>
              <a:tr h="204041">
                <a:tc vMerge="1">
                  <a:txBody>
                    <a:bodyPr/>
                    <a:lstStyle/>
                    <a:p>
                      <a:endParaRPr lang="en-US"/>
                    </a:p>
                  </a:txBody>
                  <a:tcPr/>
                </a:tc>
                <a:tc>
                  <a:txBody>
                    <a:bodyPr/>
                    <a:lstStyle/>
                    <a:p>
                      <a:pPr algn="ctr"/>
                      <a:r>
                        <a:rPr lang="en-US" sz="1300" b="1">
                          <a:effectLst/>
                        </a:rPr>
                        <a:t>0 mg</a:t>
                      </a:r>
                      <a:endParaRPr lang="en-US" sz="1300" b="1">
                        <a:effectLst/>
                        <a:latin typeface="Arial"/>
                      </a:endParaRPr>
                    </a:p>
                  </a:txBody>
                  <a:tcPr marL="53270" marR="53270" marT="0" marB="0"/>
                </a:tc>
                <a:tc>
                  <a:txBody>
                    <a:bodyPr/>
                    <a:lstStyle/>
                    <a:p>
                      <a:pPr algn="ctr"/>
                      <a:r>
                        <a:rPr lang="en-US" sz="1300" b="1">
                          <a:effectLst/>
                        </a:rPr>
                        <a:t>&gt; 3.5</a:t>
                      </a:r>
                      <a:endParaRPr lang="en-US" sz="1300" b="1">
                        <a:effectLst/>
                        <a:latin typeface="Arial"/>
                      </a:endParaRPr>
                    </a:p>
                  </a:txBody>
                  <a:tcPr marL="53270" marR="53270" marT="0" marB="0"/>
                </a:tc>
                <a:tc>
                  <a:txBody>
                    <a:bodyPr/>
                    <a:lstStyle/>
                    <a:p>
                      <a:pPr algn="ctr"/>
                      <a:r>
                        <a:rPr lang="en-US" sz="1300" b="1" dirty="0">
                          <a:effectLst/>
                        </a:rPr>
                        <a:t>0 mg</a:t>
                      </a:r>
                      <a:endParaRPr lang="en-US" sz="1300" b="1" dirty="0">
                        <a:effectLst/>
                        <a:latin typeface="Arial"/>
                      </a:endParaRPr>
                    </a:p>
                  </a:txBody>
                  <a:tcPr marL="53270" marR="53270" marT="0" marB="0"/>
                </a:tc>
              </a:tr>
            </a:tbl>
          </a:graphicData>
        </a:graphic>
      </p:graphicFrame>
    </p:spTree>
    <p:extLst>
      <p:ext uri="{BB962C8B-B14F-4D97-AF65-F5344CB8AC3E}">
        <p14:creationId xmlns:p14="http://schemas.microsoft.com/office/powerpoint/2010/main" val="2815511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Maintenance Dosing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on warfarin </a:t>
            </a:r>
            <a:r>
              <a:rPr lang="en-US" dirty="0"/>
              <a:t>prior to </a:t>
            </a:r>
            <a:r>
              <a:rPr lang="en-US" dirty="0" smtClean="0"/>
              <a:t>admission, </a:t>
            </a:r>
            <a:r>
              <a:rPr lang="en-US" dirty="0"/>
              <a:t>their home dose may be </a:t>
            </a:r>
            <a:r>
              <a:rPr lang="en-US" dirty="0" smtClean="0"/>
              <a:t>used </a:t>
            </a:r>
            <a:r>
              <a:rPr lang="en-US" dirty="0"/>
              <a:t>if </a:t>
            </a:r>
            <a:r>
              <a:rPr lang="en-US" dirty="0" smtClean="0"/>
              <a:t>appropriate</a:t>
            </a:r>
            <a:endParaRPr lang="en-US" dirty="0"/>
          </a:p>
          <a:p>
            <a:pPr lvl="1"/>
            <a:r>
              <a:rPr lang="en-US" dirty="0"/>
              <a:t>E</a:t>
            </a:r>
            <a:r>
              <a:rPr lang="en-US" dirty="0" smtClean="0"/>
              <a:t>valuate </a:t>
            </a:r>
            <a:r>
              <a:rPr lang="en-US" dirty="0"/>
              <a:t>the patient for any changes in co-morbidity, warfarin sensitivity, warfarin clearance or potential drug interactions</a:t>
            </a:r>
          </a:p>
          <a:p>
            <a:pPr lvl="1"/>
            <a:r>
              <a:rPr lang="en-US" dirty="0"/>
              <a:t>N</a:t>
            </a:r>
            <a:r>
              <a:rPr lang="en-US" dirty="0" smtClean="0"/>
              <a:t>o </a:t>
            </a:r>
            <a:r>
              <a:rPr lang="en-US" dirty="0"/>
              <a:t>changes, continue the dose as prescribed by the clinic and monitor the patient daily</a:t>
            </a:r>
          </a:p>
          <a:p>
            <a:pPr lvl="1"/>
            <a:r>
              <a:rPr lang="en-US" dirty="0"/>
              <a:t>If there are changes, evaluate the patient for a dosage change and try to identify the reason for current INR value</a:t>
            </a:r>
          </a:p>
          <a:p>
            <a:pPr lvl="0"/>
            <a:r>
              <a:rPr lang="en-US" dirty="0" smtClean="0"/>
              <a:t>UCH </a:t>
            </a:r>
            <a:r>
              <a:rPr lang="en-US" dirty="0"/>
              <a:t>Anticoagulation </a:t>
            </a:r>
            <a:r>
              <a:rPr lang="en-US" dirty="0" smtClean="0"/>
              <a:t>Clinic </a:t>
            </a:r>
            <a:r>
              <a:rPr lang="en-US" dirty="0"/>
              <a:t>and the INR </a:t>
            </a:r>
            <a:r>
              <a:rPr lang="en-US" dirty="0" smtClean="0"/>
              <a:t>target range</a:t>
            </a:r>
          </a:p>
          <a:p>
            <a:pPr lvl="0"/>
            <a:r>
              <a:rPr lang="en-US" dirty="0" smtClean="0"/>
              <a:t>Warfarin </a:t>
            </a:r>
            <a:r>
              <a:rPr lang="en-US" dirty="0"/>
              <a:t>should be adjusted based on current INR </a:t>
            </a:r>
            <a:r>
              <a:rPr lang="en-US" dirty="0" smtClean="0"/>
              <a:t>measurements </a:t>
            </a:r>
          </a:p>
          <a:p>
            <a:pPr lvl="0"/>
            <a:r>
              <a:rPr lang="en-US" dirty="0" smtClean="0"/>
              <a:t>Review factors daily for changes</a:t>
            </a:r>
            <a:endParaRPr lang="en-US" dirty="0"/>
          </a:p>
          <a:p>
            <a:pPr lvl="0"/>
            <a:r>
              <a:rPr lang="en-US" dirty="0" smtClean="0"/>
              <a:t>Obtain baseline INR and CBC</a:t>
            </a:r>
          </a:p>
          <a:p>
            <a:pPr lvl="1"/>
            <a:r>
              <a:rPr lang="en-US" dirty="0" smtClean="0"/>
              <a:t>Obtain </a:t>
            </a:r>
            <a:r>
              <a:rPr lang="en-US" dirty="0"/>
              <a:t>daily INR values unless the patient has been maintained on the same warfarin dose during </a:t>
            </a:r>
            <a:r>
              <a:rPr lang="en-US" dirty="0" smtClean="0"/>
              <a:t>inpatient</a:t>
            </a:r>
          </a:p>
          <a:p>
            <a:pPr lvl="1"/>
            <a:r>
              <a:rPr lang="en-US" dirty="0" smtClean="0"/>
              <a:t>Obtain CBC every 3 days</a:t>
            </a:r>
            <a:endParaRPr lang="en-US" dirty="0"/>
          </a:p>
        </p:txBody>
      </p:sp>
    </p:spTree>
    <p:extLst>
      <p:ext uri="{BB962C8B-B14F-4D97-AF65-F5344CB8AC3E}">
        <p14:creationId xmlns:p14="http://schemas.microsoft.com/office/powerpoint/2010/main" val="997931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UCH Warfarin Clinic Note</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044817" cy="414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76655"/>
            <a:ext cx="6019800" cy="192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5747442" y="2057400"/>
            <a:ext cx="9144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921251" y="3824335"/>
            <a:ext cx="6130705"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99342" y="6034363"/>
            <a:ext cx="8610600" cy="400110"/>
          </a:xfrm>
          <a:prstGeom prst="rect">
            <a:avLst/>
          </a:prstGeom>
          <a:noFill/>
        </p:spPr>
        <p:txBody>
          <a:bodyPr wrap="square" rtlCol="0">
            <a:spAutoFit/>
          </a:bodyPr>
          <a:lstStyle/>
          <a:p>
            <a:r>
              <a:rPr lang="en-US" sz="2000" dirty="0" smtClean="0"/>
              <a:t>Contact the clinic via email: anticoagda@uchc.edu</a:t>
            </a:r>
            <a:endParaRPr lang="en-US" sz="2000" dirty="0"/>
          </a:p>
        </p:txBody>
      </p:sp>
    </p:spTree>
    <p:extLst>
      <p:ext uri="{BB962C8B-B14F-4D97-AF65-F5344CB8AC3E}">
        <p14:creationId xmlns:p14="http://schemas.microsoft.com/office/powerpoint/2010/main" val="1290624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99903412"/>
              </p:ext>
            </p:extLst>
          </p:nvPr>
        </p:nvGraphicFramePr>
        <p:xfrm>
          <a:off x="76200" y="76201"/>
          <a:ext cx="8991599" cy="6705598"/>
        </p:xfrm>
        <a:graphic>
          <a:graphicData uri="http://schemas.openxmlformats.org/drawingml/2006/table">
            <a:tbl>
              <a:tblPr firstRow="1" firstCol="1" bandRow="1">
                <a:tableStyleId>{5C22544A-7EE6-4342-B048-85BDC9FD1C3A}</a:tableStyleId>
              </a:tblPr>
              <a:tblGrid>
                <a:gridCol w="2214097"/>
                <a:gridCol w="4563405"/>
                <a:gridCol w="2214097"/>
              </a:tblGrid>
              <a:tr h="231227">
                <a:tc gridSpan="3">
                  <a:txBody>
                    <a:bodyPr/>
                    <a:lstStyle/>
                    <a:p>
                      <a:pPr marL="0" marR="0" algn="ctr">
                        <a:spcBef>
                          <a:spcPts val="0"/>
                        </a:spcBef>
                        <a:spcAft>
                          <a:spcPts val="0"/>
                        </a:spcAft>
                      </a:pPr>
                      <a:r>
                        <a:rPr lang="en-US" sz="1400" b="1" dirty="0">
                          <a:effectLst/>
                        </a:rPr>
                        <a:t>Continuation of Therapy: Warfarin Maintenance Dosing</a:t>
                      </a:r>
                      <a:endParaRPr lang="en-US" sz="1400" b="1" dirty="0">
                        <a:effectLst/>
                        <a:latin typeface="Arial"/>
                        <a:ea typeface="Calibri"/>
                      </a:endParaRPr>
                    </a:p>
                  </a:txBody>
                  <a:tcPr marL="63846" marR="63846" marT="0" marB="0"/>
                </a:tc>
                <a:tc hMerge="1">
                  <a:txBody>
                    <a:bodyPr/>
                    <a:lstStyle/>
                    <a:p>
                      <a:endParaRPr lang="en-US"/>
                    </a:p>
                  </a:txBody>
                  <a:tcPr/>
                </a:tc>
                <a:tc hMerge="1">
                  <a:txBody>
                    <a:bodyPr/>
                    <a:lstStyle/>
                    <a:p>
                      <a:endParaRPr lang="en-US"/>
                    </a:p>
                  </a:txBody>
                  <a:tcPr/>
                </a:tc>
              </a:tr>
              <a:tr h="231227">
                <a:tc>
                  <a:txBody>
                    <a:bodyPr/>
                    <a:lstStyle/>
                    <a:p>
                      <a:pPr marL="0" marR="0" algn="ctr">
                        <a:spcBef>
                          <a:spcPts val="0"/>
                        </a:spcBef>
                        <a:spcAft>
                          <a:spcPts val="0"/>
                        </a:spcAft>
                      </a:pPr>
                      <a:r>
                        <a:rPr lang="en-US" sz="1400" dirty="0">
                          <a:effectLst/>
                        </a:rPr>
                        <a:t>Target INR 2 - 3</a:t>
                      </a:r>
                      <a:endParaRPr lang="en-US" sz="1400" dirty="0">
                        <a:effectLst/>
                        <a:latin typeface="Arial"/>
                        <a:ea typeface="Calibri"/>
                      </a:endParaRPr>
                    </a:p>
                  </a:txBody>
                  <a:tcPr marL="63846" marR="63846" marT="0" marB="0"/>
                </a:tc>
                <a:tc>
                  <a:txBody>
                    <a:bodyPr/>
                    <a:lstStyle/>
                    <a:p>
                      <a:pPr marL="0" marR="0" algn="ctr">
                        <a:spcBef>
                          <a:spcPts val="0"/>
                        </a:spcBef>
                        <a:spcAft>
                          <a:spcPts val="0"/>
                        </a:spcAft>
                      </a:pPr>
                      <a:r>
                        <a:rPr lang="en-US" sz="1400" b="1" dirty="0">
                          <a:effectLst/>
                        </a:rPr>
                        <a:t>Dosing Adjustment</a:t>
                      </a:r>
                      <a:endParaRPr lang="en-US" sz="1400" b="1" dirty="0">
                        <a:effectLst/>
                        <a:latin typeface="Arial"/>
                        <a:ea typeface="Calibri"/>
                      </a:endParaRPr>
                    </a:p>
                  </a:txBody>
                  <a:tcPr marL="63846" marR="63846" marT="0" marB="0"/>
                </a:tc>
                <a:tc>
                  <a:txBody>
                    <a:bodyPr/>
                    <a:lstStyle/>
                    <a:p>
                      <a:pPr marL="0" marR="0" algn="ctr">
                        <a:spcBef>
                          <a:spcPts val="0"/>
                        </a:spcBef>
                        <a:spcAft>
                          <a:spcPts val="0"/>
                        </a:spcAft>
                      </a:pPr>
                      <a:r>
                        <a:rPr lang="en-US" sz="1400" b="1" dirty="0">
                          <a:solidFill>
                            <a:schemeClr val="bg1"/>
                          </a:solidFill>
                          <a:effectLst/>
                        </a:rPr>
                        <a:t>Target INR 2.5-3.5</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r h="1618593">
                <a:tc>
                  <a:txBody>
                    <a:bodyPr/>
                    <a:lstStyle/>
                    <a:p>
                      <a:pPr marL="0" marR="0">
                        <a:spcBef>
                          <a:spcPts val="0"/>
                        </a:spcBef>
                        <a:spcAft>
                          <a:spcPts val="0"/>
                        </a:spcAft>
                      </a:pPr>
                      <a:r>
                        <a:rPr lang="en-US" sz="1400" dirty="0">
                          <a:effectLst/>
                        </a:rPr>
                        <a:t>INR &lt; 1.5</a:t>
                      </a:r>
                      <a:endParaRPr lang="en-US" sz="1400" dirty="0">
                        <a:effectLst/>
                        <a:latin typeface="Arial"/>
                        <a:ea typeface="Calibri"/>
                      </a:endParaRPr>
                    </a:p>
                  </a:txBody>
                  <a:tcPr marL="63846" marR="63846" marT="0" marB="0"/>
                </a:tc>
                <a:tc>
                  <a:txBody>
                    <a:bodyPr/>
                    <a:lstStyle/>
                    <a:p>
                      <a:pPr marL="342900" marR="0" lvl="0" indent="-342900">
                        <a:spcBef>
                          <a:spcPts val="0"/>
                        </a:spcBef>
                        <a:spcAft>
                          <a:spcPts val="0"/>
                        </a:spcAft>
                        <a:buFont typeface="Symbol"/>
                        <a:buChar char=""/>
                      </a:pPr>
                      <a:r>
                        <a:rPr lang="en-US" sz="1500" dirty="0">
                          <a:effectLst/>
                        </a:rPr>
                        <a:t>consider booster dose of 1.5-2 times daily maintenance dose</a:t>
                      </a:r>
                    </a:p>
                    <a:p>
                      <a:pPr marL="342900" marR="0" lvl="0" indent="-342900">
                        <a:spcBef>
                          <a:spcPts val="0"/>
                        </a:spcBef>
                        <a:spcAft>
                          <a:spcPts val="0"/>
                        </a:spcAft>
                        <a:buFont typeface="Symbol"/>
                        <a:buChar char=""/>
                      </a:pPr>
                      <a:r>
                        <a:rPr lang="en-US" sz="1500" dirty="0">
                          <a:effectLst/>
                        </a:rPr>
                        <a:t>consider resumption of prior maintenance dose if factor causing decreased INR is transient, (i.e. missed warfarin doses)</a:t>
                      </a:r>
                    </a:p>
                    <a:p>
                      <a:pPr marL="342900" marR="0" lvl="0" indent="-342900">
                        <a:spcBef>
                          <a:spcPts val="0"/>
                        </a:spcBef>
                        <a:spcAft>
                          <a:spcPts val="0"/>
                        </a:spcAft>
                        <a:buFont typeface="Symbol"/>
                        <a:buChar char=""/>
                      </a:pPr>
                      <a:r>
                        <a:rPr lang="en-US" sz="1500" dirty="0">
                          <a:effectLst/>
                        </a:rPr>
                        <a:t>if dosage adjustment is needed increase maintenance dose by 10-20%</a:t>
                      </a:r>
                      <a:endParaRPr lang="en-US" sz="1500" dirty="0">
                        <a:effectLst/>
                        <a:latin typeface="Arial"/>
                        <a:ea typeface="Calibri"/>
                      </a:endParaRPr>
                    </a:p>
                  </a:txBody>
                  <a:tcPr marL="63846" marR="63846" marT="0" marB="0"/>
                </a:tc>
                <a:tc>
                  <a:txBody>
                    <a:bodyPr/>
                    <a:lstStyle/>
                    <a:p>
                      <a:pPr marL="0" marR="0">
                        <a:spcBef>
                          <a:spcPts val="0"/>
                        </a:spcBef>
                        <a:spcAft>
                          <a:spcPts val="0"/>
                        </a:spcAft>
                      </a:pPr>
                      <a:r>
                        <a:rPr lang="en-US" sz="1400" b="1" dirty="0">
                          <a:solidFill>
                            <a:schemeClr val="bg1"/>
                          </a:solidFill>
                          <a:effectLst/>
                        </a:rPr>
                        <a:t>INR &lt; 2</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r h="1618593">
                <a:tc>
                  <a:txBody>
                    <a:bodyPr/>
                    <a:lstStyle/>
                    <a:p>
                      <a:pPr marL="0" marR="0">
                        <a:spcBef>
                          <a:spcPts val="0"/>
                        </a:spcBef>
                        <a:spcAft>
                          <a:spcPts val="0"/>
                        </a:spcAft>
                      </a:pPr>
                      <a:r>
                        <a:rPr lang="en-US" sz="1400" dirty="0">
                          <a:effectLst/>
                        </a:rPr>
                        <a:t>INR 1.5 - 1.7</a:t>
                      </a:r>
                      <a:endParaRPr lang="en-US" sz="1400" dirty="0">
                        <a:effectLst/>
                        <a:latin typeface="Arial"/>
                        <a:ea typeface="Calibri"/>
                      </a:endParaRPr>
                    </a:p>
                  </a:txBody>
                  <a:tcPr marL="63846" marR="63846" marT="0" marB="0"/>
                </a:tc>
                <a:tc>
                  <a:txBody>
                    <a:bodyPr/>
                    <a:lstStyle/>
                    <a:p>
                      <a:pPr marL="342900" marR="0" lvl="0" indent="-342900">
                        <a:spcBef>
                          <a:spcPts val="0"/>
                        </a:spcBef>
                        <a:spcAft>
                          <a:spcPts val="0"/>
                        </a:spcAft>
                        <a:buFont typeface="Symbol"/>
                        <a:buChar char=""/>
                      </a:pPr>
                      <a:r>
                        <a:rPr lang="en-US" sz="1500" dirty="0">
                          <a:effectLst/>
                        </a:rPr>
                        <a:t>consider booster dose of 1.5-2 times daily maintenance dose</a:t>
                      </a:r>
                    </a:p>
                    <a:p>
                      <a:pPr marL="342900" marR="0" lvl="0" indent="-342900">
                        <a:spcBef>
                          <a:spcPts val="0"/>
                        </a:spcBef>
                        <a:spcAft>
                          <a:spcPts val="0"/>
                        </a:spcAft>
                        <a:buFont typeface="Symbol"/>
                        <a:buChar char=""/>
                      </a:pPr>
                      <a:r>
                        <a:rPr lang="en-US" sz="1500" dirty="0">
                          <a:effectLst/>
                        </a:rPr>
                        <a:t>consider resumption of prior maintenance dose if factor causing decreased INR is transient, (i.e. missed warfarin doses)</a:t>
                      </a:r>
                    </a:p>
                    <a:p>
                      <a:pPr marL="342900" marR="0" lvl="0" indent="-342900">
                        <a:spcBef>
                          <a:spcPts val="0"/>
                        </a:spcBef>
                        <a:spcAft>
                          <a:spcPts val="0"/>
                        </a:spcAft>
                        <a:buFont typeface="Symbol"/>
                        <a:buChar char=""/>
                      </a:pPr>
                      <a:r>
                        <a:rPr lang="en-US" sz="1500" dirty="0">
                          <a:effectLst/>
                        </a:rPr>
                        <a:t>if dosage adjustment is needed, increase maintenance dose by 5-15% </a:t>
                      </a:r>
                      <a:endParaRPr lang="en-US" sz="1500" dirty="0">
                        <a:effectLst/>
                        <a:latin typeface="Arial"/>
                        <a:ea typeface="Calibri"/>
                      </a:endParaRPr>
                    </a:p>
                  </a:txBody>
                  <a:tcPr marL="63846" marR="63846" marT="0" marB="0"/>
                </a:tc>
                <a:tc>
                  <a:txBody>
                    <a:bodyPr/>
                    <a:lstStyle/>
                    <a:p>
                      <a:pPr marL="0" marR="0">
                        <a:spcBef>
                          <a:spcPts val="0"/>
                        </a:spcBef>
                        <a:spcAft>
                          <a:spcPts val="0"/>
                        </a:spcAft>
                      </a:pPr>
                      <a:r>
                        <a:rPr lang="en-US" sz="1400" b="1" dirty="0">
                          <a:solidFill>
                            <a:schemeClr val="bg1"/>
                          </a:solidFill>
                          <a:effectLst/>
                        </a:rPr>
                        <a:t>INR 2-2.3</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r h="3005958">
                <a:tc>
                  <a:txBody>
                    <a:bodyPr/>
                    <a:lstStyle/>
                    <a:p>
                      <a:pPr marL="0" marR="0">
                        <a:spcBef>
                          <a:spcPts val="0"/>
                        </a:spcBef>
                        <a:spcAft>
                          <a:spcPts val="0"/>
                        </a:spcAft>
                      </a:pPr>
                      <a:r>
                        <a:rPr lang="en-US" sz="1400" dirty="0">
                          <a:effectLst/>
                        </a:rPr>
                        <a:t>INR 1.8 - 1.9</a:t>
                      </a:r>
                      <a:endParaRPr lang="en-US" sz="1400" dirty="0">
                        <a:effectLst/>
                        <a:latin typeface="Arial"/>
                        <a:ea typeface="Calibri"/>
                      </a:endParaRPr>
                    </a:p>
                  </a:txBody>
                  <a:tcPr marL="63846" marR="63846" marT="0" marB="0"/>
                </a:tc>
                <a:tc>
                  <a:txBody>
                    <a:bodyPr/>
                    <a:lstStyle/>
                    <a:p>
                      <a:pPr marL="342900" marR="0" lvl="0" indent="-342900">
                        <a:spcBef>
                          <a:spcPts val="0"/>
                        </a:spcBef>
                        <a:spcAft>
                          <a:spcPts val="0"/>
                        </a:spcAft>
                        <a:buFont typeface="Symbol"/>
                        <a:buChar char=""/>
                      </a:pPr>
                      <a:r>
                        <a:rPr lang="en-US" sz="1500" dirty="0">
                          <a:effectLst/>
                        </a:rPr>
                        <a:t>no dosage adjustment may be necessary:   if the last two INR’s were in range, if there is no clear explanation for the INR to be out of range and if in the judgment of the clinician the INR does not represent an increased risk of thromboembolism for the patient</a:t>
                      </a:r>
                    </a:p>
                    <a:p>
                      <a:pPr marL="342900" marR="0" lvl="0" indent="-342900">
                        <a:spcBef>
                          <a:spcPts val="0"/>
                        </a:spcBef>
                        <a:spcAft>
                          <a:spcPts val="0"/>
                        </a:spcAft>
                        <a:buFont typeface="Symbol"/>
                        <a:buChar char=""/>
                      </a:pPr>
                      <a:r>
                        <a:rPr lang="en-US" sz="1500" dirty="0">
                          <a:effectLst/>
                        </a:rPr>
                        <a:t>consider booster dose of 1.5-2 times daily maintenance dose</a:t>
                      </a:r>
                    </a:p>
                    <a:p>
                      <a:pPr marL="342900" marR="0" lvl="0" indent="-342900">
                        <a:spcBef>
                          <a:spcPts val="0"/>
                        </a:spcBef>
                        <a:spcAft>
                          <a:spcPts val="0"/>
                        </a:spcAft>
                        <a:buFont typeface="Symbol"/>
                        <a:buChar char=""/>
                      </a:pPr>
                      <a:r>
                        <a:rPr lang="en-US" sz="1500" dirty="0">
                          <a:effectLst/>
                        </a:rPr>
                        <a:t>consider resumption of prior maintenance dose if factor causing decreased INR is transient, (i.e. missed warfarin doses)</a:t>
                      </a:r>
                    </a:p>
                    <a:p>
                      <a:pPr marL="342900" marR="0" lvl="0" indent="-342900">
                        <a:spcBef>
                          <a:spcPts val="0"/>
                        </a:spcBef>
                        <a:spcAft>
                          <a:spcPts val="0"/>
                        </a:spcAft>
                        <a:buFont typeface="Symbol"/>
                        <a:buChar char=""/>
                      </a:pPr>
                      <a:r>
                        <a:rPr lang="en-US" sz="1500" dirty="0">
                          <a:effectLst/>
                        </a:rPr>
                        <a:t>if dosage adjustment is needed, increase maintenance dose by 5-10%</a:t>
                      </a:r>
                      <a:endParaRPr lang="en-US" sz="1500" dirty="0">
                        <a:effectLst/>
                        <a:latin typeface="Arial"/>
                        <a:ea typeface="Calibri"/>
                      </a:endParaRPr>
                    </a:p>
                  </a:txBody>
                  <a:tcPr marL="63846" marR="63846" marT="0" marB="0"/>
                </a:tc>
                <a:tc>
                  <a:txBody>
                    <a:bodyPr/>
                    <a:lstStyle/>
                    <a:p>
                      <a:pPr marL="0" marR="0">
                        <a:spcBef>
                          <a:spcPts val="0"/>
                        </a:spcBef>
                        <a:spcAft>
                          <a:spcPts val="0"/>
                        </a:spcAft>
                      </a:pPr>
                      <a:r>
                        <a:rPr lang="en-US" sz="1400" b="1" dirty="0">
                          <a:solidFill>
                            <a:schemeClr val="bg1"/>
                          </a:solidFill>
                          <a:effectLst/>
                        </a:rPr>
                        <a:t>INR 2.3-2.4</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378023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Warfarin Collaborative Practice (WCP) at UCH/JDH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Anticoagulation National Patient Safety Goal and continues to be “featured” in FDA </a:t>
            </a:r>
            <a:r>
              <a:rPr lang="en-US" dirty="0" err="1" smtClean="0"/>
              <a:t>MedWatch</a:t>
            </a:r>
            <a:endParaRPr lang="en-US" dirty="0" smtClean="0"/>
          </a:p>
          <a:p>
            <a:r>
              <a:rPr lang="en-US" dirty="0" smtClean="0"/>
              <a:t>Anticoagulation medication variances</a:t>
            </a:r>
          </a:p>
          <a:p>
            <a:r>
              <a:rPr lang="en-US" dirty="0" smtClean="0"/>
              <a:t>Protocol approved through P&amp;T initially in January 2015</a:t>
            </a:r>
          </a:p>
          <a:p>
            <a:r>
              <a:rPr lang="en-US" dirty="0" smtClean="0"/>
              <a:t>Documentation forms approved </a:t>
            </a:r>
            <a:r>
              <a:rPr lang="en-US" dirty="0"/>
              <a:t>F</a:t>
            </a:r>
            <a:r>
              <a:rPr lang="en-US" dirty="0" smtClean="0"/>
              <a:t>ebruary 2015</a:t>
            </a:r>
          </a:p>
          <a:p>
            <a:r>
              <a:rPr lang="en-US" dirty="0" smtClean="0"/>
              <a:t>Patient education documentation in LCR approved April 2015 and available in May 2015</a:t>
            </a:r>
          </a:p>
          <a:p>
            <a:r>
              <a:rPr lang="en-US" dirty="0" smtClean="0"/>
              <a:t>APPE student participation in warfarin patient education June 2015 to present</a:t>
            </a:r>
          </a:p>
          <a:p>
            <a:r>
              <a:rPr lang="en-US" dirty="0" smtClean="0"/>
              <a:t>Resident didactic continuing education on warfarin Summer 2015</a:t>
            </a:r>
          </a:p>
          <a:p>
            <a:r>
              <a:rPr lang="en-US" dirty="0" smtClean="0"/>
              <a:t>Resident evaluation of WCP Fall 2015</a:t>
            </a:r>
          </a:p>
          <a:p>
            <a:endParaRPr lang="en-US" dirty="0"/>
          </a:p>
        </p:txBody>
      </p:sp>
    </p:spTree>
    <p:extLst>
      <p:ext uri="{BB962C8B-B14F-4D97-AF65-F5344CB8AC3E}">
        <p14:creationId xmlns:p14="http://schemas.microsoft.com/office/powerpoint/2010/main" val="4033142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468383"/>
              </p:ext>
            </p:extLst>
          </p:nvPr>
        </p:nvGraphicFramePr>
        <p:xfrm>
          <a:off x="0" y="228601"/>
          <a:ext cx="9144000" cy="6400799"/>
        </p:xfrm>
        <a:graphic>
          <a:graphicData uri="http://schemas.openxmlformats.org/drawingml/2006/table">
            <a:tbl>
              <a:tblPr firstRow="1" firstCol="1" bandRow="1">
                <a:tableStyleId>{5C22544A-7EE6-4342-B048-85BDC9FD1C3A}</a:tableStyleId>
              </a:tblPr>
              <a:tblGrid>
                <a:gridCol w="1676400"/>
                <a:gridCol w="5442080"/>
                <a:gridCol w="2025520"/>
              </a:tblGrid>
              <a:tr h="275633">
                <a:tc>
                  <a:txBody>
                    <a:bodyPr/>
                    <a:lstStyle/>
                    <a:p>
                      <a:pPr marL="0" marR="0">
                        <a:spcBef>
                          <a:spcPts val="0"/>
                        </a:spcBef>
                        <a:spcAft>
                          <a:spcPts val="0"/>
                        </a:spcAft>
                      </a:pPr>
                      <a:r>
                        <a:rPr lang="en-US" sz="1800" dirty="0" smtClean="0">
                          <a:effectLst/>
                        </a:rPr>
                        <a:t>INR </a:t>
                      </a:r>
                      <a:r>
                        <a:rPr lang="en-US" sz="1800" dirty="0">
                          <a:effectLst/>
                        </a:rPr>
                        <a:t>2 - 3</a:t>
                      </a:r>
                      <a:endParaRPr lang="en-US" sz="1800" dirty="0">
                        <a:effectLst/>
                        <a:latin typeface="Arial"/>
                        <a:ea typeface="Calibri"/>
                      </a:endParaRPr>
                    </a:p>
                  </a:txBody>
                  <a:tcPr marL="56107" marR="56107" marT="0" marB="0">
                    <a:solidFill>
                      <a:srgbClr val="0070C0"/>
                    </a:solidFill>
                  </a:tcPr>
                </a:tc>
                <a:tc>
                  <a:txBody>
                    <a:bodyPr/>
                    <a:lstStyle/>
                    <a:p>
                      <a:pPr marL="0" marR="0" algn="ctr">
                        <a:spcBef>
                          <a:spcPts val="0"/>
                        </a:spcBef>
                        <a:spcAft>
                          <a:spcPts val="0"/>
                        </a:spcAft>
                      </a:pPr>
                      <a:r>
                        <a:rPr lang="en-US" sz="1800" dirty="0" smtClean="0">
                          <a:solidFill>
                            <a:schemeClr val="tx1"/>
                          </a:solidFill>
                          <a:effectLst/>
                        </a:rPr>
                        <a:t>No Dosing Adjustment</a:t>
                      </a:r>
                      <a:r>
                        <a:rPr lang="en-US" sz="1800" baseline="0" dirty="0" smtClean="0">
                          <a:solidFill>
                            <a:schemeClr val="tx1"/>
                          </a:solidFill>
                          <a:effectLst/>
                        </a:rPr>
                        <a:t> – At Target</a:t>
                      </a:r>
                      <a:endParaRPr lang="en-US" sz="1800" dirty="0">
                        <a:solidFill>
                          <a:schemeClr val="tx1"/>
                        </a:solidFill>
                        <a:effectLst/>
                        <a:latin typeface="Arial"/>
                        <a:ea typeface="Calibri"/>
                      </a:endParaRPr>
                    </a:p>
                  </a:txBody>
                  <a:tcPr marL="56107" marR="56107" marT="0" marB="0">
                    <a:solidFill>
                      <a:schemeClr val="tx2">
                        <a:lumMod val="20000"/>
                        <a:lumOff val="80000"/>
                      </a:schemeClr>
                    </a:solidFill>
                  </a:tcPr>
                </a:tc>
                <a:tc>
                  <a:txBody>
                    <a:bodyPr/>
                    <a:lstStyle/>
                    <a:p>
                      <a:pPr marL="0" marR="0">
                        <a:spcBef>
                          <a:spcPts val="0"/>
                        </a:spcBef>
                        <a:spcAft>
                          <a:spcPts val="0"/>
                        </a:spcAft>
                      </a:pPr>
                      <a:r>
                        <a:rPr lang="en-US" sz="1800" dirty="0" smtClean="0">
                          <a:solidFill>
                            <a:schemeClr val="bg1"/>
                          </a:solidFill>
                          <a:effectLst/>
                        </a:rPr>
                        <a:t>INR </a:t>
                      </a:r>
                      <a:r>
                        <a:rPr lang="en-US" sz="1800" dirty="0">
                          <a:solidFill>
                            <a:schemeClr val="bg1"/>
                          </a:solidFill>
                          <a:effectLst/>
                        </a:rPr>
                        <a:t>2.5 - 3.5</a:t>
                      </a:r>
                      <a:endParaRPr lang="en-US" sz="1800" dirty="0">
                        <a:solidFill>
                          <a:schemeClr val="bg1"/>
                        </a:solidFill>
                        <a:effectLst/>
                        <a:latin typeface="Arial"/>
                        <a:ea typeface="Calibri"/>
                      </a:endParaRPr>
                    </a:p>
                  </a:txBody>
                  <a:tcPr marL="56107" marR="56107" marT="0" marB="0">
                    <a:solidFill>
                      <a:srgbClr val="0070C0"/>
                    </a:solidFill>
                  </a:tcPr>
                </a:tc>
              </a:tr>
              <a:tr h="2205060">
                <a:tc>
                  <a:txBody>
                    <a:bodyPr/>
                    <a:lstStyle/>
                    <a:p>
                      <a:pPr marL="0" marR="0">
                        <a:spcBef>
                          <a:spcPts val="0"/>
                        </a:spcBef>
                        <a:spcAft>
                          <a:spcPts val="0"/>
                        </a:spcAft>
                      </a:pPr>
                      <a:r>
                        <a:rPr lang="en-US" sz="1800" dirty="0">
                          <a:effectLst/>
                        </a:rPr>
                        <a:t>INR 3.1 - 3.2</a:t>
                      </a:r>
                      <a:endParaRPr lang="en-US" sz="1800" dirty="0">
                        <a:effectLst/>
                        <a:latin typeface="Arial"/>
                        <a:ea typeface="Calibri"/>
                      </a:endParaRPr>
                    </a:p>
                  </a:txBody>
                  <a:tcPr marL="56107" marR="56107" marT="0" marB="0">
                    <a:solidFill>
                      <a:srgbClr val="0070C0"/>
                    </a:solidFill>
                  </a:tcPr>
                </a:tc>
                <a:tc>
                  <a:txBody>
                    <a:bodyPr/>
                    <a:lstStyle/>
                    <a:p>
                      <a:pPr marL="342900" marR="0" lvl="0" indent="-342900">
                        <a:spcBef>
                          <a:spcPts val="0"/>
                        </a:spcBef>
                        <a:spcAft>
                          <a:spcPts val="0"/>
                        </a:spcAft>
                        <a:buFont typeface="Symbol"/>
                        <a:buChar char=""/>
                      </a:pPr>
                      <a:r>
                        <a:rPr lang="en-US" sz="1600" dirty="0">
                          <a:effectLst/>
                        </a:rPr>
                        <a:t>no dosage adjustment may be necessary:   if the last two INRs were in range, if there is no clear explanation for the INR to be out of range, and if in the judgment of the clinician, the INR does not represent an increased risk of hemorrhage for the patient</a:t>
                      </a:r>
                    </a:p>
                    <a:p>
                      <a:pPr marL="342900" marR="0" lvl="0" indent="-342900">
                        <a:spcBef>
                          <a:spcPts val="0"/>
                        </a:spcBef>
                        <a:spcAft>
                          <a:spcPts val="0"/>
                        </a:spcAft>
                        <a:buFont typeface="Symbol"/>
                        <a:buChar char=""/>
                      </a:pPr>
                      <a:r>
                        <a:rPr lang="en-US" sz="1600" dirty="0">
                          <a:effectLst/>
                        </a:rPr>
                        <a:t>consider continuation of prior maintenance dose if reason for elevated INR is transient (i.e. acute alcohol ingestion)</a:t>
                      </a:r>
                    </a:p>
                    <a:p>
                      <a:pPr marL="342900" marR="0" lvl="0" indent="-342900">
                        <a:spcBef>
                          <a:spcPts val="0"/>
                        </a:spcBef>
                        <a:spcAft>
                          <a:spcPts val="0"/>
                        </a:spcAft>
                        <a:buFont typeface="Symbol"/>
                        <a:buChar char=""/>
                      </a:pPr>
                      <a:r>
                        <a:rPr lang="en-US" sz="1600" dirty="0">
                          <a:effectLst/>
                        </a:rPr>
                        <a:t>if a dosage adjustment is needed, decrease maintenance dose by 5-10%</a:t>
                      </a:r>
                      <a:endParaRPr lang="en-US" sz="1600" dirty="0">
                        <a:effectLst/>
                        <a:latin typeface="Arial"/>
                        <a:ea typeface="Calibri"/>
                      </a:endParaRPr>
                    </a:p>
                  </a:txBody>
                  <a:tcPr marL="56107" marR="56107" marT="0" marB="0"/>
                </a:tc>
                <a:tc>
                  <a:txBody>
                    <a:bodyPr/>
                    <a:lstStyle/>
                    <a:p>
                      <a:pPr marL="0" marR="0">
                        <a:spcBef>
                          <a:spcPts val="0"/>
                        </a:spcBef>
                        <a:spcAft>
                          <a:spcPts val="0"/>
                        </a:spcAft>
                      </a:pPr>
                      <a:r>
                        <a:rPr lang="en-US" sz="1800" b="1" dirty="0">
                          <a:solidFill>
                            <a:schemeClr val="bg1"/>
                          </a:solidFill>
                          <a:effectLst/>
                        </a:rPr>
                        <a:t>INR 3.6 - 3.7</a:t>
                      </a:r>
                      <a:endParaRPr lang="en-US" sz="1800" b="1" dirty="0">
                        <a:solidFill>
                          <a:schemeClr val="bg1"/>
                        </a:solidFill>
                        <a:effectLst/>
                        <a:latin typeface="Arial"/>
                        <a:ea typeface="Calibri"/>
                      </a:endParaRPr>
                    </a:p>
                  </a:txBody>
                  <a:tcPr marL="56107" marR="56107" marT="0" marB="0">
                    <a:solidFill>
                      <a:srgbClr val="0070C0"/>
                    </a:solidFill>
                  </a:tcPr>
                </a:tc>
              </a:tr>
              <a:tr h="1225033">
                <a:tc>
                  <a:txBody>
                    <a:bodyPr/>
                    <a:lstStyle/>
                    <a:p>
                      <a:pPr marL="0" marR="0">
                        <a:spcBef>
                          <a:spcPts val="0"/>
                        </a:spcBef>
                        <a:spcAft>
                          <a:spcPts val="0"/>
                        </a:spcAft>
                      </a:pPr>
                      <a:r>
                        <a:rPr lang="en-US" sz="1800" dirty="0">
                          <a:effectLst/>
                        </a:rPr>
                        <a:t>INR 3.3 - 3.4</a:t>
                      </a:r>
                      <a:endParaRPr lang="en-US" sz="1800" dirty="0">
                        <a:effectLst/>
                        <a:latin typeface="Arial"/>
                        <a:ea typeface="Calibri"/>
                      </a:endParaRPr>
                    </a:p>
                  </a:txBody>
                  <a:tcPr marL="56107" marR="56107" marT="0" marB="0">
                    <a:solidFill>
                      <a:srgbClr val="0070C0"/>
                    </a:solidFill>
                  </a:tcPr>
                </a:tc>
                <a:tc>
                  <a:txBody>
                    <a:bodyPr/>
                    <a:lstStyle/>
                    <a:p>
                      <a:pPr marL="342900" marR="0" lvl="0" indent="-342900">
                        <a:spcBef>
                          <a:spcPts val="0"/>
                        </a:spcBef>
                        <a:spcAft>
                          <a:spcPts val="0"/>
                        </a:spcAft>
                        <a:buFont typeface="Symbol"/>
                        <a:buChar char=""/>
                      </a:pPr>
                      <a:r>
                        <a:rPr lang="en-US" sz="1600" dirty="0">
                          <a:effectLst/>
                        </a:rPr>
                        <a:t>consider holding  1 dose</a:t>
                      </a:r>
                    </a:p>
                    <a:p>
                      <a:pPr marL="342900" marR="0" lvl="0" indent="-342900">
                        <a:spcBef>
                          <a:spcPts val="0"/>
                        </a:spcBef>
                        <a:spcAft>
                          <a:spcPts val="0"/>
                        </a:spcAft>
                        <a:buFont typeface="Symbol"/>
                        <a:buChar char=""/>
                      </a:pPr>
                      <a:r>
                        <a:rPr lang="en-US" sz="1600" dirty="0">
                          <a:effectLst/>
                        </a:rPr>
                        <a:t>consider resumption of prior maintenance dose if reason for elevated INR is transient (i.e. acute alcohol ingestion)</a:t>
                      </a:r>
                    </a:p>
                    <a:p>
                      <a:pPr marL="342900" marR="0" lvl="0" indent="-342900">
                        <a:spcBef>
                          <a:spcPts val="0"/>
                        </a:spcBef>
                        <a:spcAft>
                          <a:spcPts val="0"/>
                        </a:spcAft>
                        <a:buFont typeface="Symbol"/>
                        <a:buChar char=""/>
                      </a:pPr>
                      <a:r>
                        <a:rPr lang="en-US" sz="1600" dirty="0">
                          <a:effectLst/>
                        </a:rPr>
                        <a:t>if a dosage adjustment is needed, decrease maintenance dose by 10-20%</a:t>
                      </a:r>
                      <a:endParaRPr lang="en-US" sz="1600" dirty="0">
                        <a:effectLst/>
                        <a:latin typeface="Arial"/>
                        <a:ea typeface="Calibri"/>
                      </a:endParaRPr>
                    </a:p>
                  </a:txBody>
                  <a:tcPr marL="56107" marR="56107" marT="0" marB="0"/>
                </a:tc>
                <a:tc>
                  <a:txBody>
                    <a:bodyPr/>
                    <a:lstStyle/>
                    <a:p>
                      <a:pPr marL="0" marR="0">
                        <a:spcBef>
                          <a:spcPts val="0"/>
                        </a:spcBef>
                        <a:spcAft>
                          <a:spcPts val="0"/>
                        </a:spcAft>
                      </a:pPr>
                      <a:r>
                        <a:rPr lang="en-US" sz="1800" b="1" dirty="0">
                          <a:solidFill>
                            <a:schemeClr val="bg1"/>
                          </a:solidFill>
                          <a:effectLst/>
                        </a:rPr>
                        <a:t>INR 3.8 - 3.9</a:t>
                      </a:r>
                      <a:endParaRPr lang="en-US" sz="1800" b="1" dirty="0">
                        <a:solidFill>
                          <a:schemeClr val="bg1"/>
                        </a:solidFill>
                        <a:effectLst/>
                        <a:latin typeface="Arial"/>
                        <a:ea typeface="Calibri"/>
                      </a:endParaRPr>
                    </a:p>
                  </a:txBody>
                  <a:tcPr marL="56107" marR="56107" marT="0" marB="0">
                    <a:solidFill>
                      <a:srgbClr val="0070C0"/>
                    </a:solidFill>
                  </a:tcPr>
                </a:tc>
              </a:tr>
              <a:tr h="1225033">
                <a:tc>
                  <a:txBody>
                    <a:bodyPr/>
                    <a:lstStyle/>
                    <a:p>
                      <a:pPr marL="0" marR="0">
                        <a:spcBef>
                          <a:spcPts val="0"/>
                        </a:spcBef>
                        <a:spcAft>
                          <a:spcPts val="0"/>
                        </a:spcAft>
                      </a:pPr>
                      <a:r>
                        <a:rPr lang="en-US" sz="1800" dirty="0">
                          <a:effectLst/>
                        </a:rPr>
                        <a:t>INR 3.5 - 3.9</a:t>
                      </a:r>
                      <a:endParaRPr lang="en-US" sz="1800" dirty="0">
                        <a:effectLst/>
                        <a:latin typeface="Arial"/>
                        <a:ea typeface="Calibri"/>
                      </a:endParaRPr>
                    </a:p>
                  </a:txBody>
                  <a:tcPr marL="56107" marR="56107" marT="0" marB="0">
                    <a:solidFill>
                      <a:srgbClr val="0070C0"/>
                    </a:solidFill>
                  </a:tcPr>
                </a:tc>
                <a:tc>
                  <a:txBody>
                    <a:bodyPr/>
                    <a:lstStyle/>
                    <a:p>
                      <a:pPr marL="342900" marR="0" lvl="0" indent="-342900">
                        <a:spcBef>
                          <a:spcPts val="0"/>
                        </a:spcBef>
                        <a:spcAft>
                          <a:spcPts val="0"/>
                        </a:spcAft>
                        <a:buFont typeface="Symbol"/>
                        <a:buChar char=""/>
                      </a:pPr>
                      <a:r>
                        <a:rPr lang="en-US" sz="1600" dirty="0">
                          <a:effectLst/>
                        </a:rPr>
                        <a:t>consider holding 1 dose</a:t>
                      </a:r>
                    </a:p>
                    <a:p>
                      <a:pPr marL="342900" marR="0" lvl="0" indent="-342900">
                        <a:spcBef>
                          <a:spcPts val="0"/>
                        </a:spcBef>
                        <a:spcAft>
                          <a:spcPts val="0"/>
                        </a:spcAft>
                        <a:buFont typeface="Symbol"/>
                        <a:buChar char=""/>
                      </a:pPr>
                      <a:r>
                        <a:rPr lang="en-US" sz="1600" dirty="0">
                          <a:effectLst/>
                        </a:rPr>
                        <a:t>consider resumption of prior maintenance dose if reason for elevated INR is transient (i.e. acute alcohol ingestion)</a:t>
                      </a:r>
                    </a:p>
                    <a:p>
                      <a:pPr marL="342900" marR="0" lvl="0" indent="-342900">
                        <a:spcBef>
                          <a:spcPts val="0"/>
                        </a:spcBef>
                        <a:spcAft>
                          <a:spcPts val="0"/>
                        </a:spcAft>
                        <a:buFont typeface="Symbol"/>
                        <a:buChar char=""/>
                      </a:pPr>
                      <a:r>
                        <a:rPr lang="en-US" sz="1600" dirty="0">
                          <a:effectLst/>
                        </a:rPr>
                        <a:t>if a dosage adjustment is needed, decrease maintenance dose by 5-15%</a:t>
                      </a:r>
                      <a:endParaRPr lang="en-US" sz="1600" dirty="0">
                        <a:effectLst/>
                        <a:latin typeface="Arial"/>
                        <a:ea typeface="Calibri"/>
                      </a:endParaRPr>
                    </a:p>
                  </a:txBody>
                  <a:tcPr marL="56107" marR="56107" marT="0" marB="0"/>
                </a:tc>
                <a:tc>
                  <a:txBody>
                    <a:bodyPr/>
                    <a:lstStyle/>
                    <a:p>
                      <a:pPr marL="0" marR="0">
                        <a:spcBef>
                          <a:spcPts val="0"/>
                        </a:spcBef>
                        <a:spcAft>
                          <a:spcPts val="0"/>
                        </a:spcAft>
                      </a:pPr>
                      <a:r>
                        <a:rPr lang="en-US" sz="1800" b="1" dirty="0">
                          <a:solidFill>
                            <a:schemeClr val="bg1"/>
                          </a:solidFill>
                          <a:effectLst/>
                        </a:rPr>
                        <a:t>INR 4 - 4.4</a:t>
                      </a:r>
                      <a:endParaRPr lang="en-US" sz="1800" b="1" dirty="0">
                        <a:solidFill>
                          <a:schemeClr val="bg1"/>
                        </a:solidFill>
                        <a:effectLst/>
                        <a:latin typeface="Arial"/>
                        <a:ea typeface="Calibri"/>
                      </a:endParaRPr>
                    </a:p>
                  </a:txBody>
                  <a:tcPr marL="56107" marR="56107" marT="0" marB="0">
                    <a:solidFill>
                      <a:srgbClr val="0070C0"/>
                    </a:solidFill>
                  </a:tcPr>
                </a:tc>
              </a:tr>
              <a:tr h="1470040">
                <a:tc>
                  <a:txBody>
                    <a:bodyPr/>
                    <a:lstStyle/>
                    <a:p>
                      <a:pPr marL="0" marR="0">
                        <a:spcBef>
                          <a:spcPts val="0"/>
                        </a:spcBef>
                        <a:spcAft>
                          <a:spcPts val="0"/>
                        </a:spcAft>
                      </a:pPr>
                      <a:r>
                        <a:rPr lang="en-US" sz="1800" dirty="0">
                          <a:effectLst/>
                        </a:rPr>
                        <a:t>INR </a:t>
                      </a:r>
                      <a:r>
                        <a:rPr lang="en-US" sz="1800" u="sng" dirty="0">
                          <a:effectLst/>
                        </a:rPr>
                        <a:t>&gt;</a:t>
                      </a:r>
                      <a:r>
                        <a:rPr lang="en-US" sz="1800" dirty="0">
                          <a:effectLst/>
                        </a:rPr>
                        <a:t> 4</a:t>
                      </a:r>
                      <a:endParaRPr lang="en-US" sz="1800" dirty="0">
                        <a:effectLst/>
                        <a:latin typeface="Arial"/>
                        <a:ea typeface="Calibri"/>
                      </a:endParaRPr>
                    </a:p>
                  </a:txBody>
                  <a:tcPr marL="56107" marR="56107" marT="0" marB="0">
                    <a:solidFill>
                      <a:srgbClr val="0070C0"/>
                    </a:solidFill>
                  </a:tcPr>
                </a:tc>
                <a:tc>
                  <a:txBody>
                    <a:bodyPr/>
                    <a:lstStyle/>
                    <a:p>
                      <a:pPr marL="342900" marR="0" lvl="0" indent="-342900">
                        <a:spcBef>
                          <a:spcPts val="0"/>
                        </a:spcBef>
                        <a:spcAft>
                          <a:spcPts val="0"/>
                        </a:spcAft>
                        <a:buFont typeface="Symbol"/>
                        <a:buChar char=""/>
                      </a:pPr>
                      <a:r>
                        <a:rPr lang="en-US" sz="1600" dirty="0">
                          <a:effectLst/>
                        </a:rPr>
                        <a:t>hold warfarin until INR &lt; upper limit of target range</a:t>
                      </a:r>
                    </a:p>
                    <a:p>
                      <a:pPr marL="342900" marR="0" lvl="0" indent="-342900">
                        <a:spcBef>
                          <a:spcPts val="0"/>
                        </a:spcBef>
                        <a:spcAft>
                          <a:spcPts val="0"/>
                        </a:spcAft>
                        <a:buFont typeface="Symbol"/>
                        <a:buChar char=""/>
                      </a:pPr>
                      <a:r>
                        <a:rPr lang="en-US" sz="1600" dirty="0">
                          <a:effectLst/>
                        </a:rPr>
                        <a:t>consult provider if warfarin reversal may be indicated</a:t>
                      </a:r>
                    </a:p>
                    <a:p>
                      <a:pPr marL="342900" marR="0" lvl="0" indent="-342900">
                        <a:spcBef>
                          <a:spcPts val="0"/>
                        </a:spcBef>
                        <a:spcAft>
                          <a:spcPts val="0"/>
                        </a:spcAft>
                        <a:buFont typeface="Symbol"/>
                        <a:buChar char=""/>
                      </a:pPr>
                      <a:r>
                        <a:rPr lang="en-US" sz="1600" dirty="0">
                          <a:effectLst/>
                        </a:rPr>
                        <a:t>consider resumption of prior maintenance dose if reason for elevated INR is transient (i.e. acute alcohol ingestion)</a:t>
                      </a:r>
                    </a:p>
                    <a:p>
                      <a:pPr marL="342900" marR="0" lvl="0" indent="-342900">
                        <a:spcBef>
                          <a:spcPts val="0"/>
                        </a:spcBef>
                        <a:spcAft>
                          <a:spcPts val="0"/>
                        </a:spcAft>
                        <a:buFont typeface="Symbol"/>
                        <a:buChar char=""/>
                      </a:pPr>
                      <a:r>
                        <a:rPr lang="en-US" sz="1600" dirty="0">
                          <a:effectLst/>
                        </a:rPr>
                        <a:t>if a dosage adjustment is needed, decrease maintenance dose by 5-15%</a:t>
                      </a:r>
                      <a:endParaRPr lang="en-US" sz="1600" dirty="0">
                        <a:effectLst/>
                        <a:latin typeface="Arial"/>
                        <a:ea typeface="Calibri"/>
                      </a:endParaRPr>
                    </a:p>
                  </a:txBody>
                  <a:tcPr marL="56107" marR="56107" marT="0" marB="0"/>
                </a:tc>
                <a:tc>
                  <a:txBody>
                    <a:bodyPr/>
                    <a:lstStyle/>
                    <a:p>
                      <a:pPr marL="0" marR="0">
                        <a:spcBef>
                          <a:spcPts val="0"/>
                        </a:spcBef>
                        <a:spcAft>
                          <a:spcPts val="0"/>
                        </a:spcAft>
                      </a:pPr>
                      <a:r>
                        <a:rPr lang="en-US" sz="1800" b="1" dirty="0">
                          <a:solidFill>
                            <a:schemeClr val="bg1"/>
                          </a:solidFill>
                          <a:effectLst/>
                        </a:rPr>
                        <a:t>INR </a:t>
                      </a:r>
                      <a:r>
                        <a:rPr lang="en-US" sz="1800" b="1" u="sng" dirty="0">
                          <a:solidFill>
                            <a:schemeClr val="bg1"/>
                          </a:solidFill>
                          <a:effectLst/>
                        </a:rPr>
                        <a:t>&gt;</a:t>
                      </a:r>
                      <a:r>
                        <a:rPr lang="en-US" sz="1800" b="1" dirty="0">
                          <a:solidFill>
                            <a:schemeClr val="bg1"/>
                          </a:solidFill>
                          <a:effectLst/>
                        </a:rPr>
                        <a:t> 4.5</a:t>
                      </a:r>
                      <a:endParaRPr lang="en-US" sz="1800" b="1" dirty="0">
                        <a:solidFill>
                          <a:schemeClr val="bg1"/>
                        </a:solidFill>
                        <a:effectLst/>
                        <a:latin typeface="Arial"/>
                        <a:ea typeface="Calibri"/>
                      </a:endParaRPr>
                    </a:p>
                  </a:txBody>
                  <a:tcPr marL="56107" marR="56107" marT="0" marB="0">
                    <a:solidFill>
                      <a:srgbClr val="0070C0"/>
                    </a:solidFill>
                  </a:tcPr>
                </a:tc>
              </a:tr>
            </a:tbl>
          </a:graphicData>
        </a:graphic>
      </p:graphicFrame>
    </p:spTree>
    <p:extLst>
      <p:ext uri="{BB962C8B-B14F-4D97-AF65-F5344CB8AC3E}">
        <p14:creationId xmlns:p14="http://schemas.microsoft.com/office/powerpoint/2010/main" val="261988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of the Dose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Document </a:t>
            </a:r>
            <a:r>
              <a:rPr lang="en-US" dirty="0"/>
              <a:t>for the initial consult upon admission to the hospital or initiation of treatment in a progress </a:t>
            </a:r>
            <a:r>
              <a:rPr lang="en-US" dirty="0" smtClean="0"/>
              <a:t>note </a:t>
            </a:r>
          </a:p>
          <a:p>
            <a:pPr lvl="1"/>
            <a:r>
              <a:rPr lang="en-US" dirty="0" smtClean="0"/>
              <a:t>INR goal</a:t>
            </a:r>
          </a:p>
          <a:p>
            <a:pPr lvl="1"/>
            <a:r>
              <a:rPr lang="en-US" dirty="0"/>
              <a:t>I</a:t>
            </a:r>
            <a:r>
              <a:rPr lang="en-US" dirty="0" smtClean="0"/>
              <a:t>ndication </a:t>
            </a:r>
            <a:r>
              <a:rPr lang="en-US" dirty="0"/>
              <a:t>for </a:t>
            </a:r>
            <a:r>
              <a:rPr lang="en-US" dirty="0" smtClean="0"/>
              <a:t>therapy</a:t>
            </a:r>
          </a:p>
          <a:p>
            <a:pPr lvl="1"/>
            <a:r>
              <a:rPr lang="en-US" dirty="0"/>
              <a:t>D</a:t>
            </a:r>
            <a:r>
              <a:rPr lang="en-US" dirty="0" smtClean="0"/>
              <a:t>ose </a:t>
            </a:r>
            <a:r>
              <a:rPr lang="en-US" dirty="0"/>
              <a:t>prior to admission (if applicable) </a:t>
            </a:r>
          </a:p>
          <a:p>
            <a:pPr lvl="1"/>
            <a:r>
              <a:rPr lang="en-US" dirty="0" smtClean="0"/>
              <a:t>UCH </a:t>
            </a:r>
            <a:r>
              <a:rPr lang="en-US" dirty="0"/>
              <a:t>Anticoagulation </a:t>
            </a:r>
            <a:r>
              <a:rPr lang="en-US" dirty="0" smtClean="0"/>
              <a:t>clinic patient </a:t>
            </a:r>
          </a:p>
          <a:p>
            <a:pPr lvl="1"/>
            <a:r>
              <a:rPr lang="en-US" dirty="0"/>
              <a:t>M</a:t>
            </a:r>
            <a:r>
              <a:rPr lang="en-US" dirty="0" smtClean="0"/>
              <a:t>ay include compliance </a:t>
            </a:r>
            <a:r>
              <a:rPr lang="en-US" dirty="0"/>
              <a:t>and difficulties with therapy </a:t>
            </a:r>
          </a:p>
          <a:p>
            <a:r>
              <a:rPr lang="en-US" dirty="0" smtClean="0"/>
              <a:t>Pharmacists </a:t>
            </a:r>
            <a:r>
              <a:rPr lang="en-US" dirty="0"/>
              <a:t>will document daily for subsequent warfarin dosing via a progress </a:t>
            </a:r>
            <a:r>
              <a:rPr lang="en-US" dirty="0" smtClean="0"/>
              <a:t>note </a:t>
            </a:r>
            <a:endParaRPr lang="en-US" sz="4000" dirty="0"/>
          </a:p>
          <a:p>
            <a:pPr lvl="0"/>
            <a:r>
              <a:rPr lang="en-US" dirty="0" smtClean="0"/>
              <a:t>Pharmacists </a:t>
            </a:r>
            <a:r>
              <a:rPr lang="en-US" dirty="0"/>
              <a:t>will document in </a:t>
            </a:r>
            <a:r>
              <a:rPr lang="en-US" dirty="0" smtClean="0"/>
              <a:t>Siemens</a:t>
            </a:r>
          </a:p>
          <a:p>
            <a:pPr lvl="1"/>
            <a:r>
              <a:rPr lang="en-US" dirty="0"/>
              <a:t>T</a:t>
            </a:r>
            <a:r>
              <a:rPr lang="en-US" dirty="0" smtClean="0"/>
              <a:t>he </a:t>
            </a:r>
            <a:r>
              <a:rPr lang="en-US" dirty="0"/>
              <a:t>latest INR </a:t>
            </a:r>
            <a:r>
              <a:rPr lang="en-US" dirty="0" smtClean="0"/>
              <a:t>and related labs</a:t>
            </a:r>
          </a:p>
          <a:p>
            <a:pPr lvl="1"/>
            <a:r>
              <a:rPr lang="en-US" dirty="0"/>
              <a:t>D</a:t>
            </a:r>
            <a:r>
              <a:rPr lang="en-US" dirty="0" smtClean="0"/>
              <a:t>ose </a:t>
            </a:r>
            <a:r>
              <a:rPr lang="en-US" dirty="0"/>
              <a:t>of warfarin </a:t>
            </a:r>
          </a:p>
          <a:p>
            <a:pPr lvl="1"/>
            <a:r>
              <a:rPr lang="en-US" dirty="0" smtClean="0"/>
              <a:t>Considerations for dosing (ex. </a:t>
            </a:r>
            <a:r>
              <a:rPr lang="en-US" dirty="0"/>
              <a:t>drug </a:t>
            </a:r>
            <a:r>
              <a:rPr lang="en-US" dirty="0" smtClean="0"/>
              <a:t>interactions)</a:t>
            </a:r>
            <a:endParaRPr lang="en-US" dirty="0"/>
          </a:p>
          <a:p>
            <a:endParaRPr lang="en-US" dirty="0"/>
          </a:p>
        </p:txBody>
      </p:sp>
    </p:spTree>
    <p:extLst>
      <p:ext uri="{BB962C8B-B14F-4D97-AF65-F5344CB8AC3E}">
        <p14:creationId xmlns:p14="http://schemas.microsoft.com/office/powerpoint/2010/main" val="659681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First Dose Documentation – Progress Note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996111"/>
              </p:ext>
            </p:extLst>
          </p:nvPr>
        </p:nvGraphicFramePr>
        <p:xfrm>
          <a:off x="457196" y="1295404"/>
          <a:ext cx="8153404" cy="3657596"/>
        </p:xfrm>
        <a:graphic>
          <a:graphicData uri="http://schemas.openxmlformats.org/drawingml/2006/table">
            <a:tbl>
              <a:tblPr firstRow="1" firstCol="1" lastRow="1" lastCol="1" bandRow="1" bandCol="1">
                <a:tableStyleId>{5C22544A-7EE6-4342-B048-85BDC9FD1C3A}</a:tableStyleId>
              </a:tblPr>
              <a:tblGrid>
                <a:gridCol w="916882"/>
                <a:gridCol w="676388"/>
                <a:gridCol w="123587"/>
                <a:gridCol w="123587"/>
                <a:gridCol w="601234"/>
                <a:gridCol w="751543"/>
                <a:gridCol w="1277623"/>
                <a:gridCol w="1352777"/>
                <a:gridCol w="1052160"/>
                <a:gridCol w="1277623"/>
              </a:tblGrid>
              <a:tr h="223862">
                <a:tc gridSpan="10">
                  <a:txBody>
                    <a:bodyPr/>
                    <a:lstStyle/>
                    <a:p>
                      <a:pPr marL="0" marR="0" algn="l">
                        <a:spcBef>
                          <a:spcPts val="0"/>
                        </a:spcBef>
                        <a:spcAft>
                          <a:spcPts val="0"/>
                        </a:spcAft>
                      </a:pPr>
                      <a:r>
                        <a:rPr lang="en-US" sz="1100" dirty="0">
                          <a:solidFill>
                            <a:schemeClr val="tx1"/>
                          </a:solidFill>
                          <a:effectLst/>
                        </a:rPr>
                        <a:t>Baseline Patient Demographics, Clinical, &amp; Laboratory Data:</a:t>
                      </a:r>
                      <a:endParaRPr lang="en-US" sz="12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gridSpan="3">
                  <a:txBody>
                    <a:bodyPr/>
                    <a:lstStyle/>
                    <a:p>
                      <a:pPr marL="0" marR="0" algn="l">
                        <a:spcBef>
                          <a:spcPts val="0"/>
                        </a:spcBef>
                        <a:spcAft>
                          <a:spcPts val="0"/>
                        </a:spcAft>
                      </a:pPr>
                      <a:r>
                        <a:rPr lang="en-US" sz="1100" dirty="0">
                          <a:solidFill>
                            <a:schemeClr val="tx1"/>
                          </a:solidFill>
                          <a:effectLst/>
                        </a:rPr>
                        <a:t>Admit Date</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Age (years)</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dirty="0">
                          <a:solidFill>
                            <a:schemeClr val="tx1"/>
                          </a:solidFill>
                          <a:effectLst/>
                        </a:rPr>
                        <a:t>Gender</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dirty="0">
                          <a:solidFill>
                            <a:schemeClr val="tx1"/>
                          </a:solidFill>
                          <a:effectLst/>
                        </a:rPr>
                        <a:t>☐ M    ☐ F</a:t>
                      </a:r>
                      <a:endParaRPr lang="en-US" sz="1200" dirty="0">
                        <a:solidFill>
                          <a:schemeClr val="tx1"/>
                        </a:solidFill>
                        <a:effectLst/>
                        <a:latin typeface="Arial"/>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816">
                <a:tc gridSpan="3">
                  <a:txBody>
                    <a:bodyPr/>
                    <a:lstStyle/>
                    <a:p>
                      <a:pPr marL="0" marR="0" algn="l">
                        <a:spcBef>
                          <a:spcPts val="0"/>
                        </a:spcBef>
                        <a:spcAft>
                          <a:spcPts val="0"/>
                        </a:spcAft>
                      </a:pPr>
                      <a:r>
                        <a:rPr lang="en-US" sz="1100">
                          <a:solidFill>
                            <a:schemeClr val="tx1"/>
                          </a:solidFill>
                          <a:effectLst/>
                        </a:rPr>
                        <a:t>Drug Allergies</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gridSpan="3">
                  <a:txBody>
                    <a:bodyPr/>
                    <a:lstStyle/>
                    <a:p>
                      <a:pPr marL="0" marR="0" algn="l">
                        <a:spcBef>
                          <a:spcPts val="0"/>
                        </a:spcBef>
                        <a:spcAft>
                          <a:spcPts val="0"/>
                        </a:spcAft>
                      </a:pPr>
                      <a:r>
                        <a:rPr lang="en-US" sz="1100">
                          <a:solidFill>
                            <a:schemeClr val="tx1"/>
                          </a:solidFill>
                          <a:effectLst/>
                        </a:rPr>
                        <a:t>Indication</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gridSpan="3">
                  <a:txBody>
                    <a:bodyPr/>
                    <a:lstStyle/>
                    <a:p>
                      <a:pPr marL="0" marR="0" algn="l">
                        <a:spcBef>
                          <a:spcPts val="0"/>
                        </a:spcBef>
                        <a:spcAft>
                          <a:spcPts val="0"/>
                        </a:spcAft>
                      </a:pPr>
                      <a:r>
                        <a:rPr lang="en-US" sz="1100">
                          <a:solidFill>
                            <a:schemeClr val="tx1"/>
                          </a:solidFill>
                          <a:effectLst/>
                        </a:rPr>
                        <a:t>Target INR</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100" dirty="0">
                          <a:solidFill>
                            <a:schemeClr val="tx1"/>
                          </a:solidFill>
                          <a:effectLst/>
                        </a:rPr>
                        <a:t>  ☐ 2 – 3          ☐ 2.5 – 3.5          ☐ Other _________</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gridSpan="3">
                  <a:txBody>
                    <a:bodyPr/>
                    <a:lstStyle/>
                    <a:p>
                      <a:pPr marL="0" marR="0" algn="l">
                        <a:spcBef>
                          <a:spcPts val="0"/>
                        </a:spcBef>
                        <a:spcAft>
                          <a:spcPts val="0"/>
                        </a:spcAft>
                      </a:pPr>
                      <a:r>
                        <a:rPr lang="en-US" sz="1100">
                          <a:solidFill>
                            <a:schemeClr val="tx1"/>
                          </a:solidFill>
                          <a:effectLst/>
                        </a:rPr>
                        <a:t>New Start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100" dirty="0">
                          <a:solidFill>
                            <a:schemeClr val="tx1"/>
                          </a:solidFill>
                          <a:effectLst/>
                        </a:rPr>
                        <a:t>  ☐ Yes            ☐ No</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gridSpan="3">
                  <a:txBody>
                    <a:bodyPr/>
                    <a:lstStyle/>
                    <a:p>
                      <a:pPr marL="0" marR="0" algn="l">
                        <a:spcBef>
                          <a:spcPts val="0"/>
                        </a:spcBef>
                        <a:spcAft>
                          <a:spcPts val="0"/>
                        </a:spcAft>
                      </a:pPr>
                      <a:r>
                        <a:rPr lang="en-US" sz="1100">
                          <a:solidFill>
                            <a:schemeClr val="tx1"/>
                          </a:solidFill>
                          <a:effectLst/>
                        </a:rPr>
                        <a:t>UCH-Clinic Patient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100" dirty="0">
                          <a:solidFill>
                            <a:schemeClr val="tx1"/>
                          </a:solidFill>
                          <a:effectLst/>
                        </a:rPr>
                        <a:t>  ☐ Yes            ☐ No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7632">
                <a:tc gridSpan="3">
                  <a:txBody>
                    <a:bodyPr/>
                    <a:lstStyle/>
                    <a:p>
                      <a:pPr marL="0" marR="0" algn="l">
                        <a:spcBef>
                          <a:spcPts val="0"/>
                        </a:spcBef>
                        <a:spcAft>
                          <a:spcPts val="0"/>
                        </a:spcAft>
                      </a:pPr>
                      <a:r>
                        <a:rPr lang="en-US" sz="1100">
                          <a:solidFill>
                            <a:schemeClr val="tx1"/>
                          </a:solidFill>
                          <a:effectLst/>
                        </a:rPr>
                        <a:t>Pre-Admission</a:t>
                      </a:r>
                      <a:endParaRPr lang="en-US" sz="1200">
                        <a:solidFill>
                          <a:schemeClr val="tx1"/>
                        </a:solidFill>
                        <a:effectLst/>
                      </a:endParaRPr>
                    </a:p>
                    <a:p>
                      <a:pPr marL="0" marR="0" algn="l">
                        <a:spcBef>
                          <a:spcPts val="0"/>
                        </a:spcBef>
                        <a:spcAft>
                          <a:spcPts val="0"/>
                        </a:spcAft>
                      </a:pPr>
                      <a:r>
                        <a:rPr lang="en-US" sz="1100">
                          <a:solidFill>
                            <a:schemeClr val="tx1"/>
                          </a:solidFill>
                          <a:effectLst/>
                        </a:rPr>
                        <a:t>Dosing/Duration</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3862">
                <a:tc gridSpan="10">
                  <a:txBody>
                    <a:bodyPr/>
                    <a:lstStyle/>
                    <a:p>
                      <a:pPr marL="0" marR="0" algn="l">
                        <a:spcBef>
                          <a:spcPts val="0"/>
                        </a:spcBef>
                        <a:spcAft>
                          <a:spcPts val="0"/>
                        </a:spcAft>
                      </a:pPr>
                      <a:r>
                        <a:rPr lang="en-US" sz="1100" dirty="0">
                          <a:solidFill>
                            <a:schemeClr val="tx1"/>
                          </a:solidFill>
                          <a:effectLst/>
                        </a:rPr>
                        <a:t>Laboratory Data:</a:t>
                      </a:r>
                      <a:endParaRPr lang="en-US" sz="12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Date </a:t>
                      </a:r>
                      <a:r>
                        <a:rPr lang="en-US" sz="1100">
                          <a:solidFill>
                            <a:schemeClr val="tx1"/>
                          </a:solidFill>
                          <a:effectLst/>
                          <a:sym typeface="Wingdings"/>
                        </a:rPr>
                        <a: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INR</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hgb</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Hct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PLT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ALT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AST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Albumin</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8816">
                <a:tc>
                  <a:txBody>
                    <a:bodyPr/>
                    <a:lstStyle/>
                    <a:p>
                      <a:pPr marL="0" marR="0" algn="l">
                        <a:spcBef>
                          <a:spcPts val="0"/>
                        </a:spcBef>
                        <a:spcAft>
                          <a:spcPts val="0"/>
                        </a:spcAft>
                      </a:pPr>
                      <a:r>
                        <a:rPr lang="en-US" sz="1100">
                          <a:solidFill>
                            <a:schemeClr val="tx1"/>
                          </a:solidFill>
                          <a:effectLst/>
                        </a:rPr>
                        <a:t>SCr</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838748757"/>
              </p:ext>
            </p:extLst>
          </p:nvPr>
        </p:nvGraphicFramePr>
        <p:xfrm>
          <a:off x="457199" y="4953000"/>
          <a:ext cx="8153401" cy="1828800"/>
        </p:xfrm>
        <a:graphic>
          <a:graphicData uri="http://schemas.openxmlformats.org/drawingml/2006/table">
            <a:tbl>
              <a:tblPr firstRow="1" firstCol="1" lastRow="1" lastCol="1" bandRow="1" bandCol="1">
                <a:tableStyleId>{5C22544A-7EE6-4342-B048-85BDC9FD1C3A}</a:tableStyleId>
              </a:tblPr>
              <a:tblGrid>
                <a:gridCol w="2957556"/>
                <a:gridCol w="2942467"/>
                <a:gridCol w="124071"/>
                <a:gridCol w="997589"/>
                <a:gridCol w="1131718"/>
              </a:tblGrid>
              <a:tr h="228600">
                <a:tc gridSpan="3">
                  <a:txBody>
                    <a:bodyPr/>
                    <a:lstStyle/>
                    <a:p>
                      <a:pPr marL="0" marR="0" algn="l">
                        <a:spcBef>
                          <a:spcPts val="0"/>
                        </a:spcBef>
                        <a:spcAft>
                          <a:spcPts val="0"/>
                        </a:spcAft>
                      </a:pPr>
                      <a:r>
                        <a:rPr lang="en-US" sz="1100" dirty="0">
                          <a:solidFill>
                            <a:schemeClr val="tx1"/>
                          </a:solidFill>
                          <a:effectLst/>
                        </a:rPr>
                        <a:t>Warfarin Dosing Considerations:</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YES</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dirty="0" smtClean="0">
                          <a:solidFill>
                            <a:schemeClr val="tx1"/>
                          </a:solidFill>
                          <a:effectLst/>
                        </a:rPr>
                        <a:t>☐ NO</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0">
                <a:tc>
                  <a:txBody>
                    <a:bodyPr/>
                    <a:lstStyle/>
                    <a:p>
                      <a:pPr marL="0" marR="0" algn="l">
                        <a:spcBef>
                          <a:spcPts val="0"/>
                        </a:spcBef>
                        <a:spcAft>
                          <a:spcPts val="0"/>
                        </a:spcAft>
                      </a:pPr>
                      <a:r>
                        <a:rPr lang="en-US" sz="1100" dirty="0">
                          <a:solidFill>
                            <a:schemeClr val="tx1"/>
                          </a:solidFill>
                          <a:effectLst/>
                        </a:rPr>
                        <a:t>☐ Concurrent anticoagulant:</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________________________</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Concurrent antiplatelet:</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________________________</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Potential drug interactions</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dirty="0">
                          <a:solidFill>
                            <a:schemeClr val="tx1"/>
                          </a:solidFill>
                          <a:effectLst/>
                        </a:rPr>
                        <a:t>☐ Ethnicity</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Age</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History of falls</a:t>
                      </a:r>
                      <a:endParaRPr lang="en-US" sz="1200" dirty="0">
                        <a:solidFill>
                          <a:schemeClr val="tx1"/>
                        </a:solidFill>
                        <a:effectLst/>
                      </a:endParaRPr>
                    </a:p>
                    <a:p>
                      <a:pPr marL="0" marR="0" algn="l">
                        <a:spcBef>
                          <a:spcPts val="0"/>
                        </a:spcBef>
                        <a:spcAft>
                          <a:spcPts val="600"/>
                        </a:spcAft>
                      </a:pPr>
                      <a:r>
                        <a:rPr lang="en-US" sz="1100" dirty="0">
                          <a:solidFill>
                            <a:schemeClr val="tx1"/>
                          </a:solidFill>
                          <a:effectLst/>
                        </a:rPr>
                        <a:t>☐ Co-morbidity _______________________</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l">
                        <a:spcBef>
                          <a:spcPts val="0"/>
                        </a:spcBef>
                        <a:spcAft>
                          <a:spcPts val="0"/>
                        </a:spcAft>
                      </a:pPr>
                      <a:r>
                        <a:rPr lang="en-US" sz="1100" dirty="0">
                          <a:solidFill>
                            <a:schemeClr val="tx1"/>
                          </a:solidFill>
                          <a:effectLst/>
                        </a:rPr>
                        <a:t>☐ Low Albumin</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Liver Dysfunction</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Renal Dysfunction</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Bleeding Risk </a:t>
                      </a:r>
                      <a:r>
                        <a:rPr lang="en-US" sz="1000" dirty="0">
                          <a:solidFill>
                            <a:schemeClr val="tx1"/>
                          </a:solidFill>
                          <a:effectLst/>
                        </a:rPr>
                        <a:t>(Low </a:t>
                      </a:r>
                      <a:r>
                        <a:rPr lang="en-US" sz="1000" dirty="0" err="1">
                          <a:solidFill>
                            <a:schemeClr val="tx1"/>
                          </a:solidFill>
                          <a:effectLst/>
                        </a:rPr>
                        <a:t>Hct</a:t>
                      </a:r>
                      <a:r>
                        <a:rPr lang="en-US" sz="1000" dirty="0">
                          <a:solidFill>
                            <a:schemeClr val="tx1"/>
                          </a:solidFill>
                          <a:effectLst/>
                        </a:rPr>
                        <a:t>, PLT)</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457200">
                <a:tc>
                  <a:txBody>
                    <a:bodyPr/>
                    <a:lstStyle/>
                    <a:p>
                      <a:pPr marL="0" marR="0" algn="l">
                        <a:spcBef>
                          <a:spcPts val="0"/>
                        </a:spcBef>
                        <a:spcAft>
                          <a:spcPts val="0"/>
                        </a:spcAft>
                      </a:pPr>
                      <a:r>
                        <a:rPr lang="en-US" sz="1100" dirty="0">
                          <a:solidFill>
                            <a:schemeClr val="tx1"/>
                          </a:solidFill>
                          <a:effectLst/>
                        </a:rPr>
                        <a:t>Additional Comments:</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endParaRPr>
                    </a:p>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560573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Subsequent Dose </a:t>
            </a:r>
            <a:r>
              <a:rPr lang="en-US" dirty="0"/>
              <a:t>D</a:t>
            </a:r>
            <a:r>
              <a:rPr lang="en-US" dirty="0" smtClean="0"/>
              <a:t>ocumentation – Progress Note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538029"/>
              </p:ext>
            </p:extLst>
          </p:nvPr>
        </p:nvGraphicFramePr>
        <p:xfrm>
          <a:off x="152400" y="1371600"/>
          <a:ext cx="8534400" cy="1523998"/>
        </p:xfrm>
        <a:graphic>
          <a:graphicData uri="http://schemas.openxmlformats.org/drawingml/2006/table">
            <a:tbl>
              <a:tblPr firstRow="1" firstCol="1" lastRow="1" lastCol="1" bandRow="1" bandCol="1">
                <a:tableStyleId>{5C22544A-7EE6-4342-B048-85BDC9FD1C3A}</a:tableStyleId>
              </a:tblPr>
              <a:tblGrid>
                <a:gridCol w="942354"/>
                <a:gridCol w="127020"/>
                <a:gridCol w="127020"/>
                <a:gridCol w="617937"/>
                <a:gridCol w="617937"/>
                <a:gridCol w="617937"/>
                <a:gridCol w="1467601"/>
                <a:gridCol w="1622086"/>
                <a:gridCol w="1081391"/>
                <a:gridCol w="1313117"/>
              </a:tblGrid>
              <a:tr h="245124">
                <a:tc gridSpan="10">
                  <a:txBody>
                    <a:bodyPr/>
                    <a:lstStyle/>
                    <a:p>
                      <a:pPr marL="0" marR="0" algn="l">
                        <a:spcBef>
                          <a:spcPts val="0"/>
                        </a:spcBef>
                        <a:spcAft>
                          <a:spcPts val="0"/>
                        </a:spcAft>
                      </a:pPr>
                      <a:r>
                        <a:rPr lang="en-US" sz="1100" dirty="0">
                          <a:solidFill>
                            <a:schemeClr val="tx1"/>
                          </a:solidFill>
                          <a:effectLst/>
                        </a:rPr>
                        <a:t>Clinical, &amp; Laboratory Data:</a:t>
                      </a:r>
                      <a:endParaRPr lang="en-US" sz="12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gridSpan="2">
                  <a:txBody>
                    <a:bodyPr/>
                    <a:lstStyle/>
                    <a:p>
                      <a:pPr marL="0" marR="0" algn="l">
                        <a:spcBef>
                          <a:spcPts val="0"/>
                        </a:spcBef>
                        <a:spcAft>
                          <a:spcPts val="0"/>
                        </a:spcAft>
                      </a:pPr>
                      <a:r>
                        <a:rPr lang="en-US" sz="1100" dirty="0">
                          <a:solidFill>
                            <a:schemeClr val="tx1"/>
                          </a:solidFill>
                          <a:effectLst/>
                        </a:rPr>
                        <a:t>Admit Date</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100" dirty="0">
                          <a:solidFill>
                            <a:schemeClr val="tx1"/>
                          </a:solidFill>
                          <a:effectLst/>
                        </a:rPr>
                        <a:t>Age (years)</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Gender</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M    ☐ F</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750">
                <a:tc gridSpan="2">
                  <a:txBody>
                    <a:bodyPr/>
                    <a:lstStyle/>
                    <a:p>
                      <a:pPr marL="0" marR="0" algn="l">
                        <a:spcBef>
                          <a:spcPts val="0"/>
                        </a:spcBef>
                        <a:spcAft>
                          <a:spcPts val="0"/>
                        </a:spcAft>
                      </a:pPr>
                      <a:r>
                        <a:rPr lang="en-US" sz="1100">
                          <a:solidFill>
                            <a:schemeClr val="tx1"/>
                          </a:solidFill>
                          <a:effectLst/>
                        </a:rPr>
                        <a:t>Indication</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8">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gridSpan="2">
                  <a:txBody>
                    <a:bodyPr/>
                    <a:lstStyle/>
                    <a:p>
                      <a:pPr marL="0" marR="0" algn="l">
                        <a:spcBef>
                          <a:spcPts val="0"/>
                        </a:spcBef>
                        <a:spcAft>
                          <a:spcPts val="0"/>
                        </a:spcAft>
                      </a:pPr>
                      <a:r>
                        <a:rPr lang="en-US" sz="1100">
                          <a:solidFill>
                            <a:schemeClr val="tx1"/>
                          </a:solidFill>
                          <a:effectLst/>
                        </a:rPr>
                        <a:t>Target INR</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8">
                  <a:txBody>
                    <a:bodyPr/>
                    <a:lstStyle/>
                    <a:p>
                      <a:pPr marL="0" marR="0" algn="l">
                        <a:spcBef>
                          <a:spcPts val="0"/>
                        </a:spcBef>
                        <a:spcAft>
                          <a:spcPts val="0"/>
                        </a:spcAft>
                      </a:pPr>
                      <a:r>
                        <a:rPr lang="en-US" sz="1100" dirty="0">
                          <a:solidFill>
                            <a:schemeClr val="tx1"/>
                          </a:solidFill>
                          <a:effectLst/>
                        </a:rPr>
                        <a:t>          ☐ 2 – 3          ☐ 2.5 – 3.5          ☐ Other _________</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5124">
                <a:tc gridSpan="10">
                  <a:txBody>
                    <a:bodyPr/>
                    <a:lstStyle/>
                    <a:p>
                      <a:pPr marL="0" marR="0" algn="l">
                        <a:spcBef>
                          <a:spcPts val="0"/>
                        </a:spcBef>
                        <a:spcAft>
                          <a:spcPts val="0"/>
                        </a:spcAft>
                      </a:pPr>
                      <a:r>
                        <a:rPr lang="en-US" sz="1100" dirty="0">
                          <a:solidFill>
                            <a:schemeClr val="tx1"/>
                          </a:solidFill>
                          <a:effectLst/>
                        </a:rPr>
                        <a:t>Laboratory Data:</a:t>
                      </a:r>
                      <a:endParaRPr lang="en-US" sz="12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a:txBody>
                    <a:bodyPr/>
                    <a:lstStyle/>
                    <a:p>
                      <a:pPr marL="0" marR="0" algn="l">
                        <a:spcBef>
                          <a:spcPts val="0"/>
                        </a:spcBef>
                        <a:spcAft>
                          <a:spcPts val="0"/>
                        </a:spcAft>
                      </a:pPr>
                      <a:r>
                        <a:rPr lang="en-US" sz="1100">
                          <a:solidFill>
                            <a:schemeClr val="tx1"/>
                          </a:solidFill>
                          <a:effectLst/>
                        </a:rPr>
                        <a:t>Date </a:t>
                      </a:r>
                      <a:r>
                        <a:rPr lang="en-US" sz="1100">
                          <a:solidFill>
                            <a:schemeClr val="tx1"/>
                          </a:solidFill>
                          <a:effectLst/>
                          <a:sym typeface="Wingdings"/>
                        </a:rPr>
                        <a:t></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a:txBody>
                    <a:bodyPr/>
                    <a:lstStyle/>
                    <a:p>
                      <a:pPr marL="0" marR="0" algn="l">
                        <a:spcBef>
                          <a:spcPts val="0"/>
                        </a:spcBef>
                        <a:spcAft>
                          <a:spcPts val="0"/>
                        </a:spcAft>
                      </a:pPr>
                      <a:r>
                        <a:rPr lang="en-US" sz="1100">
                          <a:solidFill>
                            <a:schemeClr val="tx1"/>
                          </a:solidFill>
                          <a:effectLst/>
                        </a:rPr>
                        <a:t>INR: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27588792"/>
              </p:ext>
            </p:extLst>
          </p:nvPr>
        </p:nvGraphicFramePr>
        <p:xfrm>
          <a:off x="152400" y="2971800"/>
          <a:ext cx="8534399" cy="2438400"/>
        </p:xfrm>
        <a:graphic>
          <a:graphicData uri="http://schemas.openxmlformats.org/drawingml/2006/table">
            <a:tbl>
              <a:tblPr firstRow="1" firstCol="1" lastRow="1" lastCol="1" bandRow="1" bandCol="1">
                <a:tableStyleId>{5C22544A-7EE6-4342-B048-85BDC9FD1C3A}</a:tableStyleId>
              </a:tblPr>
              <a:tblGrid>
                <a:gridCol w="4503161"/>
                <a:gridCol w="210374"/>
                <a:gridCol w="210374"/>
                <a:gridCol w="1691528"/>
                <a:gridCol w="1918962"/>
              </a:tblGrid>
              <a:tr h="188946">
                <a:tc gridSpan="3">
                  <a:txBody>
                    <a:bodyPr/>
                    <a:lstStyle/>
                    <a:p>
                      <a:pPr marL="0" marR="0">
                        <a:spcBef>
                          <a:spcPts val="0"/>
                        </a:spcBef>
                        <a:spcAft>
                          <a:spcPts val="0"/>
                        </a:spcAft>
                      </a:pPr>
                      <a:r>
                        <a:rPr lang="en-US" sz="1100" dirty="0">
                          <a:solidFill>
                            <a:schemeClr val="tx1"/>
                          </a:solidFill>
                          <a:effectLst/>
                        </a:rPr>
                        <a:t>Signs or Symptoms of Bleeding Noted:</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a:solidFill>
                            <a:schemeClr val="tx1"/>
                          </a:solidFill>
                          <a:effectLst/>
                        </a:rPr>
                        <a:t>☐ YES</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a:solidFill>
                            <a:schemeClr val="tx1"/>
                          </a:solidFill>
                          <a:effectLst/>
                        </a:rPr>
                        <a:t>☐ NO</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946">
                <a:tc gridSpan="3">
                  <a:txBody>
                    <a:bodyPr/>
                    <a:lstStyle/>
                    <a:p>
                      <a:pPr marL="0" marR="0">
                        <a:spcBef>
                          <a:spcPts val="0"/>
                        </a:spcBef>
                        <a:spcAft>
                          <a:spcPts val="0"/>
                        </a:spcAft>
                      </a:pPr>
                      <a:r>
                        <a:rPr lang="en-US" sz="1100" dirty="0">
                          <a:solidFill>
                            <a:schemeClr val="tx1"/>
                          </a:solidFill>
                          <a:effectLst/>
                        </a:rPr>
                        <a:t>Changes in Warfarin Dosing Considerations:</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a:solidFill>
                            <a:schemeClr val="tx1"/>
                          </a:solidFill>
                          <a:effectLst/>
                        </a:rPr>
                        <a:t>☐ YES</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a:solidFill>
                            <a:schemeClr val="tx1"/>
                          </a:solidFill>
                          <a:effectLst/>
                        </a:rPr>
                        <a:t>☐ NO</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3673">
                <a:tc gridSpan="2">
                  <a:txBody>
                    <a:bodyPr/>
                    <a:lstStyle/>
                    <a:p>
                      <a:pPr marL="0" marR="0">
                        <a:spcBef>
                          <a:spcPts val="0"/>
                        </a:spcBef>
                        <a:spcAft>
                          <a:spcPts val="0"/>
                        </a:spcAft>
                      </a:pPr>
                      <a:r>
                        <a:rPr lang="en-US" sz="1100" dirty="0">
                          <a:solidFill>
                            <a:schemeClr val="tx1"/>
                          </a:solidFill>
                          <a:effectLst/>
                        </a:rPr>
                        <a:t>☐ Concurrent anticoagulant:</a:t>
                      </a:r>
                      <a:endParaRPr lang="en-US" sz="1200" dirty="0">
                        <a:solidFill>
                          <a:schemeClr val="tx1"/>
                        </a:solidFill>
                        <a:effectLst/>
                      </a:endParaRPr>
                    </a:p>
                    <a:p>
                      <a:pPr marL="0" marR="0">
                        <a:spcBef>
                          <a:spcPts val="0"/>
                        </a:spcBef>
                        <a:spcAft>
                          <a:spcPts val="0"/>
                        </a:spcAft>
                      </a:pPr>
                      <a:r>
                        <a:rPr lang="en-US" sz="1100" dirty="0">
                          <a:solidFill>
                            <a:schemeClr val="tx1"/>
                          </a:solidFill>
                          <a:effectLst/>
                        </a:rPr>
                        <a:t>________________________</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Concurrent antiplatelet:</a:t>
                      </a:r>
                      <a:endParaRPr lang="en-US" sz="1200" dirty="0">
                        <a:solidFill>
                          <a:schemeClr val="tx1"/>
                        </a:solidFill>
                        <a:effectLst/>
                      </a:endParaRPr>
                    </a:p>
                    <a:p>
                      <a:pPr marL="0" marR="0">
                        <a:spcBef>
                          <a:spcPts val="0"/>
                        </a:spcBef>
                        <a:spcAft>
                          <a:spcPts val="0"/>
                        </a:spcAft>
                      </a:pPr>
                      <a:r>
                        <a:rPr lang="en-US" sz="1100" dirty="0">
                          <a:solidFill>
                            <a:schemeClr val="tx1"/>
                          </a:solidFill>
                          <a:effectLst/>
                        </a:rPr>
                        <a:t>________________________</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Potential drug interactions</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en-US" sz="1100" dirty="0">
                          <a:solidFill>
                            <a:schemeClr val="tx1"/>
                          </a:solidFill>
                          <a:effectLst/>
                        </a:rPr>
                        <a:t>☐ Low Albumin</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Liver Dysfunction</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Renal Dysfunction</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Bleeding Risk (Low HCT, PLT)</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26835">
                <a:tc>
                  <a:txBody>
                    <a:bodyPr/>
                    <a:lstStyle/>
                    <a:p>
                      <a:pPr marL="0" marR="0">
                        <a:spcBef>
                          <a:spcPts val="0"/>
                        </a:spcBef>
                        <a:spcAft>
                          <a:spcPts val="0"/>
                        </a:spcAft>
                      </a:pPr>
                      <a:r>
                        <a:rPr lang="en-US" sz="1100">
                          <a:solidFill>
                            <a:schemeClr val="tx1"/>
                          </a:solidFill>
                          <a:effectLst/>
                        </a:rPr>
                        <a:t>Additional Comments:</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4227427"/>
              </p:ext>
            </p:extLst>
          </p:nvPr>
        </p:nvGraphicFramePr>
        <p:xfrm>
          <a:off x="152400" y="5486400"/>
          <a:ext cx="8534400" cy="1219200"/>
        </p:xfrm>
        <a:graphic>
          <a:graphicData uri="http://schemas.openxmlformats.org/drawingml/2006/table">
            <a:tbl>
              <a:tblPr firstRow="1" firstCol="1" lastRow="1" lastCol="1" bandRow="1" bandCol="1">
                <a:tableStyleId>{5C22544A-7EE6-4342-B048-85BDC9FD1C3A}</a:tableStyleId>
              </a:tblPr>
              <a:tblGrid>
                <a:gridCol w="1421570"/>
                <a:gridCol w="1208999"/>
                <a:gridCol w="2316693"/>
                <a:gridCol w="1270445"/>
                <a:gridCol w="2316693"/>
              </a:tblGrid>
              <a:tr h="223520">
                <a:tc>
                  <a:txBody>
                    <a:bodyPr/>
                    <a:lstStyle/>
                    <a:p>
                      <a:pPr marL="0" marR="0">
                        <a:spcBef>
                          <a:spcPts val="0"/>
                        </a:spcBef>
                        <a:spcAft>
                          <a:spcPts val="0"/>
                        </a:spcAft>
                      </a:pPr>
                      <a:r>
                        <a:rPr lang="en-US" sz="1100" dirty="0">
                          <a:solidFill>
                            <a:schemeClr val="tx1"/>
                          </a:solidFill>
                          <a:effectLst/>
                        </a:rPr>
                        <a:t>Dose (mg):</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solidFill>
                            <a:schemeClr val="tx1"/>
                          </a:solidFill>
                          <a:effectLst/>
                        </a:rPr>
                        <a:t>Date of Administration:</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5680">
                <a:tc gridSpan="2">
                  <a:txBody>
                    <a:bodyPr/>
                    <a:lstStyle/>
                    <a:p>
                      <a:pPr marL="0" marR="0">
                        <a:spcBef>
                          <a:spcPts val="0"/>
                        </a:spcBef>
                        <a:spcAft>
                          <a:spcPts val="0"/>
                        </a:spcAft>
                      </a:pPr>
                      <a:r>
                        <a:rPr lang="en-US" sz="1100" dirty="0">
                          <a:solidFill>
                            <a:schemeClr val="tx1"/>
                          </a:solidFill>
                          <a:effectLst/>
                        </a:rPr>
                        <a:t>Additional Comments:</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a:t>
                      </a:r>
                      <a:endParaRPr lang="en-US" sz="1200" dirty="0">
                        <a:solidFill>
                          <a:schemeClr val="tx1"/>
                        </a:solidFill>
                        <a:effectLst/>
                      </a:endParaRPr>
                    </a:p>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7" name="Rectangle 1"/>
          <p:cNvSpPr>
            <a:spLocks noChangeArrowheads="1"/>
          </p:cNvSpPr>
          <p:nvPr/>
        </p:nvSpPr>
        <p:spPr bwMode="auto">
          <a:xfrm>
            <a:off x="1306513" y="3382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0048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Checklist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Document note in Siemens®</a:t>
            </a:r>
          </a:p>
          <a:p>
            <a:pPr>
              <a:buFont typeface="Wingdings" panose="05000000000000000000" pitchFamily="2" charset="2"/>
              <a:buChar char="ü"/>
            </a:pPr>
            <a:r>
              <a:rPr lang="en-US" dirty="0" smtClean="0"/>
              <a:t>Save progress note to I drive</a:t>
            </a:r>
          </a:p>
          <a:p>
            <a:pPr>
              <a:buFont typeface="Wingdings" panose="05000000000000000000" pitchFamily="2" charset="2"/>
              <a:buChar char="ü"/>
            </a:pPr>
            <a:r>
              <a:rPr lang="en-US" dirty="0" smtClean="0"/>
              <a:t>Place paper documentation in chart</a:t>
            </a:r>
            <a:endParaRPr lang="en-US" dirty="0"/>
          </a:p>
        </p:txBody>
      </p:sp>
    </p:spTree>
    <p:extLst>
      <p:ext uri="{BB962C8B-B14F-4D97-AF65-F5344CB8AC3E}">
        <p14:creationId xmlns:p14="http://schemas.microsoft.com/office/powerpoint/2010/main" val="2738743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to Provider</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Pharmacists </a:t>
            </a:r>
            <a:r>
              <a:rPr lang="en-US" dirty="0"/>
              <a:t>will notify </a:t>
            </a:r>
            <a:r>
              <a:rPr lang="en-US" dirty="0" smtClean="0"/>
              <a:t>provider </a:t>
            </a:r>
            <a:r>
              <a:rPr lang="en-US" dirty="0"/>
              <a:t>if:</a:t>
            </a:r>
            <a:endParaRPr lang="en-US" sz="3600" dirty="0"/>
          </a:p>
          <a:p>
            <a:pPr lvl="1"/>
            <a:r>
              <a:rPr lang="en-US" dirty="0"/>
              <a:t> INR &gt;6 </a:t>
            </a:r>
            <a:endParaRPr lang="en-US" sz="3200" dirty="0"/>
          </a:p>
          <a:p>
            <a:pPr lvl="1"/>
            <a:r>
              <a:rPr lang="en-US" dirty="0"/>
              <a:t>C</a:t>
            </a:r>
            <a:r>
              <a:rPr lang="en-US" dirty="0" smtClean="0"/>
              <a:t>linically </a:t>
            </a:r>
            <a:r>
              <a:rPr lang="en-US" dirty="0"/>
              <a:t>significant signs of thrombosis or bleeding are reported </a:t>
            </a:r>
            <a:endParaRPr lang="en-US" sz="3200" dirty="0"/>
          </a:p>
          <a:p>
            <a:pPr lvl="1"/>
            <a:r>
              <a:rPr lang="en-US" dirty="0"/>
              <a:t>A</a:t>
            </a:r>
            <a:r>
              <a:rPr lang="en-US" dirty="0" smtClean="0"/>
              <a:t>t </a:t>
            </a:r>
            <a:r>
              <a:rPr lang="en-US" dirty="0"/>
              <a:t>any time further clarification of the clinical status of the patient is </a:t>
            </a:r>
            <a:r>
              <a:rPr lang="en-US" dirty="0" smtClean="0"/>
              <a:t>needed </a:t>
            </a:r>
            <a:endParaRPr lang="en-US" sz="3200" dirty="0"/>
          </a:p>
          <a:p>
            <a:pPr lvl="0"/>
            <a:r>
              <a:rPr lang="en-US" dirty="0" smtClean="0"/>
              <a:t>Keep communication open with providers in general</a:t>
            </a:r>
            <a:endParaRPr lang="en-US" sz="3600" dirty="0"/>
          </a:p>
          <a:p>
            <a:pPr lvl="0"/>
            <a:r>
              <a:rPr lang="en-US" dirty="0"/>
              <a:t>If a practitioner writes an order </a:t>
            </a:r>
            <a:r>
              <a:rPr lang="en-US" dirty="0" smtClean="0"/>
              <a:t>on pharmacist </a:t>
            </a:r>
            <a:r>
              <a:rPr lang="en-US" dirty="0"/>
              <a:t>managed patient</a:t>
            </a:r>
            <a:r>
              <a:rPr lang="en-US" dirty="0" smtClean="0"/>
              <a:t>, </a:t>
            </a:r>
            <a:r>
              <a:rPr lang="en-US" dirty="0"/>
              <a:t>contact </a:t>
            </a:r>
            <a:r>
              <a:rPr lang="en-US" dirty="0" smtClean="0"/>
              <a:t>to clarify</a:t>
            </a:r>
            <a:endParaRPr lang="en-US" sz="3600" dirty="0"/>
          </a:p>
          <a:p>
            <a:endParaRPr lang="en-US" dirty="0"/>
          </a:p>
        </p:txBody>
      </p:sp>
    </p:spTree>
    <p:extLst>
      <p:ext uri="{BB962C8B-B14F-4D97-AF65-F5344CB8AC3E}">
        <p14:creationId xmlns:p14="http://schemas.microsoft.com/office/powerpoint/2010/main" val="3118985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considerations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89728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Warfarin Reversal</a:t>
            </a:r>
            <a:endParaRPr lang="en-US" dirty="0"/>
          </a:p>
        </p:txBody>
      </p:sp>
      <p:sp>
        <p:nvSpPr>
          <p:cNvPr id="3" name="Content Placeholder 2"/>
          <p:cNvSpPr>
            <a:spLocks noGrp="1"/>
          </p:cNvSpPr>
          <p:nvPr>
            <p:ph idx="1"/>
          </p:nvPr>
        </p:nvSpPr>
        <p:spPr>
          <a:xfrm>
            <a:off x="457200" y="990600"/>
            <a:ext cx="8229600" cy="5181600"/>
          </a:xfrm>
        </p:spPr>
        <p:txBody>
          <a:bodyPr>
            <a:noAutofit/>
          </a:bodyPr>
          <a:lstStyle/>
          <a:p>
            <a:r>
              <a:rPr lang="en-US" sz="2000" b="1" dirty="0" smtClean="0"/>
              <a:t>Agents need </a:t>
            </a:r>
            <a:r>
              <a:rPr lang="en-US" sz="2000" b="1" dirty="0"/>
              <a:t>order from the independently licensed </a:t>
            </a:r>
            <a:r>
              <a:rPr lang="en-US" sz="2000" b="1" dirty="0" smtClean="0"/>
              <a:t>practitioner</a:t>
            </a:r>
          </a:p>
          <a:p>
            <a:pPr lvl="0"/>
            <a:r>
              <a:rPr lang="en-US" sz="2000" dirty="0" smtClean="0"/>
              <a:t>Vitamin K</a:t>
            </a:r>
          </a:p>
          <a:p>
            <a:pPr lvl="1"/>
            <a:r>
              <a:rPr lang="en-US" sz="2000" dirty="0" smtClean="0"/>
              <a:t>IV works </a:t>
            </a:r>
            <a:r>
              <a:rPr lang="en-US" sz="2000" dirty="0"/>
              <a:t>faster than </a:t>
            </a:r>
            <a:r>
              <a:rPr lang="en-US" sz="2000" dirty="0" smtClean="0"/>
              <a:t>PO </a:t>
            </a:r>
            <a:r>
              <a:rPr lang="en-US" sz="2000" dirty="0"/>
              <a:t>vitamin </a:t>
            </a:r>
            <a:r>
              <a:rPr lang="en-US" sz="2000" dirty="0" smtClean="0"/>
              <a:t>K </a:t>
            </a:r>
          </a:p>
          <a:p>
            <a:pPr lvl="1"/>
            <a:r>
              <a:rPr lang="en-US" sz="2000" dirty="0" smtClean="0"/>
              <a:t>IV associated </a:t>
            </a:r>
            <a:r>
              <a:rPr lang="en-US" sz="2000" dirty="0"/>
              <a:t>with </a:t>
            </a:r>
            <a:r>
              <a:rPr lang="en-US" sz="2000" dirty="0" err="1"/>
              <a:t>anaphylactoid</a:t>
            </a:r>
            <a:r>
              <a:rPr lang="en-US" sz="2000" dirty="0"/>
              <a:t> reaction in </a:t>
            </a:r>
            <a:endParaRPr lang="en-US" sz="2000" dirty="0" smtClean="0"/>
          </a:p>
          <a:p>
            <a:pPr lvl="1"/>
            <a:r>
              <a:rPr lang="en-US" sz="2000" dirty="0" smtClean="0"/>
              <a:t>Subcutaneous </a:t>
            </a:r>
            <a:r>
              <a:rPr lang="en-US" sz="2000" dirty="0"/>
              <a:t>injection not recommended; effect is delayed and unpredictable.</a:t>
            </a:r>
          </a:p>
          <a:p>
            <a:pPr lvl="0"/>
            <a:r>
              <a:rPr lang="en-US" sz="2000" dirty="0"/>
              <a:t>FFP </a:t>
            </a:r>
            <a:endParaRPr lang="en-US" sz="2000" dirty="0" smtClean="0"/>
          </a:p>
          <a:p>
            <a:pPr lvl="1"/>
            <a:r>
              <a:rPr lang="en-US" sz="2000" dirty="0"/>
              <a:t>P</a:t>
            </a:r>
            <a:r>
              <a:rPr lang="en-US" sz="2000" dirty="0" smtClean="0"/>
              <a:t>otential </a:t>
            </a:r>
            <a:r>
              <a:rPr lang="en-US" sz="2000" dirty="0"/>
              <a:t>allergic reaction or transmission of </a:t>
            </a:r>
            <a:r>
              <a:rPr lang="en-US" sz="2000" dirty="0" smtClean="0"/>
              <a:t>infection</a:t>
            </a:r>
          </a:p>
          <a:p>
            <a:pPr lvl="1"/>
            <a:r>
              <a:rPr lang="en-US" sz="2000" dirty="0"/>
              <a:t>P</a:t>
            </a:r>
            <a:r>
              <a:rPr lang="en-US" sz="2000" dirty="0" smtClean="0"/>
              <a:t>reparation </a:t>
            </a:r>
            <a:r>
              <a:rPr lang="en-US" sz="2000" dirty="0"/>
              <a:t>time and higher </a:t>
            </a:r>
            <a:r>
              <a:rPr lang="en-US" sz="2000" dirty="0" smtClean="0"/>
              <a:t>volume</a:t>
            </a:r>
          </a:p>
          <a:p>
            <a:pPr lvl="1"/>
            <a:r>
              <a:rPr lang="en-US" sz="2000" dirty="0" smtClean="0"/>
              <a:t>Delayed onset </a:t>
            </a:r>
            <a:r>
              <a:rPr lang="en-US" sz="2000" dirty="0"/>
              <a:t>of </a:t>
            </a:r>
            <a:r>
              <a:rPr lang="en-US" sz="2000" dirty="0" smtClean="0"/>
              <a:t>action (1-4 hours) </a:t>
            </a:r>
            <a:endParaRPr lang="en-US" sz="2000" dirty="0"/>
          </a:p>
          <a:p>
            <a:r>
              <a:rPr lang="en-US" sz="2000" dirty="0" smtClean="0"/>
              <a:t>Prothrombin Complex Concentrate (PCC - </a:t>
            </a:r>
            <a:r>
              <a:rPr lang="en-US" sz="2000" dirty="0" err="1" smtClean="0"/>
              <a:t>Kcentra</a:t>
            </a:r>
            <a:r>
              <a:rPr lang="en-US" sz="2000" dirty="0" smtClean="0"/>
              <a:t>®)</a:t>
            </a:r>
          </a:p>
          <a:p>
            <a:pPr lvl="1"/>
            <a:r>
              <a:rPr lang="en-US" sz="2000" dirty="0"/>
              <a:t>M</a:t>
            </a:r>
            <a:r>
              <a:rPr lang="en-US" sz="2000" dirty="0" smtClean="0"/>
              <a:t>ore rapid reversal</a:t>
            </a:r>
          </a:p>
          <a:p>
            <a:pPr lvl="1"/>
            <a:r>
              <a:rPr lang="en-US" sz="2000" dirty="0" smtClean="0"/>
              <a:t>Onset </a:t>
            </a:r>
            <a:r>
              <a:rPr lang="en-US" sz="2000" dirty="0"/>
              <a:t>of action of 10-15 minutes </a:t>
            </a:r>
            <a:endParaRPr lang="en-US" sz="2000" dirty="0" smtClean="0"/>
          </a:p>
          <a:p>
            <a:pPr lvl="1"/>
            <a:r>
              <a:rPr lang="en-US" sz="2000" dirty="0"/>
              <a:t>R</a:t>
            </a:r>
            <a:r>
              <a:rPr lang="en-US" sz="2000" dirty="0" smtClean="0"/>
              <a:t>estricted </a:t>
            </a:r>
            <a:r>
              <a:rPr lang="en-US" sz="2000" dirty="0"/>
              <a:t>to Neurosurgery and HEME/ONC (consult</a:t>
            </a:r>
            <a:r>
              <a:rPr lang="en-US" sz="2000" dirty="0" smtClean="0"/>
              <a:t>) </a:t>
            </a:r>
          </a:p>
          <a:p>
            <a:pPr lvl="1"/>
            <a:r>
              <a:rPr lang="en-US" sz="2000" dirty="0" smtClean="0"/>
              <a:t>Vitamin </a:t>
            </a:r>
            <a:r>
              <a:rPr lang="en-US" sz="2000" dirty="0"/>
              <a:t>K must be given concurrently with </a:t>
            </a:r>
            <a:r>
              <a:rPr lang="en-US" sz="2000" dirty="0" err="1"/>
              <a:t>Kcentra</a:t>
            </a:r>
            <a:r>
              <a:rPr lang="en-US" sz="2000" baseline="30000" dirty="0"/>
              <a:t>®</a:t>
            </a:r>
            <a:endParaRPr lang="en-US" sz="2000" dirty="0"/>
          </a:p>
          <a:p>
            <a:pPr lvl="0"/>
            <a:r>
              <a:rPr lang="en-US" sz="2000" dirty="0" smtClean="0"/>
              <a:t>If </a:t>
            </a:r>
            <a:r>
              <a:rPr lang="en-US" sz="2000" dirty="0"/>
              <a:t>INR </a:t>
            </a:r>
            <a:r>
              <a:rPr lang="en-US" sz="2000" dirty="0" smtClean="0"/>
              <a:t>over-corrected, consider </a:t>
            </a:r>
            <a:r>
              <a:rPr lang="en-US" sz="2000" dirty="0"/>
              <a:t>Heparin or LMWH until INR therapeutic</a:t>
            </a:r>
            <a:endParaRPr lang="en-US" sz="2000" dirty="0" smtClean="0">
              <a:effectLst/>
            </a:endParaRPr>
          </a:p>
          <a:p>
            <a:pPr marL="0" indent="0">
              <a:buNone/>
            </a:pPr>
            <a:endParaRPr lang="en-US" sz="2000" dirty="0"/>
          </a:p>
        </p:txBody>
      </p:sp>
    </p:spTree>
    <p:extLst>
      <p:ext uri="{BB962C8B-B14F-4D97-AF65-F5344CB8AC3E}">
        <p14:creationId xmlns:p14="http://schemas.microsoft.com/office/powerpoint/2010/main" val="2181740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6384194"/>
              </p:ext>
            </p:extLst>
          </p:nvPr>
        </p:nvGraphicFramePr>
        <p:xfrm>
          <a:off x="152400" y="152400"/>
          <a:ext cx="8915400" cy="6648105"/>
        </p:xfrm>
        <a:graphic>
          <a:graphicData uri="http://schemas.openxmlformats.org/drawingml/2006/table">
            <a:tbl>
              <a:tblPr firstRow="1" firstCol="1" bandRow="1">
                <a:tableStyleId>{5C22544A-7EE6-4342-B048-85BDC9FD1C3A}</a:tableStyleId>
              </a:tblPr>
              <a:tblGrid>
                <a:gridCol w="2835871"/>
                <a:gridCol w="6079529"/>
              </a:tblGrid>
              <a:tr h="415443">
                <a:tc gridSpan="2">
                  <a:txBody>
                    <a:bodyPr/>
                    <a:lstStyle/>
                    <a:p>
                      <a:pPr marL="0" marR="0" algn="ctr">
                        <a:lnSpc>
                          <a:spcPct val="115000"/>
                        </a:lnSpc>
                        <a:spcBef>
                          <a:spcPts val="0"/>
                        </a:spcBef>
                        <a:spcAft>
                          <a:spcPts val="0"/>
                        </a:spcAft>
                      </a:pPr>
                      <a:r>
                        <a:rPr lang="en-US" sz="1400" dirty="0">
                          <a:effectLst/>
                        </a:rPr>
                        <a:t>Chest 2012 </a:t>
                      </a:r>
                      <a:r>
                        <a:rPr lang="en-US" sz="1400" dirty="0" smtClean="0">
                          <a:effectLst/>
                        </a:rPr>
                        <a:t>Guidelines for Warfarin Reversal</a:t>
                      </a:r>
                      <a:endParaRPr lang="en-US" sz="1400" dirty="0">
                        <a:effectLst/>
                        <a:latin typeface="Arial"/>
                        <a:ea typeface="Calibri"/>
                      </a:endParaRPr>
                    </a:p>
                  </a:txBody>
                  <a:tcPr marL="68580" marR="68580" marT="0" marB="0"/>
                </a:tc>
                <a:tc hMerge="1">
                  <a:txBody>
                    <a:bodyPr/>
                    <a:lstStyle/>
                    <a:p>
                      <a:endParaRPr lang="en-US"/>
                    </a:p>
                  </a:txBody>
                  <a:tcPr/>
                </a:tc>
              </a:tr>
              <a:tr h="415443">
                <a:tc>
                  <a:txBody>
                    <a:bodyPr/>
                    <a:lstStyle/>
                    <a:p>
                      <a:pPr marL="0" marR="0" algn="ctr">
                        <a:lnSpc>
                          <a:spcPct val="115000"/>
                        </a:lnSpc>
                        <a:spcBef>
                          <a:spcPts val="0"/>
                        </a:spcBef>
                        <a:spcAft>
                          <a:spcPts val="0"/>
                        </a:spcAft>
                      </a:pPr>
                      <a:r>
                        <a:rPr lang="en-US" sz="1400" dirty="0">
                          <a:effectLst/>
                        </a:rPr>
                        <a:t>INR</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b="1" dirty="0">
                          <a:effectLst/>
                        </a:rPr>
                        <a:t>Recommendation if Rapid Reversal is NOT necessary</a:t>
                      </a:r>
                      <a:endParaRPr lang="en-US" sz="1400" b="1" dirty="0">
                        <a:effectLst/>
                        <a:latin typeface="Arial"/>
                        <a:ea typeface="Calibri"/>
                      </a:endParaRPr>
                    </a:p>
                  </a:txBody>
                  <a:tcPr marL="68580" marR="68580" marT="0" marB="0"/>
                </a:tc>
              </a:tr>
              <a:tr h="859402">
                <a:tc>
                  <a:txBody>
                    <a:bodyPr/>
                    <a:lstStyle/>
                    <a:p>
                      <a:pPr marL="0" marR="0" algn="ctr">
                        <a:lnSpc>
                          <a:spcPct val="115000"/>
                        </a:lnSpc>
                        <a:spcBef>
                          <a:spcPts val="0"/>
                        </a:spcBef>
                        <a:spcAft>
                          <a:spcPts val="0"/>
                        </a:spcAft>
                      </a:pPr>
                      <a:r>
                        <a:rPr lang="en-US" sz="1400" dirty="0">
                          <a:effectLst/>
                        </a:rPr>
                        <a:t>4.5-10, no evidence of bleeding</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Hold Anticoagulation. Vitamin K not routinely recommended if no evidence of bleeding.</a:t>
                      </a:r>
                      <a:endParaRPr lang="en-US" sz="1400" dirty="0">
                        <a:effectLst/>
                        <a:latin typeface="Arial"/>
                        <a:ea typeface="Calibri"/>
                      </a:endParaRPr>
                    </a:p>
                  </a:txBody>
                  <a:tcPr marL="68580" marR="68580" marT="0" marB="0"/>
                </a:tc>
              </a:tr>
              <a:tr h="859402">
                <a:tc>
                  <a:txBody>
                    <a:bodyPr/>
                    <a:lstStyle/>
                    <a:p>
                      <a:pPr marL="0" marR="0" algn="ctr">
                        <a:lnSpc>
                          <a:spcPct val="115000"/>
                        </a:lnSpc>
                        <a:spcBef>
                          <a:spcPts val="0"/>
                        </a:spcBef>
                        <a:spcAft>
                          <a:spcPts val="0"/>
                        </a:spcAft>
                      </a:pPr>
                      <a:r>
                        <a:rPr lang="en-US" sz="1400" dirty="0">
                          <a:effectLst/>
                        </a:rPr>
                        <a:t>&gt;10, no evidence of bleeding</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Hold Anticoagulation and Vitamin K 2.5-5mg PO. May need to repeat Vitamin K dose in 24 to 48 hours</a:t>
                      </a:r>
                      <a:endParaRPr lang="en-US" sz="1400" dirty="0">
                        <a:effectLst/>
                        <a:latin typeface="Arial"/>
                        <a:ea typeface="Calibri"/>
                      </a:endParaRPr>
                    </a:p>
                  </a:txBody>
                  <a:tcPr marL="68580" marR="68580" marT="0" marB="0"/>
                </a:tc>
              </a:tr>
              <a:tr h="226658">
                <a:tc>
                  <a:txBody>
                    <a:bodyPr/>
                    <a:lstStyle/>
                    <a:p>
                      <a:pPr marL="0" marR="0" algn="ctr">
                        <a:lnSpc>
                          <a:spcPct val="115000"/>
                        </a:lnSpc>
                        <a:spcBef>
                          <a:spcPts val="0"/>
                        </a:spcBef>
                        <a:spcAft>
                          <a:spcPts val="0"/>
                        </a:spcAft>
                      </a:pPr>
                      <a:r>
                        <a:rPr lang="en-US" sz="1400" dirty="0">
                          <a:effectLst/>
                        </a:rPr>
                        <a:t> </a:t>
                      </a:r>
                      <a:endParaRPr lang="en-US" sz="1400" dirty="0">
                        <a:effectLst/>
                        <a:latin typeface="Arial"/>
                        <a:ea typeface="Calibri"/>
                      </a:endParaRPr>
                    </a:p>
                  </a:txBody>
                  <a:tcPr marL="68580" marR="68580" marT="0" marB="0">
                    <a:solidFill>
                      <a:schemeClr val="tx2"/>
                    </a:solidFill>
                  </a:tcPr>
                </a:tc>
                <a:tc>
                  <a:txBody>
                    <a:bodyPr/>
                    <a:lstStyle/>
                    <a:p>
                      <a:pPr marL="0" marR="0" algn="ctr">
                        <a:lnSpc>
                          <a:spcPct val="115000"/>
                        </a:lnSpc>
                        <a:spcBef>
                          <a:spcPts val="0"/>
                        </a:spcBef>
                        <a:spcAft>
                          <a:spcPts val="0"/>
                        </a:spcAft>
                      </a:pPr>
                      <a:r>
                        <a:rPr lang="en-US" sz="1400" dirty="0">
                          <a:effectLst/>
                        </a:rPr>
                        <a:t> </a:t>
                      </a:r>
                      <a:endParaRPr lang="en-US" sz="1400" dirty="0">
                        <a:effectLst/>
                        <a:latin typeface="Arial"/>
                        <a:ea typeface="Calibri"/>
                      </a:endParaRPr>
                    </a:p>
                  </a:txBody>
                  <a:tcPr marL="68580" marR="68580" marT="0" marB="0">
                    <a:solidFill>
                      <a:schemeClr val="tx2"/>
                    </a:solidFill>
                  </a:tcPr>
                </a:tc>
              </a:tr>
              <a:tr h="415443">
                <a:tc>
                  <a:txBody>
                    <a:bodyPr/>
                    <a:lstStyle/>
                    <a:p>
                      <a:pPr marL="0" marR="0" algn="ctr">
                        <a:lnSpc>
                          <a:spcPct val="115000"/>
                        </a:lnSpc>
                        <a:spcBef>
                          <a:spcPts val="0"/>
                        </a:spcBef>
                        <a:spcAft>
                          <a:spcPts val="0"/>
                        </a:spcAft>
                      </a:pPr>
                      <a:r>
                        <a:rPr lang="en-US" sz="1400" dirty="0">
                          <a:effectLst/>
                        </a:rPr>
                        <a:t>INR</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b="1" dirty="0">
                          <a:effectLst/>
                        </a:rPr>
                        <a:t>Rapid Reversal Indicated</a:t>
                      </a:r>
                      <a:endParaRPr lang="en-US" sz="1400" b="1" dirty="0">
                        <a:effectLst/>
                        <a:latin typeface="Arial"/>
                        <a:ea typeface="Calibri"/>
                      </a:endParaRPr>
                    </a:p>
                  </a:txBody>
                  <a:tcPr marL="68580" marR="68580" marT="0" marB="0"/>
                </a:tc>
              </a:tr>
              <a:tr h="859402">
                <a:tc>
                  <a:txBody>
                    <a:bodyPr/>
                    <a:lstStyle/>
                    <a:p>
                      <a:pPr marL="0" marR="0" algn="ctr">
                        <a:lnSpc>
                          <a:spcPct val="115000"/>
                        </a:lnSpc>
                        <a:spcBef>
                          <a:spcPts val="0"/>
                        </a:spcBef>
                        <a:spcAft>
                          <a:spcPts val="0"/>
                        </a:spcAft>
                      </a:pPr>
                      <a:r>
                        <a:rPr lang="en-US" sz="1400" dirty="0">
                          <a:effectLst/>
                        </a:rPr>
                        <a:t>Elevated, with need for urgent (but not lifesaving) procedure</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Hold anticoagulation, give Vitamin K 2.5-5mg PO</a:t>
                      </a:r>
                      <a:endParaRPr lang="en-US" sz="1400" dirty="0">
                        <a:effectLst/>
                        <a:latin typeface="Arial"/>
                        <a:ea typeface="Calibri"/>
                      </a:endParaRPr>
                    </a:p>
                  </a:txBody>
                  <a:tcPr marL="68580" marR="68580" marT="0" marB="0"/>
                </a:tc>
              </a:tr>
              <a:tr h="859402">
                <a:tc>
                  <a:txBody>
                    <a:bodyPr/>
                    <a:lstStyle/>
                    <a:p>
                      <a:pPr marL="0" marR="0" algn="ctr">
                        <a:lnSpc>
                          <a:spcPct val="115000"/>
                        </a:lnSpc>
                        <a:spcBef>
                          <a:spcPts val="0"/>
                        </a:spcBef>
                        <a:spcAft>
                          <a:spcPts val="0"/>
                        </a:spcAft>
                      </a:pPr>
                      <a:r>
                        <a:rPr lang="en-US" sz="1400" dirty="0">
                          <a:effectLst/>
                        </a:rPr>
                        <a:t>Elevated, with non-life-threatening bleeding</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Hold anticoagulation, give Vitamin K 5-10mg IV, give FFP (consider </a:t>
                      </a:r>
                      <a:r>
                        <a:rPr lang="en-US" sz="1400" dirty="0" err="1">
                          <a:effectLst/>
                        </a:rPr>
                        <a:t>Kcentra</a:t>
                      </a:r>
                      <a:r>
                        <a:rPr lang="en-US" sz="1400" dirty="0">
                          <a:effectLst/>
                        </a:rPr>
                        <a:t>®)</a:t>
                      </a:r>
                      <a:endParaRPr lang="en-US" sz="1400" dirty="0">
                        <a:effectLst/>
                        <a:latin typeface="Arial"/>
                        <a:ea typeface="Calibri"/>
                      </a:endParaRPr>
                    </a:p>
                  </a:txBody>
                  <a:tcPr marL="68580" marR="68580" marT="0" marB="0"/>
                </a:tc>
              </a:tr>
              <a:tr h="859402">
                <a:tc>
                  <a:txBody>
                    <a:bodyPr/>
                    <a:lstStyle/>
                    <a:p>
                      <a:pPr marL="0" marR="0" algn="ctr">
                        <a:lnSpc>
                          <a:spcPct val="115000"/>
                        </a:lnSpc>
                        <a:spcBef>
                          <a:spcPts val="0"/>
                        </a:spcBef>
                        <a:spcAft>
                          <a:spcPts val="0"/>
                        </a:spcAft>
                      </a:pPr>
                      <a:r>
                        <a:rPr lang="en-US" sz="1400" dirty="0">
                          <a:effectLst/>
                        </a:rPr>
                        <a:t>Elevated, with need for lifesaving procedure</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Hold anticoagulation, give Vitamin K 5-10mg IV, give </a:t>
                      </a:r>
                      <a:r>
                        <a:rPr lang="en-US" sz="1400" dirty="0" err="1">
                          <a:effectLst/>
                        </a:rPr>
                        <a:t>Kcentra</a:t>
                      </a:r>
                      <a:r>
                        <a:rPr lang="en-US" sz="1400" dirty="0">
                          <a:effectLst/>
                        </a:rPr>
                        <a:t>®</a:t>
                      </a:r>
                      <a:endParaRPr lang="en-US" sz="1400" dirty="0">
                        <a:effectLst/>
                        <a:latin typeface="Arial"/>
                        <a:ea typeface="Calibri"/>
                      </a:endParaRPr>
                    </a:p>
                  </a:txBody>
                  <a:tcPr marL="68580" marR="68580" marT="0" marB="0"/>
                </a:tc>
              </a:tr>
              <a:tr h="859402">
                <a:tc>
                  <a:txBody>
                    <a:bodyPr/>
                    <a:lstStyle/>
                    <a:p>
                      <a:pPr marL="0" marR="0" algn="ctr">
                        <a:lnSpc>
                          <a:spcPct val="115000"/>
                        </a:lnSpc>
                        <a:spcBef>
                          <a:spcPts val="0"/>
                        </a:spcBef>
                        <a:spcAft>
                          <a:spcPts val="0"/>
                        </a:spcAft>
                      </a:pPr>
                      <a:r>
                        <a:rPr lang="en-US" sz="1400" dirty="0">
                          <a:effectLst/>
                        </a:rPr>
                        <a:t>Elevated, with life-threatening, major bleeding</a:t>
                      </a:r>
                      <a:endParaRPr lang="en-US" sz="14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Hold anticoagulation, give Vitamin K 5-10mg IV, give </a:t>
                      </a:r>
                      <a:r>
                        <a:rPr lang="en-US" sz="1400" dirty="0" err="1">
                          <a:effectLst/>
                        </a:rPr>
                        <a:t>Kcentra</a:t>
                      </a:r>
                      <a:r>
                        <a:rPr lang="en-US" sz="1400" dirty="0">
                          <a:effectLst/>
                        </a:rPr>
                        <a:t>®</a:t>
                      </a:r>
                      <a:endParaRPr lang="en-US" sz="14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3329794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Anticoagulation Transitions</a:t>
            </a:r>
            <a:endParaRPr lang="en-US" dirty="0"/>
          </a:p>
        </p:txBody>
      </p:sp>
      <p:sp>
        <p:nvSpPr>
          <p:cNvPr id="3" name="Content Placeholder 2"/>
          <p:cNvSpPr>
            <a:spLocks noGrp="1"/>
          </p:cNvSpPr>
          <p:nvPr>
            <p:ph idx="1"/>
          </p:nvPr>
        </p:nvSpPr>
        <p:spPr/>
        <p:txBody>
          <a:bodyPr>
            <a:normAutofit/>
          </a:bodyPr>
          <a:lstStyle/>
          <a:p>
            <a:pPr lvl="0"/>
            <a:r>
              <a:rPr lang="en-US" dirty="0" smtClean="0"/>
              <a:t>Acute VTE</a:t>
            </a:r>
          </a:p>
          <a:p>
            <a:pPr lvl="1"/>
            <a:r>
              <a:rPr lang="en-US" dirty="0" smtClean="0"/>
              <a:t>Heparin/LMWH </a:t>
            </a:r>
            <a:r>
              <a:rPr lang="en-US" dirty="0"/>
              <a:t>and warfarin </a:t>
            </a:r>
            <a:r>
              <a:rPr lang="en-US" dirty="0" smtClean="0"/>
              <a:t>overlap</a:t>
            </a:r>
          </a:p>
          <a:p>
            <a:pPr lvl="2"/>
            <a:r>
              <a:rPr lang="en-US" dirty="0"/>
              <a:t>S</a:t>
            </a:r>
            <a:r>
              <a:rPr lang="en-US" dirty="0" smtClean="0"/>
              <a:t>tart </a:t>
            </a:r>
            <a:r>
              <a:rPr lang="en-US" dirty="0"/>
              <a:t>warfarin therapy on day 1 or 2 of heparin/LMWH therapy for improved outcomes </a:t>
            </a:r>
          </a:p>
          <a:p>
            <a:pPr lvl="2"/>
            <a:r>
              <a:rPr lang="en-US" dirty="0"/>
              <a:t>T</a:t>
            </a:r>
            <a:r>
              <a:rPr lang="en-US" dirty="0" smtClean="0"/>
              <a:t>he </a:t>
            </a:r>
            <a:r>
              <a:rPr lang="en-US" dirty="0"/>
              <a:t>two should be overlapped for at least 5 days </a:t>
            </a:r>
          </a:p>
          <a:p>
            <a:pPr lvl="2"/>
            <a:r>
              <a:rPr lang="en-US" dirty="0"/>
              <a:t>T</a:t>
            </a:r>
            <a:r>
              <a:rPr lang="en-US" dirty="0" smtClean="0"/>
              <a:t>he </a:t>
            </a:r>
            <a:r>
              <a:rPr lang="en-US" dirty="0"/>
              <a:t>INR is ≥ 2 for 24 hours or 2 days </a:t>
            </a:r>
            <a:r>
              <a:rPr lang="en-US" dirty="0" smtClean="0"/>
              <a:t>preferred</a:t>
            </a:r>
            <a:endParaRPr lang="en-US" dirty="0"/>
          </a:p>
        </p:txBody>
      </p:sp>
    </p:spTree>
    <p:extLst>
      <p:ext uri="{BB962C8B-B14F-4D97-AF65-F5344CB8AC3E}">
        <p14:creationId xmlns:p14="http://schemas.microsoft.com/office/powerpoint/2010/main" val="288304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WCP Protocol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Pharmacist must pass competency to participate</a:t>
            </a:r>
          </a:p>
          <a:p>
            <a:r>
              <a:rPr lang="en-US" dirty="0" smtClean="0"/>
              <a:t>Adult </a:t>
            </a:r>
            <a:r>
              <a:rPr lang="en-US" dirty="0"/>
              <a:t>i</a:t>
            </a:r>
            <a:r>
              <a:rPr lang="en-US" dirty="0" smtClean="0"/>
              <a:t>npatient with </a:t>
            </a:r>
            <a:r>
              <a:rPr lang="en-US" dirty="0"/>
              <a:t>warfarin for specific indications </a:t>
            </a:r>
            <a:r>
              <a:rPr lang="en-US" dirty="0" smtClean="0"/>
              <a:t>included </a:t>
            </a:r>
          </a:p>
          <a:p>
            <a:pPr lvl="1"/>
            <a:r>
              <a:rPr lang="en-US" dirty="0" smtClean="0"/>
              <a:t>Does </a:t>
            </a:r>
            <a:r>
              <a:rPr lang="en-US" dirty="0"/>
              <a:t>not include </a:t>
            </a:r>
            <a:r>
              <a:rPr lang="en-US" dirty="0" smtClean="0"/>
              <a:t>patients </a:t>
            </a:r>
            <a:r>
              <a:rPr lang="en-US" dirty="0"/>
              <a:t>status post orthopedic </a:t>
            </a:r>
            <a:r>
              <a:rPr lang="en-US" dirty="0" smtClean="0"/>
              <a:t>surgery</a:t>
            </a:r>
          </a:p>
          <a:p>
            <a:pPr lvl="0"/>
            <a:r>
              <a:rPr lang="en-US" dirty="0"/>
              <a:t>A</a:t>
            </a:r>
            <a:r>
              <a:rPr lang="en-US" dirty="0" smtClean="0"/>
              <a:t>ccording </a:t>
            </a:r>
            <a:r>
              <a:rPr lang="en-US" dirty="0"/>
              <a:t>to and in compliance with </a:t>
            </a:r>
            <a:r>
              <a:rPr lang="en-US" i="1" dirty="0"/>
              <a:t>Section 91 of Public Act 10-7 and Connecticut General Statutes sec 20-631 “An Act Concerning Collaborative Practice Between Physicians and </a:t>
            </a:r>
            <a:r>
              <a:rPr lang="en-US" i="1" dirty="0" smtClean="0"/>
              <a:t>Pharmacists”</a:t>
            </a:r>
            <a:endParaRPr lang="en-US" dirty="0"/>
          </a:p>
          <a:p>
            <a:pPr lvl="1"/>
            <a:r>
              <a:rPr lang="en-US" dirty="0" smtClean="0"/>
              <a:t>UCH/JDH pharmacists may </a:t>
            </a:r>
            <a:r>
              <a:rPr lang="en-US" dirty="0"/>
              <a:t>design, implement, and monitor a therapeutic drug plan intended to manage oral warfarin therapy upon receipt of an order from the licensed </a:t>
            </a:r>
            <a:r>
              <a:rPr lang="en-US" dirty="0" smtClean="0"/>
              <a:t>provider </a:t>
            </a:r>
            <a:endParaRPr lang="en-US" dirty="0"/>
          </a:p>
          <a:p>
            <a:endParaRPr lang="en-US" dirty="0"/>
          </a:p>
        </p:txBody>
      </p:sp>
    </p:spTree>
    <p:extLst>
      <p:ext uri="{BB962C8B-B14F-4D97-AF65-F5344CB8AC3E}">
        <p14:creationId xmlns:p14="http://schemas.microsoft.com/office/powerpoint/2010/main" val="3567172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8460640"/>
              </p:ext>
            </p:extLst>
          </p:nvPr>
        </p:nvGraphicFramePr>
        <p:xfrm>
          <a:off x="152401" y="228599"/>
          <a:ext cx="8839199" cy="6272321"/>
        </p:xfrm>
        <a:graphic>
          <a:graphicData uri="http://schemas.openxmlformats.org/drawingml/2006/table">
            <a:tbl>
              <a:tblPr firstRow="1" firstCol="1" bandRow="1">
                <a:tableStyleId>{5C22544A-7EE6-4342-B048-85BDC9FD1C3A}</a:tableStyleId>
              </a:tblPr>
              <a:tblGrid>
                <a:gridCol w="1219199"/>
                <a:gridCol w="7620000"/>
              </a:tblGrid>
              <a:tr h="268336">
                <a:tc gridSpan="2">
                  <a:txBody>
                    <a:bodyPr/>
                    <a:lstStyle/>
                    <a:p>
                      <a:pPr marL="0" marR="0" algn="ctr">
                        <a:lnSpc>
                          <a:spcPct val="115000"/>
                        </a:lnSpc>
                        <a:spcBef>
                          <a:spcPts val="0"/>
                        </a:spcBef>
                        <a:spcAft>
                          <a:spcPts val="0"/>
                        </a:spcAft>
                        <a:tabLst>
                          <a:tab pos="2967355" algn="ctr"/>
                          <a:tab pos="5934710" algn="r"/>
                        </a:tabLst>
                      </a:pPr>
                      <a:r>
                        <a:rPr lang="en-US" sz="1600" dirty="0" smtClean="0">
                          <a:effectLst/>
                        </a:rPr>
                        <a:t>Warfarin </a:t>
                      </a:r>
                      <a:r>
                        <a:rPr lang="en-US" sz="1600" dirty="0">
                          <a:effectLst/>
                        </a:rPr>
                        <a:t>Anticoagulation Bridging	</a:t>
                      </a:r>
                      <a:endParaRPr lang="en-US" sz="1600" dirty="0">
                        <a:effectLst/>
                        <a:latin typeface="Calibri"/>
                        <a:ea typeface="Calibri"/>
                        <a:cs typeface="Times New Roman"/>
                      </a:endParaRPr>
                    </a:p>
                  </a:txBody>
                  <a:tcPr marL="50077" marR="50077" marT="0" marB="0"/>
                </a:tc>
                <a:tc hMerge="1">
                  <a:txBody>
                    <a:bodyPr/>
                    <a:lstStyle/>
                    <a:p>
                      <a:endParaRPr lang="en-US"/>
                    </a:p>
                  </a:txBody>
                  <a:tcPr/>
                </a:tc>
              </a:tr>
              <a:tr h="838581">
                <a:tc rowSpan="2">
                  <a:txBody>
                    <a:bodyPr/>
                    <a:lstStyle/>
                    <a:p>
                      <a:pPr marL="0" marR="0">
                        <a:lnSpc>
                          <a:spcPct val="115000"/>
                        </a:lnSpc>
                        <a:spcBef>
                          <a:spcPts val="0"/>
                        </a:spcBef>
                        <a:spcAft>
                          <a:spcPts val="0"/>
                        </a:spcAft>
                      </a:pPr>
                      <a:r>
                        <a:rPr lang="en-US" sz="1600" dirty="0">
                          <a:effectLst/>
                        </a:rPr>
                        <a:t>Low Risk</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50077" marR="50077" marT="0" marB="0"/>
                </a:tc>
                <a:tc>
                  <a:txBody>
                    <a:bodyPr/>
                    <a:lstStyle/>
                    <a:p>
                      <a:pPr marL="0" marR="0">
                        <a:lnSpc>
                          <a:spcPct val="115000"/>
                        </a:lnSpc>
                        <a:spcBef>
                          <a:spcPts val="0"/>
                        </a:spcBef>
                        <a:spcAft>
                          <a:spcPts val="0"/>
                        </a:spcAft>
                      </a:pPr>
                      <a:r>
                        <a:rPr lang="en-US" sz="1600" dirty="0">
                          <a:effectLst/>
                        </a:rPr>
                        <a:t>Pre: </a:t>
                      </a:r>
                      <a:r>
                        <a:rPr lang="en-US" sz="1600" dirty="0" smtClean="0">
                          <a:effectLst/>
                        </a:rPr>
                        <a:t>Hold </a:t>
                      </a:r>
                      <a:r>
                        <a:rPr lang="en-US" sz="1600" dirty="0">
                          <a:effectLst/>
                        </a:rPr>
                        <a:t>warfarin for 5 days prior to procedure. Check INR 1 day prior, if ≥ 1.5 contact the surgeon for instructions as may need to administer Vitamin K. No enoxaparin bridging necessary. </a:t>
                      </a:r>
                      <a:endParaRPr lang="en-US" sz="1600" dirty="0">
                        <a:effectLst/>
                        <a:latin typeface="Calibri"/>
                        <a:ea typeface="Calibri"/>
                        <a:cs typeface="Times New Roman"/>
                      </a:endParaRPr>
                    </a:p>
                  </a:txBody>
                  <a:tcPr marL="50077" marR="50077" marT="0" marB="0"/>
                </a:tc>
              </a:tr>
              <a:tr h="553458">
                <a:tc vMerge="1">
                  <a:txBody>
                    <a:bodyPr/>
                    <a:lstStyle/>
                    <a:p>
                      <a:endParaRPr lang="en-US"/>
                    </a:p>
                  </a:txBody>
                  <a:tcPr/>
                </a:tc>
                <a:tc>
                  <a:txBody>
                    <a:bodyPr/>
                    <a:lstStyle/>
                    <a:p>
                      <a:pPr marL="0" marR="0">
                        <a:lnSpc>
                          <a:spcPct val="115000"/>
                        </a:lnSpc>
                        <a:spcBef>
                          <a:spcPts val="0"/>
                        </a:spcBef>
                        <a:spcAft>
                          <a:spcPts val="0"/>
                        </a:spcAft>
                      </a:pPr>
                      <a:r>
                        <a:rPr lang="en-US" sz="1600" dirty="0">
                          <a:effectLst/>
                        </a:rPr>
                        <a:t>Post: Resume warfarin approximately 12-24 hours after surgery and when adequate hemostasis.</a:t>
                      </a:r>
                      <a:endParaRPr lang="en-US" sz="1600" dirty="0">
                        <a:effectLst/>
                        <a:latin typeface="Calibri"/>
                        <a:ea typeface="Calibri"/>
                        <a:cs typeface="Times New Roman"/>
                      </a:endParaRPr>
                    </a:p>
                  </a:txBody>
                  <a:tcPr marL="50077" marR="50077" marT="0" marB="0"/>
                </a:tc>
              </a:tr>
              <a:tr h="1408826">
                <a:tc rowSpan="7">
                  <a:txBody>
                    <a:bodyPr/>
                    <a:lstStyle/>
                    <a:p>
                      <a:pPr marL="0" marR="0">
                        <a:lnSpc>
                          <a:spcPct val="115000"/>
                        </a:lnSpc>
                        <a:spcBef>
                          <a:spcPts val="0"/>
                        </a:spcBef>
                        <a:spcAft>
                          <a:spcPts val="0"/>
                        </a:spcAft>
                      </a:pPr>
                      <a:r>
                        <a:rPr lang="en-US" sz="1600" dirty="0">
                          <a:effectLst/>
                        </a:rPr>
                        <a:t>Intermediate and High Risk</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50077" marR="50077" marT="0" marB="0"/>
                </a:tc>
                <a:tc>
                  <a:txBody>
                    <a:bodyPr/>
                    <a:lstStyle/>
                    <a:p>
                      <a:pPr marL="0" marR="0">
                        <a:lnSpc>
                          <a:spcPct val="115000"/>
                        </a:lnSpc>
                        <a:spcBef>
                          <a:spcPts val="0"/>
                        </a:spcBef>
                        <a:spcAft>
                          <a:spcPts val="0"/>
                        </a:spcAft>
                      </a:pPr>
                      <a:r>
                        <a:rPr lang="en-US" sz="1600" dirty="0">
                          <a:effectLst/>
                        </a:rPr>
                        <a:t>Pre: Hold warfarin for 5 days prior to procedure. Enoxaparin SC 1.5mg/kg/day when INR is below the patient’s defined therapeutic range if AF/VTE. Enoxaparin SC 1mg/kg BID when INR is below the patient’s defined therapeutic range if MHV. Check INR 1 day prior, if ≥ 1.5 contact the surgeon for instructions as may need to administer Vitamin K. On the day prior to the surgery/procedure, administer enoxaparin half dose. </a:t>
                      </a:r>
                      <a:endParaRPr lang="en-US" sz="1600" dirty="0">
                        <a:effectLst/>
                        <a:latin typeface="Calibri"/>
                        <a:ea typeface="Calibri"/>
                        <a:cs typeface="Times New Roman"/>
                      </a:endParaRPr>
                    </a:p>
                  </a:txBody>
                  <a:tcPr marL="50077" marR="50077" marT="0" marB="0"/>
                </a:tc>
              </a:tr>
              <a:tr h="584940">
                <a:tc vMerge="1">
                  <a:txBody>
                    <a:bodyPr/>
                    <a:lstStyle/>
                    <a:p>
                      <a:endParaRPr lang="en-US"/>
                    </a:p>
                  </a:txBody>
                  <a:tcPr/>
                </a:tc>
                <a:tc>
                  <a:txBody>
                    <a:bodyPr/>
                    <a:lstStyle/>
                    <a:p>
                      <a:pPr marL="0" marR="0">
                        <a:lnSpc>
                          <a:spcPct val="115000"/>
                        </a:lnSpc>
                        <a:spcBef>
                          <a:spcPts val="0"/>
                        </a:spcBef>
                        <a:spcAft>
                          <a:spcPts val="0"/>
                        </a:spcAft>
                      </a:pPr>
                      <a:r>
                        <a:rPr lang="en-US" sz="1600" dirty="0">
                          <a:effectLst/>
                        </a:rPr>
                        <a:t>Post Minor Surgery/Low bleeding risk: Resume enoxaparin 1.5mg/kg/day or 1mg/kg BID 24 hours after the procedure</a:t>
                      </a:r>
                      <a:endParaRPr lang="en-US" sz="1600" dirty="0">
                        <a:effectLst/>
                        <a:latin typeface="Calibri"/>
                        <a:ea typeface="Calibri"/>
                        <a:cs typeface="Times New Roman"/>
                      </a:endParaRPr>
                    </a:p>
                  </a:txBody>
                  <a:tcPr marL="50077" marR="50077" marT="0" marB="0"/>
                </a:tc>
              </a:tr>
              <a:tr h="584940">
                <a:tc vMerge="1">
                  <a:txBody>
                    <a:bodyPr/>
                    <a:lstStyle/>
                    <a:p>
                      <a:endParaRPr lang="en-US"/>
                    </a:p>
                  </a:txBody>
                  <a:tcPr/>
                </a:tc>
                <a:tc>
                  <a:txBody>
                    <a:bodyPr/>
                    <a:lstStyle/>
                    <a:p>
                      <a:pPr marL="0" marR="0">
                        <a:lnSpc>
                          <a:spcPct val="115000"/>
                        </a:lnSpc>
                        <a:spcBef>
                          <a:spcPts val="0"/>
                        </a:spcBef>
                        <a:spcAft>
                          <a:spcPts val="0"/>
                        </a:spcAft>
                      </a:pPr>
                      <a:r>
                        <a:rPr lang="en-US" sz="1600" dirty="0">
                          <a:effectLst/>
                        </a:rPr>
                        <a:t>Post-Surgery/Moderate bleeding risk: Resume enoxaparin 1.5mg/kg/day or 1mg/kg BID 48 hours after the procedure</a:t>
                      </a:r>
                      <a:endParaRPr lang="en-US" sz="1600" dirty="0">
                        <a:effectLst/>
                        <a:latin typeface="Calibri"/>
                        <a:ea typeface="Calibri"/>
                        <a:cs typeface="Times New Roman"/>
                      </a:endParaRPr>
                    </a:p>
                  </a:txBody>
                  <a:tcPr marL="50077" marR="50077" marT="0" marB="0"/>
                </a:tc>
              </a:tr>
              <a:tr h="389957">
                <a:tc vMerge="1">
                  <a:txBody>
                    <a:bodyPr/>
                    <a:lstStyle/>
                    <a:p>
                      <a:endParaRPr lang="en-US"/>
                    </a:p>
                  </a:txBody>
                  <a:tcPr/>
                </a:tc>
                <a:tc>
                  <a:txBody>
                    <a:bodyPr/>
                    <a:lstStyle/>
                    <a:p>
                      <a:pPr marL="0" marR="0">
                        <a:lnSpc>
                          <a:spcPct val="115000"/>
                        </a:lnSpc>
                        <a:spcBef>
                          <a:spcPts val="0"/>
                        </a:spcBef>
                        <a:spcAft>
                          <a:spcPts val="0"/>
                        </a:spcAft>
                      </a:pPr>
                      <a:r>
                        <a:rPr lang="en-US" sz="1600" dirty="0">
                          <a:effectLst/>
                        </a:rPr>
                        <a:t>Post-Surgery/High bleeding risk: Enoxaparin 40mg daily start 24 hours after the procedure</a:t>
                      </a:r>
                      <a:endParaRPr lang="en-US" sz="1600" dirty="0">
                        <a:effectLst/>
                        <a:latin typeface="Calibri"/>
                        <a:ea typeface="Calibri"/>
                        <a:cs typeface="Times New Roman"/>
                      </a:endParaRPr>
                    </a:p>
                  </a:txBody>
                  <a:tcPr marL="50077" marR="50077" marT="0" marB="0"/>
                </a:tc>
              </a:tr>
              <a:tr h="389957">
                <a:tc vMerge="1">
                  <a:txBody>
                    <a:bodyPr/>
                    <a:lstStyle/>
                    <a:p>
                      <a:endParaRPr lang="en-US"/>
                    </a:p>
                  </a:txBody>
                  <a:tcPr/>
                </a:tc>
                <a:tc>
                  <a:txBody>
                    <a:bodyPr/>
                    <a:lstStyle/>
                    <a:p>
                      <a:pPr marL="0" marR="0">
                        <a:lnSpc>
                          <a:spcPct val="115000"/>
                        </a:lnSpc>
                        <a:spcBef>
                          <a:spcPts val="0"/>
                        </a:spcBef>
                        <a:spcAft>
                          <a:spcPts val="0"/>
                        </a:spcAft>
                      </a:pPr>
                      <a:r>
                        <a:rPr lang="en-US" sz="1600" dirty="0">
                          <a:effectLst/>
                        </a:rPr>
                        <a:t>Post-Surgery/Very high bleeding risk: No post-procedure enoxaparin</a:t>
                      </a:r>
                      <a:endParaRPr lang="en-US" sz="1600" dirty="0">
                        <a:effectLst/>
                        <a:latin typeface="Calibri"/>
                        <a:ea typeface="Calibri"/>
                        <a:cs typeface="Times New Roman"/>
                      </a:endParaRPr>
                    </a:p>
                  </a:txBody>
                  <a:tcPr marL="50077" marR="50077" marT="0" marB="0"/>
                </a:tc>
              </a:tr>
              <a:tr h="839449">
                <a:tc vMerge="1">
                  <a:txBody>
                    <a:bodyPr/>
                    <a:lstStyle/>
                    <a:p>
                      <a:endParaRPr lang="en-US"/>
                    </a:p>
                  </a:txBody>
                  <a:tcPr/>
                </a:tc>
                <a:tc>
                  <a:txBody>
                    <a:bodyPr/>
                    <a:lstStyle/>
                    <a:p>
                      <a:pPr marL="0" marR="0">
                        <a:lnSpc>
                          <a:spcPct val="115000"/>
                        </a:lnSpc>
                        <a:spcBef>
                          <a:spcPts val="0"/>
                        </a:spcBef>
                        <a:spcAft>
                          <a:spcPts val="0"/>
                        </a:spcAft>
                      </a:pPr>
                      <a:r>
                        <a:rPr lang="en-US" sz="1600" dirty="0">
                          <a:effectLst/>
                        </a:rPr>
                        <a:t>Post-Surgery Warfarin: Resume warfarin approximately 12-24 hours after surgery and when adequate hemostasis. Post procedure enoxaparin orders will be discontinued when patient’s INR is within the established therapeutic range on two consecutive days.</a:t>
                      </a:r>
                      <a:endParaRPr lang="en-US" sz="1600" dirty="0">
                        <a:effectLst/>
                        <a:latin typeface="Calibri"/>
                        <a:ea typeface="Calibri"/>
                        <a:cs typeface="Times New Roman"/>
                      </a:endParaRPr>
                    </a:p>
                  </a:txBody>
                  <a:tcPr marL="50077" marR="50077" marT="0" marB="0"/>
                </a:tc>
              </a:tr>
              <a:tr h="389957">
                <a:tc vMerge="1">
                  <a:txBody>
                    <a:bodyPr/>
                    <a:lstStyle/>
                    <a:p>
                      <a:endParaRPr lang="en-US"/>
                    </a:p>
                  </a:txBody>
                  <a:tcPr/>
                </a:tc>
                <a:tc>
                  <a:txBody>
                    <a:bodyPr/>
                    <a:lstStyle/>
                    <a:p>
                      <a:pPr marL="0" marR="0">
                        <a:lnSpc>
                          <a:spcPct val="115000"/>
                        </a:lnSpc>
                        <a:spcBef>
                          <a:spcPts val="0"/>
                        </a:spcBef>
                        <a:spcAft>
                          <a:spcPts val="0"/>
                        </a:spcAft>
                      </a:pPr>
                      <a:r>
                        <a:rPr lang="en-US" sz="1600" dirty="0">
                          <a:effectLst/>
                        </a:rPr>
                        <a:t>NOTE: If </a:t>
                      </a:r>
                      <a:r>
                        <a:rPr lang="en-US" sz="1600" dirty="0" err="1">
                          <a:effectLst/>
                        </a:rPr>
                        <a:t>CrCl</a:t>
                      </a:r>
                      <a:r>
                        <a:rPr lang="en-US" sz="1600" dirty="0">
                          <a:effectLst/>
                        </a:rPr>
                        <a:t> &lt; 20mL/min recommend inpatient heparin infusion as an alternative</a:t>
                      </a:r>
                      <a:endParaRPr lang="en-US" sz="1600" dirty="0">
                        <a:effectLst/>
                        <a:latin typeface="Calibri"/>
                        <a:ea typeface="Calibri"/>
                        <a:cs typeface="Times New Roman"/>
                      </a:endParaRPr>
                    </a:p>
                  </a:txBody>
                  <a:tcPr marL="50077" marR="50077" marT="0" marB="0"/>
                </a:tc>
              </a:tr>
            </a:tbl>
          </a:graphicData>
        </a:graphic>
      </p:graphicFrame>
    </p:spTree>
    <p:extLst>
      <p:ext uri="{BB962C8B-B14F-4D97-AF65-F5344CB8AC3E}">
        <p14:creationId xmlns:p14="http://schemas.microsoft.com/office/powerpoint/2010/main" val="2661357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Patient education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47932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Warfarin Patient Education</a:t>
            </a:r>
            <a:endParaRPr lang="en-US" dirty="0"/>
          </a:p>
        </p:txBody>
      </p:sp>
      <p:sp>
        <p:nvSpPr>
          <p:cNvPr id="3" name="Content Placeholder 2"/>
          <p:cNvSpPr>
            <a:spLocks noGrp="1"/>
          </p:cNvSpPr>
          <p:nvPr>
            <p:ph idx="1"/>
          </p:nvPr>
        </p:nvSpPr>
        <p:spPr/>
        <p:txBody>
          <a:bodyPr>
            <a:normAutofit/>
          </a:bodyPr>
          <a:lstStyle/>
          <a:p>
            <a:pPr lvl="0"/>
            <a:r>
              <a:rPr lang="en-US" dirty="0" smtClean="0"/>
              <a:t>Education to </a:t>
            </a:r>
            <a:r>
              <a:rPr lang="en-US" dirty="0"/>
              <a:t>the patient and/or caregiver daily </a:t>
            </a:r>
            <a:r>
              <a:rPr lang="en-US" dirty="0" smtClean="0"/>
              <a:t>7:30am-5:30pm</a:t>
            </a:r>
          </a:p>
          <a:p>
            <a:pPr lvl="1"/>
            <a:r>
              <a:rPr lang="en-US" dirty="0"/>
              <a:t>M</a:t>
            </a:r>
            <a:r>
              <a:rPr lang="en-US" dirty="0" smtClean="0"/>
              <a:t>inimum </a:t>
            </a:r>
            <a:r>
              <a:rPr lang="en-US" dirty="0"/>
              <a:t>of one visit </a:t>
            </a:r>
            <a:endParaRPr lang="en-US" dirty="0" smtClean="0"/>
          </a:p>
          <a:p>
            <a:pPr lvl="1"/>
            <a:r>
              <a:rPr lang="en-US" dirty="0" smtClean="0"/>
              <a:t>Ideal Day </a:t>
            </a:r>
            <a:r>
              <a:rPr lang="en-US" dirty="0"/>
              <a:t>2 for new and continuation of warfarin </a:t>
            </a:r>
            <a:r>
              <a:rPr lang="en-US" dirty="0" smtClean="0"/>
              <a:t>therapy</a:t>
            </a:r>
          </a:p>
          <a:p>
            <a:pPr lvl="1"/>
            <a:r>
              <a:rPr lang="en-US" dirty="0"/>
              <a:t>P</a:t>
            </a:r>
            <a:r>
              <a:rPr lang="en-US" dirty="0" smtClean="0"/>
              <a:t>rovide </a:t>
            </a:r>
            <a:r>
              <a:rPr lang="en-US" dirty="0"/>
              <a:t>a written handout </a:t>
            </a:r>
            <a:r>
              <a:rPr lang="en-US" dirty="0" smtClean="0"/>
              <a:t>for on Pharmacy site</a:t>
            </a:r>
          </a:p>
          <a:p>
            <a:pPr lvl="2"/>
            <a:r>
              <a:rPr lang="en-US" dirty="0" smtClean="0"/>
              <a:t>Important for core measure</a:t>
            </a:r>
          </a:p>
          <a:p>
            <a:r>
              <a:rPr lang="en-US" dirty="0" smtClean="0"/>
              <a:t>Document education in Siemens® and LCR</a:t>
            </a:r>
            <a:endParaRPr lang="en-US" sz="4000" dirty="0"/>
          </a:p>
          <a:p>
            <a:endParaRPr lang="en-US" dirty="0"/>
          </a:p>
        </p:txBody>
      </p:sp>
    </p:spTree>
    <p:extLst>
      <p:ext uri="{BB962C8B-B14F-4D97-AF65-F5344CB8AC3E}">
        <p14:creationId xmlns:p14="http://schemas.microsoft.com/office/powerpoint/2010/main" val="2965272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LCR Documentation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Chart Patient Care Documentation</a:t>
            </a:r>
          </a:p>
          <a:p>
            <a:endParaRPr lang="en-US" dirty="0" smtClean="0"/>
          </a:p>
          <a:p>
            <a:r>
              <a:rPr lang="en-US" dirty="0" smtClean="0"/>
              <a:t>Select Pharmacist Warfarin Education</a:t>
            </a:r>
          </a:p>
          <a:p>
            <a:pPr marL="0" indent="0">
              <a:buNone/>
            </a:pPr>
            <a:r>
              <a:rPr lang="en-US" dirty="0" smtClean="0"/>
              <a:t> </a:t>
            </a:r>
          </a:p>
          <a:p>
            <a:pPr marL="0" indent="0">
              <a:buNone/>
            </a:pPr>
            <a:endParaRPr lang="en-US" dirty="0" smtClean="0"/>
          </a:p>
          <a:p>
            <a:r>
              <a:rPr lang="en-US" dirty="0" smtClean="0"/>
              <a:t>Document  Encounter as DAR</a:t>
            </a:r>
          </a:p>
          <a:p>
            <a:r>
              <a:rPr lang="en-US" dirty="0" smtClean="0"/>
              <a:t>Go to Display Patient Care Documentation to view note and revise or delete </a:t>
            </a:r>
            <a:endParaRPr lang="en-US" dirty="0"/>
          </a:p>
        </p:txBody>
      </p:sp>
      <p:pic>
        <p:nvPicPr>
          <p:cNvPr id="4" name="Picture 3"/>
          <p:cNvPicPr/>
          <p:nvPr/>
        </p:nvPicPr>
        <p:blipFill>
          <a:blip r:embed="rId2"/>
          <a:stretch>
            <a:fillRect/>
          </a:stretch>
        </p:blipFill>
        <p:spPr>
          <a:xfrm>
            <a:off x="6934200" y="914400"/>
            <a:ext cx="1600200" cy="1857375"/>
          </a:xfrm>
          <a:prstGeom prst="rect">
            <a:avLst/>
          </a:prstGeom>
        </p:spPr>
      </p:pic>
      <p:pic>
        <p:nvPicPr>
          <p:cNvPr id="5" name="Picture 4"/>
          <p:cNvPicPr/>
          <p:nvPr/>
        </p:nvPicPr>
        <p:blipFill>
          <a:blip r:embed="rId3"/>
          <a:stretch>
            <a:fillRect/>
          </a:stretch>
        </p:blipFill>
        <p:spPr>
          <a:xfrm>
            <a:off x="1447800" y="3124200"/>
            <a:ext cx="4419600" cy="1143000"/>
          </a:xfrm>
          <a:prstGeom prst="rect">
            <a:avLst/>
          </a:prstGeom>
        </p:spPr>
      </p:pic>
    </p:spTree>
    <p:extLst>
      <p:ext uri="{BB962C8B-B14F-4D97-AF65-F5344CB8AC3E}">
        <p14:creationId xmlns:p14="http://schemas.microsoft.com/office/powerpoint/2010/main" val="1389669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of Education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Example of Encounter Documentation:</a:t>
            </a:r>
          </a:p>
          <a:p>
            <a:r>
              <a:rPr lang="en-US" dirty="0" smtClean="0"/>
              <a:t>Data: Education required for warfarin.</a:t>
            </a:r>
            <a:endParaRPr lang="en-US" dirty="0"/>
          </a:p>
          <a:p>
            <a:r>
              <a:rPr lang="en-US" dirty="0" smtClean="0"/>
              <a:t>Action: Spoke </a:t>
            </a:r>
            <a:r>
              <a:rPr lang="en-US" dirty="0"/>
              <a:t>to patient regarding indication for warfarin, how to take warfarin, drug and food interactions, monitoring of ADRs.  Teaching on </a:t>
            </a:r>
            <a:r>
              <a:rPr lang="en-US" dirty="0" smtClean="0"/>
              <a:t>warfarin</a:t>
            </a:r>
            <a:r>
              <a:rPr lang="en-US" dirty="0"/>
              <a:t> completed with patient.  Patient given handout "A patient's guide to warfarin" from JDH </a:t>
            </a:r>
            <a:r>
              <a:rPr lang="en-US" dirty="0" err="1"/>
              <a:t>Dept</a:t>
            </a:r>
            <a:r>
              <a:rPr lang="en-US" dirty="0"/>
              <a:t> of Pharmacy.</a:t>
            </a:r>
          </a:p>
          <a:p>
            <a:r>
              <a:rPr lang="en-US" dirty="0" smtClean="0"/>
              <a:t>Response: Patient </a:t>
            </a:r>
            <a:r>
              <a:rPr lang="en-US" dirty="0"/>
              <a:t>confirmed they understood the information provided and left written communication with the patient. </a:t>
            </a:r>
          </a:p>
          <a:p>
            <a:endParaRPr lang="en-US" dirty="0"/>
          </a:p>
        </p:txBody>
      </p:sp>
    </p:spTree>
    <p:extLst>
      <p:ext uri="{BB962C8B-B14F-4D97-AF65-F5344CB8AC3E}">
        <p14:creationId xmlns:p14="http://schemas.microsoft.com/office/powerpoint/2010/main" val="331504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Pharmacist Resources</a:t>
            </a:r>
            <a:endParaRPr lang="en-US" dirty="0"/>
          </a:p>
        </p:txBody>
      </p:sp>
      <p:sp>
        <p:nvSpPr>
          <p:cNvPr id="3" name="Content Placeholder 2"/>
          <p:cNvSpPr>
            <a:spLocks noGrp="1"/>
          </p:cNvSpPr>
          <p:nvPr>
            <p:ph idx="1"/>
          </p:nvPr>
        </p:nvSpPr>
        <p:spPr/>
        <p:txBody>
          <a:bodyPr>
            <a:normAutofit fontScale="92500"/>
          </a:bodyPr>
          <a:lstStyle/>
          <a:p>
            <a:r>
              <a:rPr lang="en-US" dirty="0" smtClean="0"/>
              <a:t>Daily Warfarin List </a:t>
            </a:r>
          </a:p>
          <a:p>
            <a:r>
              <a:rPr lang="en-US" dirty="0" smtClean="0"/>
              <a:t>American College of Chest Physicians (CHEST Journal)</a:t>
            </a:r>
          </a:p>
          <a:p>
            <a:r>
              <a:rPr lang="en-US" dirty="0" smtClean="0"/>
              <a:t>Pharmacy.uchc.edu Section on Anticoagulation</a:t>
            </a:r>
          </a:p>
          <a:p>
            <a:pPr lvl="1"/>
            <a:r>
              <a:rPr lang="en-US" dirty="0" smtClean="0"/>
              <a:t>Inpatient Collaborative </a:t>
            </a:r>
            <a:r>
              <a:rPr lang="en-US" dirty="0"/>
              <a:t>P</a:t>
            </a:r>
            <a:r>
              <a:rPr lang="en-US" dirty="0" smtClean="0"/>
              <a:t>ractice </a:t>
            </a:r>
            <a:r>
              <a:rPr lang="en-US" dirty="0"/>
              <a:t>P</a:t>
            </a:r>
            <a:r>
              <a:rPr lang="en-US" dirty="0" smtClean="0"/>
              <a:t>rotocol and Forms</a:t>
            </a:r>
          </a:p>
          <a:p>
            <a:pPr lvl="1"/>
            <a:r>
              <a:rPr lang="en-US" dirty="0" smtClean="0"/>
              <a:t>Anticoagulation Guideline</a:t>
            </a:r>
          </a:p>
          <a:p>
            <a:r>
              <a:rPr lang="en-US" dirty="0" smtClean="0"/>
              <a:t>Warfarindosing.org - dosing tool</a:t>
            </a:r>
          </a:p>
          <a:p>
            <a:r>
              <a:rPr lang="en-US" dirty="0" smtClean="0"/>
              <a:t>Global RPh – several dose prediction calculators</a:t>
            </a:r>
          </a:p>
          <a:p>
            <a:pPr marL="0" indent="0">
              <a:buNone/>
            </a:pPr>
            <a:endParaRPr lang="en-US" dirty="0" smtClean="0"/>
          </a:p>
          <a:p>
            <a:endParaRPr lang="en-US" dirty="0"/>
          </a:p>
        </p:txBody>
      </p:sp>
    </p:spTree>
    <p:extLst>
      <p:ext uri="{BB962C8B-B14F-4D97-AF65-F5344CB8AC3E}">
        <p14:creationId xmlns:p14="http://schemas.microsoft.com/office/powerpoint/2010/main" val="4184705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PRACTICE!!!!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2494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Case #1 - Day 1</a:t>
            </a:r>
            <a:endParaRPr lang="en-US" dirty="0"/>
          </a:p>
        </p:txBody>
      </p:sp>
      <p:sp>
        <p:nvSpPr>
          <p:cNvPr id="3" name="Content Placeholder 2"/>
          <p:cNvSpPr>
            <a:spLocks noGrp="1"/>
          </p:cNvSpPr>
          <p:nvPr>
            <p:ph idx="1"/>
          </p:nvPr>
        </p:nvSpPr>
        <p:spPr/>
        <p:txBody>
          <a:bodyPr>
            <a:normAutofit/>
          </a:bodyPr>
          <a:lstStyle/>
          <a:p>
            <a:pPr marL="0" indent="0">
              <a:buNone/>
            </a:pPr>
            <a:r>
              <a:rPr lang="en-US" dirty="0"/>
              <a:t>O</a:t>
            </a:r>
            <a:r>
              <a:rPr lang="en-US" dirty="0" smtClean="0"/>
              <a:t>rder for 68 </a:t>
            </a:r>
            <a:r>
              <a:rPr lang="en-US" dirty="0" err="1" smtClean="0"/>
              <a:t>yo</a:t>
            </a:r>
            <a:r>
              <a:rPr lang="en-US" dirty="0" smtClean="0"/>
              <a:t> male on CS2 with acute decompensated CHF and </a:t>
            </a:r>
            <a:r>
              <a:rPr lang="en-US" dirty="0" err="1" smtClean="0"/>
              <a:t>hx</a:t>
            </a:r>
            <a:r>
              <a:rPr lang="en-US" dirty="0" smtClean="0"/>
              <a:t> of hypertension: </a:t>
            </a:r>
          </a:p>
          <a:p>
            <a:pPr marL="0" indent="0">
              <a:buNone/>
            </a:pPr>
            <a:r>
              <a:rPr lang="en-US" dirty="0" smtClean="0"/>
              <a:t>-Warfarin 2.5mg times one with an indication of atrial fibrillation</a:t>
            </a:r>
            <a:endParaRPr lang="en-US" dirty="0"/>
          </a:p>
          <a:p>
            <a:pPr marL="0" indent="0">
              <a:buNone/>
            </a:pPr>
            <a:r>
              <a:rPr lang="en-US" dirty="0" smtClean="0"/>
              <a:t>-INR target range 2-3 </a:t>
            </a:r>
            <a:endParaRPr lang="en-US" dirty="0" smtClean="0">
              <a:sym typeface="Wingdings" panose="05000000000000000000" pitchFamily="2" charset="2"/>
            </a:endParaRPr>
          </a:p>
          <a:p>
            <a:pPr marL="0" indent="0">
              <a:buNone/>
            </a:pPr>
            <a:r>
              <a:rPr lang="en-US" dirty="0">
                <a:sym typeface="Wingdings" panose="05000000000000000000" pitchFamily="2" charset="2"/>
              </a:rPr>
              <a:t>	</a:t>
            </a:r>
            <a:r>
              <a:rPr lang="en-US" dirty="0" smtClean="0">
                <a:sym typeface="Wingdings" panose="05000000000000000000" pitchFamily="2" charset="2"/>
              </a:rPr>
              <a:t>-pharmacist dosed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2117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Case #1 - Day 1</a:t>
            </a:r>
            <a:endParaRPr lang="en-US" dirty="0"/>
          </a:p>
        </p:txBody>
      </p:sp>
      <p:sp>
        <p:nvSpPr>
          <p:cNvPr id="3" name="Content Placeholder 2"/>
          <p:cNvSpPr>
            <a:spLocks noGrp="1"/>
          </p:cNvSpPr>
          <p:nvPr>
            <p:ph idx="1"/>
          </p:nvPr>
        </p:nvSpPr>
        <p:spPr/>
        <p:txBody>
          <a:bodyPr/>
          <a:lstStyle/>
          <a:p>
            <a:pPr marL="0" indent="0">
              <a:buNone/>
            </a:pPr>
            <a:r>
              <a:rPr lang="en-US" dirty="0" smtClean="0"/>
              <a:t>Current Medications:</a:t>
            </a:r>
          </a:p>
          <a:p>
            <a:r>
              <a:rPr lang="en-US" dirty="0" smtClean="0"/>
              <a:t>Metoprolol XL 25mg daily</a:t>
            </a:r>
          </a:p>
          <a:p>
            <a:r>
              <a:rPr lang="en-US" dirty="0" smtClean="0"/>
              <a:t>Furosemide 40mg IV BID </a:t>
            </a:r>
          </a:p>
          <a:p>
            <a:r>
              <a:rPr lang="en-US" dirty="0" smtClean="0"/>
              <a:t>Atorvastatin 20mg daily</a:t>
            </a:r>
          </a:p>
          <a:p>
            <a:r>
              <a:rPr lang="en-US" dirty="0" smtClean="0"/>
              <a:t>Lisinopril 5mg daily</a:t>
            </a:r>
          </a:p>
          <a:p>
            <a:endParaRPr lang="en-US" dirty="0" smtClean="0"/>
          </a:p>
          <a:p>
            <a:endParaRPr lang="en-US" dirty="0"/>
          </a:p>
        </p:txBody>
      </p:sp>
    </p:spTree>
    <p:extLst>
      <p:ext uri="{BB962C8B-B14F-4D97-AF65-F5344CB8AC3E}">
        <p14:creationId xmlns:p14="http://schemas.microsoft.com/office/powerpoint/2010/main" val="3144476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Sample Case #1 - Day 1</a:t>
            </a:r>
          </a:p>
        </p:txBody>
      </p:sp>
      <p:sp>
        <p:nvSpPr>
          <p:cNvPr id="5" name="Content Placeholder 4"/>
          <p:cNvSpPr>
            <a:spLocks noGrp="1"/>
          </p:cNvSpPr>
          <p:nvPr>
            <p:ph idx="1"/>
          </p:nvPr>
        </p:nvSpPr>
        <p:spPr/>
        <p:txBody>
          <a:bodyPr>
            <a:normAutofit fontScale="92500" lnSpcReduction="10000"/>
          </a:bodyPr>
          <a:lstStyle/>
          <a:p>
            <a:r>
              <a:rPr lang="en-US" dirty="0" smtClean="0"/>
              <a:t>INR Goal and indication</a:t>
            </a:r>
          </a:p>
          <a:p>
            <a:pPr lvl="1"/>
            <a:r>
              <a:rPr lang="en-US" dirty="0" smtClean="0"/>
              <a:t>Do they match up?</a:t>
            </a:r>
          </a:p>
          <a:p>
            <a:r>
              <a:rPr lang="en-US" dirty="0" smtClean="0"/>
              <a:t>Review to assess dosing considerations: </a:t>
            </a:r>
          </a:p>
          <a:p>
            <a:pPr lvl="1"/>
            <a:r>
              <a:rPr lang="en-US" dirty="0" smtClean="0"/>
              <a:t>Notes</a:t>
            </a:r>
          </a:p>
          <a:p>
            <a:pPr lvl="1"/>
            <a:r>
              <a:rPr lang="en-US" dirty="0" smtClean="0"/>
              <a:t>Medications</a:t>
            </a:r>
          </a:p>
          <a:p>
            <a:pPr lvl="1"/>
            <a:r>
              <a:rPr lang="en-US" dirty="0" smtClean="0"/>
              <a:t>Labs</a:t>
            </a:r>
          </a:p>
          <a:p>
            <a:r>
              <a:rPr lang="en-US" dirty="0" smtClean="0"/>
              <a:t>Determine dose</a:t>
            </a:r>
          </a:p>
          <a:p>
            <a:r>
              <a:rPr lang="en-US" dirty="0" smtClean="0"/>
              <a:t>Document</a:t>
            </a:r>
          </a:p>
          <a:p>
            <a:r>
              <a:rPr lang="en-US" dirty="0" smtClean="0"/>
              <a:t>Counsel</a:t>
            </a:r>
          </a:p>
          <a:p>
            <a:pPr marL="0" indent="0">
              <a:buNone/>
            </a:pPr>
            <a:endParaRPr lang="en-US" dirty="0" smtClean="0"/>
          </a:p>
          <a:p>
            <a:endParaRPr lang="en-US" dirty="0"/>
          </a:p>
        </p:txBody>
      </p:sp>
    </p:spTree>
    <p:extLst>
      <p:ext uri="{BB962C8B-B14F-4D97-AF65-F5344CB8AC3E}">
        <p14:creationId xmlns:p14="http://schemas.microsoft.com/office/powerpoint/2010/main" val="3387394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WCP</a:t>
            </a:r>
            <a:endParaRPr lang="en-US" dirty="0"/>
          </a:p>
        </p:txBody>
      </p:sp>
      <p:sp>
        <p:nvSpPr>
          <p:cNvPr id="3" name="Content Placeholder 2"/>
          <p:cNvSpPr>
            <a:spLocks noGrp="1"/>
          </p:cNvSpPr>
          <p:nvPr>
            <p:ph idx="1"/>
          </p:nvPr>
        </p:nvSpPr>
        <p:spPr/>
        <p:txBody>
          <a:bodyPr>
            <a:normAutofit/>
          </a:bodyPr>
          <a:lstStyle/>
          <a:p>
            <a:pPr lvl="0"/>
            <a:r>
              <a:rPr lang="en-US" dirty="0"/>
              <a:t>E</a:t>
            </a:r>
            <a:r>
              <a:rPr lang="en-US" dirty="0" smtClean="0"/>
              <a:t>stablish </a:t>
            </a:r>
            <a:r>
              <a:rPr lang="en-US" dirty="0"/>
              <a:t>collaboration between </a:t>
            </a:r>
            <a:r>
              <a:rPr lang="en-US" dirty="0" smtClean="0"/>
              <a:t>providers </a:t>
            </a:r>
            <a:r>
              <a:rPr lang="en-US" dirty="0"/>
              <a:t>and pharmacists </a:t>
            </a:r>
            <a:r>
              <a:rPr lang="en-US" dirty="0" smtClean="0"/>
              <a:t>with warfarin management</a:t>
            </a:r>
          </a:p>
          <a:p>
            <a:pPr lvl="0"/>
            <a:r>
              <a:rPr lang="en-US" dirty="0" smtClean="0"/>
              <a:t>Standardized </a:t>
            </a:r>
            <a:r>
              <a:rPr lang="en-US" dirty="0"/>
              <a:t>protocol based on current peer-reviewed </a:t>
            </a:r>
            <a:r>
              <a:rPr lang="en-US" dirty="0" smtClean="0"/>
              <a:t>literature</a:t>
            </a:r>
            <a:endParaRPr lang="en-US" dirty="0"/>
          </a:p>
          <a:p>
            <a:pPr lvl="0"/>
            <a:r>
              <a:rPr lang="en-US" dirty="0"/>
              <a:t>M</a:t>
            </a:r>
            <a:r>
              <a:rPr lang="en-US" dirty="0" smtClean="0"/>
              <a:t>aximize </a:t>
            </a:r>
            <a:r>
              <a:rPr lang="en-US" dirty="0"/>
              <a:t>the therapeutic efficacy of oral warfarin therapy </a:t>
            </a:r>
          </a:p>
          <a:p>
            <a:pPr lvl="0"/>
            <a:r>
              <a:rPr lang="en-US" dirty="0" smtClean="0"/>
              <a:t>Minimize </a:t>
            </a:r>
            <a:r>
              <a:rPr lang="en-US" dirty="0"/>
              <a:t>the potential for adverse </a:t>
            </a:r>
            <a:r>
              <a:rPr lang="en-US" dirty="0" smtClean="0"/>
              <a:t>events </a:t>
            </a:r>
            <a:endParaRPr lang="en-US" dirty="0"/>
          </a:p>
          <a:p>
            <a:endParaRPr lang="en-US" dirty="0"/>
          </a:p>
        </p:txBody>
      </p:sp>
    </p:spTree>
    <p:extLst>
      <p:ext uri="{BB962C8B-B14F-4D97-AF65-F5344CB8AC3E}">
        <p14:creationId xmlns:p14="http://schemas.microsoft.com/office/powerpoint/2010/main" val="3568644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8065384"/>
              </p:ext>
            </p:extLst>
          </p:nvPr>
        </p:nvGraphicFramePr>
        <p:xfrm>
          <a:off x="228600" y="1447800"/>
          <a:ext cx="8610600" cy="5046678"/>
        </p:xfrm>
        <a:graphic>
          <a:graphicData uri="http://schemas.openxmlformats.org/drawingml/2006/table">
            <a:tbl>
              <a:tblPr firstRow="1" firstCol="1" lastRow="1" lastCol="1" bandRow="1" bandCol="1">
                <a:tableStyleId>{5C22544A-7EE6-4342-B048-85BDC9FD1C3A}</a:tableStyleId>
              </a:tblPr>
              <a:tblGrid>
                <a:gridCol w="968295"/>
                <a:gridCol w="714316"/>
                <a:gridCol w="130517"/>
                <a:gridCol w="472872"/>
                <a:gridCol w="533400"/>
                <a:gridCol w="552878"/>
                <a:gridCol w="1349265"/>
                <a:gridCol w="1428633"/>
                <a:gridCol w="1111159"/>
                <a:gridCol w="1349265"/>
              </a:tblGrid>
              <a:tr h="312474">
                <a:tc gridSpan="10">
                  <a:txBody>
                    <a:bodyPr/>
                    <a:lstStyle/>
                    <a:p>
                      <a:pPr marL="0" marR="0" algn="l">
                        <a:spcBef>
                          <a:spcPts val="0"/>
                        </a:spcBef>
                        <a:spcAft>
                          <a:spcPts val="0"/>
                        </a:spcAft>
                      </a:pPr>
                      <a:r>
                        <a:rPr lang="en-US" sz="1400" dirty="0">
                          <a:solidFill>
                            <a:schemeClr val="tx1"/>
                          </a:solidFill>
                          <a:effectLst/>
                        </a:rPr>
                        <a:t>Baseline Patient Demographics, Clinical, &amp; Laboratory Data:</a:t>
                      </a:r>
                      <a:endParaRPr lang="en-US" sz="14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dirty="0">
                          <a:solidFill>
                            <a:schemeClr val="tx1"/>
                          </a:solidFill>
                          <a:effectLst/>
                        </a:rPr>
                        <a:t>Admit Date</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10/02/2015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Age (years</a:t>
                      </a:r>
                      <a:r>
                        <a:rPr lang="en-US" sz="1400" dirty="0" smtClean="0">
                          <a:solidFill>
                            <a:schemeClr val="tx1"/>
                          </a:solidFill>
                          <a:effectLst/>
                        </a:rPr>
                        <a:t>) 68</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Gender</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X</a:t>
                      </a:r>
                      <a:r>
                        <a:rPr lang="en-US" sz="1400" dirty="0" smtClean="0">
                          <a:solidFill>
                            <a:schemeClr val="tx1"/>
                          </a:solidFill>
                          <a:effectLst/>
                        </a:rPr>
                        <a:t> </a:t>
                      </a:r>
                      <a:r>
                        <a:rPr lang="en-US" sz="1400" dirty="0">
                          <a:solidFill>
                            <a:schemeClr val="tx1"/>
                          </a:solidFill>
                          <a:effectLst/>
                        </a:rPr>
                        <a:t>M    ☐ F</a:t>
                      </a:r>
                      <a:endParaRPr lang="en-US" sz="1400" dirty="0">
                        <a:solidFill>
                          <a:schemeClr val="tx1"/>
                        </a:solidFill>
                        <a:effectLst/>
                        <a:latin typeface="Arial"/>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3556">
                <a:tc gridSpan="3">
                  <a:txBody>
                    <a:bodyPr/>
                    <a:lstStyle/>
                    <a:p>
                      <a:pPr marL="0" marR="0" algn="l">
                        <a:spcBef>
                          <a:spcPts val="0"/>
                        </a:spcBef>
                        <a:spcAft>
                          <a:spcPts val="0"/>
                        </a:spcAft>
                      </a:pPr>
                      <a:r>
                        <a:rPr lang="en-US" sz="1400">
                          <a:solidFill>
                            <a:schemeClr val="tx1"/>
                          </a:solidFill>
                          <a:effectLst/>
                        </a:rPr>
                        <a:t>Drug Allergies</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NKDA</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dirty="0">
                          <a:solidFill>
                            <a:schemeClr val="tx1"/>
                          </a:solidFill>
                          <a:effectLst/>
                        </a:rPr>
                        <a:t>Indication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a fib</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a:solidFill>
                            <a:schemeClr val="tx1"/>
                          </a:solidFill>
                          <a:effectLst/>
                        </a:rPr>
                        <a:t>Target INR</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X </a:t>
                      </a:r>
                      <a:r>
                        <a:rPr lang="en-US" sz="1400" dirty="0">
                          <a:solidFill>
                            <a:schemeClr val="tx1"/>
                          </a:solidFill>
                          <a:effectLst/>
                        </a:rPr>
                        <a:t>2 – 3          ☐ 2.5 – 3.5          ☐ Other _________</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a:solidFill>
                            <a:schemeClr val="tx1"/>
                          </a:solidFill>
                          <a:effectLst/>
                        </a:rPr>
                        <a:t>New Start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X </a:t>
                      </a:r>
                      <a:r>
                        <a:rPr lang="en-US" sz="1400" dirty="0">
                          <a:solidFill>
                            <a:schemeClr val="tx1"/>
                          </a:solidFill>
                          <a:effectLst/>
                        </a:rPr>
                        <a:t>Yes            ☐ No</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a:solidFill>
                            <a:schemeClr val="tx1"/>
                          </a:solidFill>
                          <a:effectLst/>
                        </a:rPr>
                        <a:t>UCH-Clinic Patient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 Yes            </a:t>
                      </a:r>
                      <a:r>
                        <a:rPr lang="en-US" sz="1400" dirty="0" smtClean="0">
                          <a:solidFill>
                            <a:schemeClr val="tx1"/>
                          </a:solidFill>
                          <a:effectLst/>
                        </a:rPr>
                        <a:t>X </a:t>
                      </a:r>
                      <a:r>
                        <a:rPr lang="en-US" sz="1400" dirty="0">
                          <a:solidFill>
                            <a:schemeClr val="tx1"/>
                          </a:solidFill>
                          <a:effectLst/>
                        </a:rPr>
                        <a:t>No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8390">
                <a:tc gridSpan="3">
                  <a:txBody>
                    <a:bodyPr/>
                    <a:lstStyle/>
                    <a:p>
                      <a:pPr marL="0" marR="0" algn="l">
                        <a:spcBef>
                          <a:spcPts val="0"/>
                        </a:spcBef>
                        <a:spcAft>
                          <a:spcPts val="0"/>
                        </a:spcAft>
                      </a:pPr>
                      <a:r>
                        <a:rPr lang="en-US" sz="1400">
                          <a:solidFill>
                            <a:schemeClr val="tx1"/>
                          </a:solidFill>
                          <a:effectLst/>
                        </a:rPr>
                        <a:t>Pre-Admission</a:t>
                      </a:r>
                    </a:p>
                    <a:p>
                      <a:pPr marL="0" marR="0" algn="l">
                        <a:spcBef>
                          <a:spcPts val="0"/>
                        </a:spcBef>
                        <a:spcAft>
                          <a:spcPts val="0"/>
                        </a:spcAft>
                      </a:pPr>
                      <a:r>
                        <a:rPr lang="en-US" sz="1400">
                          <a:solidFill>
                            <a:schemeClr val="tx1"/>
                          </a:solidFill>
                          <a:effectLst/>
                        </a:rPr>
                        <a:t>Dosing/Duration</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n/a</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474">
                <a:tc gridSpan="10">
                  <a:txBody>
                    <a:bodyPr/>
                    <a:lstStyle/>
                    <a:p>
                      <a:pPr marL="0" marR="0" algn="l">
                        <a:spcBef>
                          <a:spcPts val="0"/>
                        </a:spcBef>
                        <a:spcAft>
                          <a:spcPts val="0"/>
                        </a:spcAft>
                      </a:pPr>
                      <a:r>
                        <a:rPr lang="en-US" sz="1400" dirty="0">
                          <a:solidFill>
                            <a:schemeClr val="tx1"/>
                          </a:solidFill>
                          <a:effectLst/>
                        </a:rPr>
                        <a:t>Laboratory Data:</a:t>
                      </a:r>
                      <a:endParaRPr lang="en-US" sz="14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Date </a:t>
                      </a:r>
                      <a:r>
                        <a:rPr lang="en-US" sz="1400">
                          <a:solidFill>
                            <a:schemeClr val="tx1"/>
                          </a:solidFill>
                          <a:effectLst/>
                          <a:sym typeface="Wingdings"/>
                        </a:rPr>
                        <a: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10/2</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10/3</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10/4</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INR</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0.9</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0.9</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smtClean="0">
                          <a:solidFill>
                            <a:schemeClr val="tx1"/>
                          </a:solidFill>
                          <a:effectLst/>
                        </a:rPr>
                        <a:t>0.9</a:t>
                      </a: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hgb</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smtClean="0">
                          <a:solidFill>
                            <a:schemeClr val="tx1"/>
                          </a:solidFill>
                          <a:effectLst/>
                        </a:rPr>
                        <a:t>14</a:t>
                      </a: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smtClean="0">
                          <a:solidFill>
                            <a:schemeClr val="tx1"/>
                          </a:solidFill>
                          <a:effectLst/>
                        </a:rPr>
                        <a:t>15</a:t>
                      </a: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Hct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42</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43</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44</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PLT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263</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smtClean="0">
                          <a:solidFill>
                            <a:schemeClr val="tx1"/>
                          </a:solidFill>
                          <a:effectLst/>
                        </a:rPr>
                        <a:t>233</a:t>
                      </a: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smtClean="0">
                          <a:solidFill>
                            <a:schemeClr val="tx1"/>
                          </a:solidFill>
                          <a:effectLst/>
                        </a:rPr>
                        <a:t>242</a:t>
                      </a: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ALT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21</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AST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30</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Albumin</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3.2</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SCr</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b="0" dirty="0" smtClean="0">
                          <a:solidFill>
                            <a:schemeClr val="tx1"/>
                          </a:solidFill>
                          <a:effectLst/>
                        </a:rPr>
                        <a:t>1.0</a:t>
                      </a:r>
                      <a:endParaRPr lang="en-US" sz="1400" b="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b="0" dirty="0" smtClean="0">
                          <a:solidFill>
                            <a:schemeClr val="tx1"/>
                          </a:solidFill>
                          <a:effectLst/>
                        </a:rPr>
                        <a:t>1.0</a:t>
                      </a:r>
                      <a:r>
                        <a:rPr lang="en-US" sz="1400" b="0" dirty="0">
                          <a:solidFill>
                            <a:schemeClr val="tx1"/>
                          </a:solidFill>
                          <a:effectLst/>
                        </a:rPr>
                        <a:t> </a:t>
                      </a:r>
                      <a:endParaRPr lang="en-US" sz="1400" b="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400" b="0" dirty="0" smtClean="0">
                          <a:solidFill>
                            <a:schemeClr val="tx1"/>
                          </a:solidFill>
                          <a:effectLst/>
                        </a:rPr>
                        <a:t>1.0</a:t>
                      </a:r>
                      <a:endParaRPr lang="en-US" sz="1400" b="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itle 4"/>
          <p:cNvSpPr>
            <a:spLocks noGrp="1"/>
          </p:cNvSpPr>
          <p:nvPr>
            <p:ph type="title"/>
          </p:nvPr>
        </p:nvSpPr>
        <p:spPr/>
        <p:txBody>
          <a:bodyPr/>
          <a:lstStyle/>
          <a:p>
            <a:r>
              <a:rPr lang="en-US" dirty="0"/>
              <a:t>Sample Case #1 - Day 1</a:t>
            </a:r>
          </a:p>
        </p:txBody>
      </p:sp>
    </p:spTree>
    <p:extLst>
      <p:ext uri="{BB962C8B-B14F-4D97-AF65-F5344CB8AC3E}">
        <p14:creationId xmlns:p14="http://schemas.microsoft.com/office/powerpoint/2010/main" val="1810636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520456031"/>
              </p:ext>
            </p:extLst>
          </p:nvPr>
        </p:nvGraphicFramePr>
        <p:xfrm>
          <a:off x="304800" y="2057400"/>
          <a:ext cx="8458199" cy="2438400"/>
        </p:xfrm>
        <a:graphic>
          <a:graphicData uri="http://schemas.openxmlformats.org/drawingml/2006/table">
            <a:tbl>
              <a:tblPr firstRow="1" firstCol="1" lastRow="1" lastCol="1" bandRow="1" bandCol="1">
                <a:tableStyleId>{5C22544A-7EE6-4342-B048-85BDC9FD1C3A}</a:tableStyleId>
              </a:tblPr>
              <a:tblGrid>
                <a:gridCol w="2743200"/>
                <a:gridCol w="3377383"/>
                <a:gridCol w="128709"/>
                <a:gridCol w="1034882"/>
                <a:gridCol w="1174025"/>
              </a:tblGrid>
              <a:tr h="304800">
                <a:tc gridSpan="3">
                  <a:txBody>
                    <a:bodyPr/>
                    <a:lstStyle/>
                    <a:p>
                      <a:pPr marL="0" marR="0" algn="l">
                        <a:spcBef>
                          <a:spcPts val="0"/>
                        </a:spcBef>
                        <a:spcAft>
                          <a:spcPts val="0"/>
                        </a:spcAft>
                      </a:pPr>
                      <a:r>
                        <a:rPr lang="en-US" sz="1400" dirty="0">
                          <a:solidFill>
                            <a:schemeClr val="tx1"/>
                          </a:solidFill>
                          <a:effectLst/>
                        </a:rPr>
                        <a:t>Warfarin Dosing Considerations: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X</a:t>
                      </a:r>
                      <a:r>
                        <a:rPr lang="en-US" sz="1400" dirty="0" smtClean="0">
                          <a:solidFill>
                            <a:schemeClr val="tx1"/>
                          </a:solidFill>
                          <a:effectLst/>
                        </a:rPr>
                        <a:t> </a:t>
                      </a:r>
                      <a:r>
                        <a:rPr lang="en-US" sz="1400" dirty="0">
                          <a:solidFill>
                            <a:schemeClr val="tx1"/>
                          </a:solidFill>
                          <a:effectLst/>
                        </a:rPr>
                        <a:t>YES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smtClean="0">
                          <a:solidFill>
                            <a:schemeClr val="tx1"/>
                          </a:solidFill>
                          <a:effectLst/>
                        </a:rPr>
                        <a:t>☐ NO</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algn="l">
                        <a:spcBef>
                          <a:spcPts val="0"/>
                        </a:spcBef>
                        <a:spcAft>
                          <a:spcPts val="0"/>
                        </a:spcAft>
                      </a:pPr>
                      <a:r>
                        <a:rPr lang="en-US" sz="1400" dirty="0">
                          <a:solidFill>
                            <a:schemeClr val="tx1"/>
                          </a:solidFill>
                          <a:effectLst/>
                        </a:rPr>
                        <a:t>☐ Concurrent anticoagulant:</a:t>
                      </a:r>
                    </a:p>
                    <a:p>
                      <a:pPr marL="0" marR="0" algn="l">
                        <a:spcBef>
                          <a:spcPts val="0"/>
                        </a:spcBef>
                        <a:spcAft>
                          <a:spcPts val="0"/>
                        </a:spcAft>
                      </a:pPr>
                      <a:r>
                        <a:rPr lang="en-US" sz="1400" dirty="0" smtClean="0">
                          <a:solidFill>
                            <a:schemeClr val="tx1"/>
                          </a:solidFill>
                          <a:effectLst/>
                        </a:rPr>
                        <a:t>___n/a_____________________</a:t>
                      </a: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 Concurrent antiplatelet:</a:t>
                      </a:r>
                    </a:p>
                    <a:p>
                      <a:pPr marL="0" marR="0" algn="l">
                        <a:spcBef>
                          <a:spcPts val="0"/>
                        </a:spcBef>
                        <a:spcAft>
                          <a:spcPts val="0"/>
                        </a:spcAft>
                      </a:pPr>
                      <a:r>
                        <a:rPr lang="en-US" sz="1400" dirty="0" smtClean="0">
                          <a:solidFill>
                            <a:schemeClr val="tx1"/>
                          </a:solidFill>
                          <a:effectLst/>
                        </a:rPr>
                        <a:t>______n/a__________________</a:t>
                      </a: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 Potential drug interactions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Ethnicity</a:t>
                      </a:r>
                    </a:p>
                    <a:p>
                      <a:pPr marL="0" marR="0" algn="l">
                        <a:spcBef>
                          <a:spcPts val="0"/>
                        </a:spcBef>
                        <a:spcAft>
                          <a:spcPts val="0"/>
                        </a:spcAft>
                      </a:pPr>
                      <a:r>
                        <a:rPr lang="en-US" sz="1400" dirty="0">
                          <a:solidFill>
                            <a:schemeClr val="tx1"/>
                          </a:solidFill>
                          <a:effectLst/>
                        </a:rPr>
                        <a:t>X</a:t>
                      </a:r>
                      <a:r>
                        <a:rPr lang="en-US" sz="1400" dirty="0" smtClean="0">
                          <a:solidFill>
                            <a:schemeClr val="tx1"/>
                          </a:solidFill>
                          <a:effectLst/>
                        </a:rPr>
                        <a:t> </a:t>
                      </a:r>
                      <a:r>
                        <a:rPr lang="en-US" sz="1400" dirty="0">
                          <a:solidFill>
                            <a:schemeClr val="tx1"/>
                          </a:solidFill>
                          <a:effectLst/>
                        </a:rPr>
                        <a:t>Age</a:t>
                      </a:r>
                    </a:p>
                    <a:p>
                      <a:pPr marL="0" marR="0" algn="l">
                        <a:spcBef>
                          <a:spcPts val="0"/>
                        </a:spcBef>
                        <a:spcAft>
                          <a:spcPts val="0"/>
                        </a:spcAft>
                      </a:pPr>
                      <a:r>
                        <a:rPr lang="en-US" sz="1400" dirty="0">
                          <a:solidFill>
                            <a:schemeClr val="tx1"/>
                          </a:solidFill>
                          <a:effectLst/>
                        </a:rPr>
                        <a:t>☐ History of falls</a:t>
                      </a:r>
                    </a:p>
                    <a:p>
                      <a:pPr marL="0" marR="0" algn="l">
                        <a:spcBef>
                          <a:spcPts val="0"/>
                        </a:spcBef>
                        <a:spcAft>
                          <a:spcPts val="600"/>
                        </a:spcAft>
                      </a:pPr>
                      <a:r>
                        <a:rPr lang="en-US" sz="1400" dirty="0">
                          <a:solidFill>
                            <a:schemeClr val="tx1"/>
                          </a:solidFill>
                          <a:effectLst/>
                        </a:rPr>
                        <a:t>X</a:t>
                      </a:r>
                      <a:r>
                        <a:rPr lang="en-US" sz="1400" dirty="0" smtClean="0">
                          <a:solidFill>
                            <a:schemeClr val="tx1"/>
                          </a:solidFill>
                          <a:effectLst/>
                        </a:rPr>
                        <a:t> </a:t>
                      </a:r>
                      <a:r>
                        <a:rPr lang="en-US" sz="1400" dirty="0">
                          <a:solidFill>
                            <a:schemeClr val="tx1"/>
                          </a:solidFill>
                          <a:effectLst/>
                        </a:rPr>
                        <a:t>Co-morbidity </a:t>
                      </a:r>
                      <a:r>
                        <a:rPr lang="en-US" sz="1400" dirty="0" smtClean="0">
                          <a:solidFill>
                            <a:schemeClr val="tx1"/>
                          </a:solidFill>
                          <a:effectLst/>
                        </a:rPr>
                        <a:t>____CHF___________________</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l">
                        <a:spcBef>
                          <a:spcPts val="0"/>
                        </a:spcBef>
                        <a:spcAft>
                          <a:spcPts val="0"/>
                        </a:spcAft>
                      </a:pPr>
                      <a:r>
                        <a:rPr lang="en-US" sz="1400" dirty="0">
                          <a:solidFill>
                            <a:schemeClr val="tx1"/>
                          </a:solidFill>
                          <a:effectLst/>
                        </a:rPr>
                        <a:t>☐ Low Albumin</a:t>
                      </a:r>
                    </a:p>
                    <a:p>
                      <a:pPr marL="0" marR="0" algn="l">
                        <a:spcBef>
                          <a:spcPts val="0"/>
                        </a:spcBef>
                        <a:spcAft>
                          <a:spcPts val="0"/>
                        </a:spcAft>
                      </a:pPr>
                      <a:r>
                        <a:rPr lang="en-US" sz="1400" dirty="0">
                          <a:solidFill>
                            <a:schemeClr val="tx1"/>
                          </a:solidFill>
                          <a:effectLst/>
                        </a:rPr>
                        <a:t>☐ Liver Dysfunction</a:t>
                      </a:r>
                    </a:p>
                    <a:p>
                      <a:pPr marL="0" marR="0" algn="l">
                        <a:spcBef>
                          <a:spcPts val="0"/>
                        </a:spcBef>
                        <a:spcAft>
                          <a:spcPts val="0"/>
                        </a:spcAft>
                      </a:pPr>
                      <a:r>
                        <a:rPr lang="en-US" sz="1400" dirty="0">
                          <a:solidFill>
                            <a:schemeClr val="tx1"/>
                          </a:solidFill>
                          <a:effectLst/>
                        </a:rPr>
                        <a:t>☐ Renal Dysfunction</a:t>
                      </a:r>
                    </a:p>
                    <a:p>
                      <a:pPr marL="0" marR="0" algn="l">
                        <a:spcBef>
                          <a:spcPts val="0"/>
                        </a:spcBef>
                        <a:spcAft>
                          <a:spcPts val="0"/>
                        </a:spcAft>
                      </a:pPr>
                      <a:r>
                        <a:rPr lang="en-US" sz="1400" dirty="0">
                          <a:solidFill>
                            <a:schemeClr val="tx1"/>
                          </a:solidFill>
                          <a:effectLst/>
                        </a:rPr>
                        <a:t>☐ Bleeding Risk (Low </a:t>
                      </a:r>
                      <a:r>
                        <a:rPr lang="en-US" sz="1400" dirty="0" err="1">
                          <a:solidFill>
                            <a:schemeClr val="tx1"/>
                          </a:solidFill>
                          <a:effectLst/>
                        </a:rPr>
                        <a:t>Hct</a:t>
                      </a:r>
                      <a:r>
                        <a:rPr lang="en-US" sz="1400" dirty="0">
                          <a:solidFill>
                            <a:schemeClr val="tx1"/>
                          </a:solidFill>
                          <a:effectLst/>
                        </a:rPr>
                        <a:t>, PLT)</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609600">
                <a:tc>
                  <a:txBody>
                    <a:bodyPr/>
                    <a:lstStyle/>
                    <a:p>
                      <a:pPr marL="0" marR="0" algn="l">
                        <a:spcBef>
                          <a:spcPts val="0"/>
                        </a:spcBef>
                        <a:spcAft>
                          <a:spcPts val="0"/>
                        </a:spcAft>
                      </a:pPr>
                      <a:r>
                        <a:rPr lang="en-US" sz="1400" dirty="0">
                          <a:solidFill>
                            <a:schemeClr val="tx1"/>
                          </a:solidFill>
                          <a:effectLst/>
                        </a:rPr>
                        <a:t>Additional Comments: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Patient has increased warfarin sensitivity (age greater than 65, CHF)</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itle 6"/>
          <p:cNvSpPr>
            <a:spLocks noGrp="1"/>
          </p:cNvSpPr>
          <p:nvPr>
            <p:ph type="title"/>
          </p:nvPr>
        </p:nvSpPr>
        <p:spPr/>
        <p:txBody>
          <a:bodyPr/>
          <a:lstStyle/>
          <a:p>
            <a:r>
              <a:rPr lang="en-US" dirty="0"/>
              <a:t>Sample Case #1 - Day 1</a:t>
            </a:r>
          </a:p>
        </p:txBody>
      </p:sp>
    </p:spTree>
    <p:extLst>
      <p:ext uri="{BB962C8B-B14F-4D97-AF65-F5344CB8AC3E}">
        <p14:creationId xmlns:p14="http://schemas.microsoft.com/office/powerpoint/2010/main" val="3928353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6907621"/>
              </p:ext>
            </p:extLst>
          </p:nvPr>
        </p:nvGraphicFramePr>
        <p:xfrm>
          <a:off x="76200" y="0"/>
          <a:ext cx="9033095" cy="6858007"/>
        </p:xfrm>
        <a:graphic>
          <a:graphicData uri="http://schemas.openxmlformats.org/drawingml/2006/table">
            <a:tbl>
              <a:tblPr firstRow="1" firstCol="1" bandRow="1">
                <a:tableStyleId>{5C22544A-7EE6-4342-B048-85BDC9FD1C3A}</a:tableStyleId>
              </a:tblPr>
              <a:tblGrid>
                <a:gridCol w="700844"/>
                <a:gridCol w="2361223"/>
                <a:gridCol w="1531033"/>
                <a:gridCol w="4439995"/>
              </a:tblGrid>
              <a:tr h="331050">
                <a:tc gridSpan="4">
                  <a:txBody>
                    <a:bodyPr/>
                    <a:lstStyle/>
                    <a:p>
                      <a:pPr algn="ctr"/>
                      <a:r>
                        <a:rPr lang="en-US" sz="1800" b="1" dirty="0" smtClean="0">
                          <a:solidFill>
                            <a:schemeClr val="bg1"/>
                          </a:solidFill>
                          <a:effectLst/>
                        </a:rPr>
                        <a:t>Initial Dosing for Target </a:t>
                      </a:r>
                      <a:r>
                        <a:rPr lang="en-US" sz="1800" b="1" dirty="0">
                          <a:solidFill>
                            <a:schemeClr val="bg1"/>
                          </a:solidFill>
                          <a:effectLst/>
                        </a:rPr>
                        <a:t>INR Goal of 2 -3</a:t>
                      </a:r>
                      <a:endParaRPr lang="en-US" sz="1800" b="1" dirty="0">
                        <a:solidFill>
                          <a:schemeClr val="bg1"/>
                        </a:solidFill>
                        <a:effectLst/>
                        <a:latin typeface="Arial"/>
                      </a:endParaRPr>
                    </a:p>
                  </a:txBody>
                  <a:tcPr marL="66704" marR="66704" marT="0" marB="0">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587">
                <a:tc>
                  <a:txBody>
                    <a:bodyPr/>
                    <a:lstStyle/>
                    <a:p>
                      <a:pPr algn="ctr"/>
                      <a:r>
                        <a:rPr lang="en-US" sz="1800" b="1" dirty="0">
                          <a:solidFill>
                            <a:schemeClr val="bg1"/>
                          </a:solidFill>
                          <a:effectLst/>
                        </a:rPr>
                        <a:t>Day</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Warfarin </a:t>
                      </a:r>
                      <a:r>
                        <a:rPr lang="en-US" sz="1800" b="1" dirty="0" smtClean="0">
                          <a:solidFill>
                            <a:schemeClr val="bg1"/>
                          </a:solidFill>
                          <a:effectLst/>
                        </a:rPr>
                        <a:t>Starting Dose</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INR Value</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Warfarin Increased </a:t>
                      </a:r>
                      <a:r>
                        <a:rPr lang="en-US" sz="1800" b="1" dirty="0" smtClean="0">
                          <a:solidFill>
                            <a:schemeClr val="bg1"/>
                          </a:solidFill>
                          <a:effectLst/>
                        </a:rPr>
                        <a:t>Sensitivity</a:t>
                      </a:r>
                      <a:r>
                        <a:rPr lang="en-US" sz="1800" b="1" baseline="0" dirty="0" smtClean="0">
                          <a:solidFill>
                            <a:schemeClr val="bg1"/>
                          </a:solidFill>
                          <a:effectLst/>
                        </a:rPr>
                        <a:t> </a:t>
                      </a:r>
                      <a:r>
                        <a:rPr lang="en-US" sz="1800" b="1" dirty="0" smtClean="0">
                          <a:solidFill>
                            <a:schemeClr val="bg1"/>
                          </a:solidFill>
                          <a:effectLst/>
                        </a:rPr>
                        <a:t>Starting Dose</a:t>
                      </a:r>
                      <a:endParaRPr lang="en-US" sz="1800" b="1" dirty="0">
                        <a:solidFill>
                          <a:schemeClr val="bg1"/>
                        </a:solidFill>
                        <a:effectLst/>
                        <a:latin typeface="Arial"/>
                      </a:endParaRPr>
                    </a:p>
                  </a:txBody>
                  <a:tcPr marL="66704" marR="66704" marT="0" marB="0">
                    <a:solidFill>
                      <a:schemeClr val="tx2">
                        <a:lumMod val="40000"/>
                        <a:lumOff val="60000"/>
                      </a:schemeClr>
                    </a:solidFill>
                  </a:tcPr>
                </a:tc>
              </a:tr>
              <a:tr h="278655">
                <a:tc>
                  <a:txBody>
                    <a:bodyPr/>
                    <a:lstStyle/>
                    <a:p>
                      <a:pPr algn="ctr"/>
                      <a:r>
                        <a:rPr lang="en-US" sz="1800" b="1" dirty="0">
                          <a:solidFill>
                            <a:schemeClr val="bg1"/>
                          </a:solidFill>
                          <a:effectLst/>
                        </a:rPr>
                        <a:t>Day 1</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2</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2.5mg</a:t>
                      </a:r>
                      <a:endParaRPr lang="en-US" sz="1700" b="1">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1 – 1.5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1 – 2.5 mg</a:t>
                      </a:r>
                      <a:endParaRPr lang="en-US" sz="1700" b="1">
                        <a:effectLst/>
                        <a:latin typeface="Arial"/>
                      </a:endParaRPr>
                    </a:p>
                  </a:txBody>
                  <a:tcPr marL="66704" marR="66704" marT="0" marB="0"/>
                </a:tc>
                <a:tc>
                  <a:txBody>
                    <a:bodyPr/>
                    <a:lstStyle/>
                    <a:p>
                      <a:pPr algn="ctr"/>
                      <a:r>
                        <a:rPr lang="en-US" sz="1700" b="1" dirty="0">
                          <a:effectLst/>
                        </a:rPr>
                        <a:t>2 – 2.5</a:t>
                      </a:r>
                      <a:endParaRPr lang="en-US" sz="1700" b="1" dirty="0">
                        <a:effectLst/>
                        <a:latin typeface="Arial"/>
                      </a:endParaRPr>
                    </a:p>
                  </a:txBody>
                  <a:tcPr marL="66704" marR="66704" marT="0" marB="0"/>
                </a:tc>
                <a:tc>
                  <a:txBody>
                    <a:bodyPr/>
                    <a:lstStyle/>
                    <a:p>
                      <a:pPr algn="ctr"/>
                      <a:r>
                        <a:rPr lang="en-US" sz="1700" b="1" dirty="0">
                          <a:effectLst/>
                        </a:rPr>
                        <a:t>0.5 – 1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dirty="0">
                          <a:effectLst/>
                        </a:rPr>
                        <a:t>&gt; 2.5</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3</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 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2.5 – 5 mg</a:t>
                      </a:r>
                      <a:endParaRPr lang="en-US" sz="1700" b="1" dirty="0">
                        <a:effectLst/>
                        <a:latin typeface="Arial"/>
                      </a:endParaRPr>
                    </a:p>
                  </a:txBody>
                  <a:tcPr marL="66704" marR="66704" marT="0" marB="0"/>
                </a:tc>
                <a:tc>
                  <a:txBody>
                    <a:bodyPr/>
                    <a:lstStyle/>
                    <a:p>
                      <a:pPr algn="ctr"/>
                      <a:r>
                        <a:rPr lang="en-US" sz="1700" b="1">
                          <a:effectLst/>
                        </a:rPr>
                        <a:t>1.5 – 1.9</a:t>
                      </a:r>
                      <a:endParaRPr lang="en-US" sz="1700" b="1">
                        <a:effectLst/>
                        <a:latin typeface="Arial"/>
                      </a:endParaRPr>
                    </a:p>
                  </a:txBody>
                  <a:tcPr marL="66704" marR="66704" marT="0" marB="0"/>
                </a:tc>
                <a:tc>
                  <a:txBody>
                    <a:bodyPr/>
                    <a:lstStyle/>
                    <a:p>
                      <a:pPr algn="ctr"/>
                      <a:r>
                        <a:rPr lang="en-US" sz="1700" b="1" dirty="0">
                          <a:effectLst/>
                        </a:rPr>
                        <a:t>1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 2.5 mg</a:t>
                      </a:r>
                      <a:endParaRPr lang="en-US" sz="1700" b="1" dirty="0">
                        <a:effectLst/>
                        <a:latin typeface="Arial"/>
                      </a:endParaRPr>
                    </a:p>
                  </a:txBody>
                  <a:tcPr marL="66704" marR="66704" marT="0" marB="0"/>
                </a:tc>
                <a:tc>
                  <a:txBody>
                    <a:bodyPr/>
                    <a:lstStyle/>
                    <a:p>
                      <a:pPr algn="ctr"/>
                      <a:r>
                        <a:rPr lang="en-US" sz="1700" b="1">
                          <a:effectLst/>
                        </a:rPr>
                        <a:t>2 – 3</a:t>
                      </a:r>
                      <a:endParaRPr lang="en-US" sz="1700" b="1">
                        <a:effectLst/>
                        <a:latin typeface="Arial"/>
                      </a:endParaRPr>
                    </a:p>
                  </a:txBody>
                  <a:tcPr marL="66704" marR="66704" marT="0" marB="0"/>
                </a:tc>
                <a:tc>
                  <a:txBody>
                    <a:bodyPr/>
                    <a:lstStyle/>
                    <a:p>
                      <a:pPr algn="ctr"/>
                      <a:r>
                        <a:rPr lang="en-US" sz="1700" b="1" dirty="0">
                          <a:effectLst/>
                        </a:rPr>
                        <a:t>0 – 1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mg</a:t>
                      </a:r>
                      <a:endParaRPr lang="en-US" sz="1700" b="1" dirty="0">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4</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5 – 7.5 mg</a:t>
                      </a:r>
                      <a:endParaRPr lang="en-US" sz="1700" b="1">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3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 5 mg</a:t>
                      </a:r>
                      <a:endParaRPr lang="en-US" sz="1700" b="1" dirty="0">
                        <a:effectLst/>
                        <a:latin typeface="Arial"/>
                      </a:endParaRPr>
                    </a:p>
                  </a:txBody>
                  <a:tcPr marL="66704" marR="66704" marT="0" marB="0"/>
                </a:tc>
                <a:tc>
                  <a:txBody>
                    <a:bodyPr/>
                    <a:lstStyle/>
                    <a:p>
                      <a:pPr algn="ctr"/>
                      <a:r>
                        <a:rPr lang="en-US" sz="1700" b="1" dirty="0">
                          <a:effectLst/>
                        </a:rPr>
                        <a:t>2 - 3</a:t>
                      </a:r>
                      <a:endParaRPr lang="en-US" sz="1700" b="1" dirty="0">
                        <a:effectLst/>
                        <a:latin typeface="Arial"/>
                      </a:endParaRPr>
                    </a:p>
                  </a:txBody>
                  <a:tcPr marL="66704" marR="66704" marT="0" marB="0"/>
                </a:tc>
                <a:tc>
                  <a:txBody>
                    <a:bodyPr/>
                    <a:lstStyle/>
                    <a:p>
                      <a:pPr algn="ctr"/>
                      <a:r>
                        <a:rPr lang="en-US" sz="1700" b="1" dirty="0">
                          <a:effectLst/>
                        </a:rPr>
                        <a:t>0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mg</a:t>
                      </a:r>
                      <a:endParaRPr lang="en-US" sz="1700" b="1" dirty="0">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5</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7.5 – 10 mg</a:t>
                      </a:r>
                      <a:endParaRPr lang="en-US" sz="1700" b="1" dirty="0">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3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 5 mg</a:t>
                      </a:r>
                      <a:endParaRPr lang="en-US" sz="1700" b="1">
                        <a:effectLst/>
                        <a:latin typeface="Arial"/>
                      </a:endParaRPr>
                    </a:p>
                  </a:txBody>
                  <a:tcPr marL="66704" marR="66704" marT="0" marB="0"/>
                </a:tc>
                <a:tc>
                  <a:txBody>
                    <a:bodyPr/>
                    <a:lstStyle/>
                    <a:p>
                      <a:pPr algn="ctr"/>
                      <a:r>
                        <a:rPr lang="en-US" sz="1700" b="1" dirty="0">
                          <a:effectLst/>
                        </a:rPr>
                        <a:t>2 - 3</a:t>
                      </a:r>
                      <a:endParaRPr lang="en-US" sz="1700" b="1" dirty="0">
                        <a:effectLst/>
                        <a:latin typeface="Arial"/>
                      </a:endParaRPr>
                    </a:p>
                  </a:txBody>
                  <a:tcPr marL="66704" marR="66704" marT="0" marB="0"/>
                </a:tc>
                <a:tc>
                  <a:txBody>
                    <a:bodyPr/>
                    <a:lstStyle/>
                    <a:p>
                      <a:pPr algn="ctr"/>
                      <a:r>
                        <a:rPr lang="en-US" sz="1700" b="1" dirty="0">
                          <a:effectLst/>
                        </a:rPr>
                        <a:t>0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6</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a:effectLst/>
                        </a:rPr>
                        <a:t>7.5 – 12.5 mg</a:t>
                      </a:r>
                      <a:endParaRPr lang="en-US" sz="1700" b="1">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3 – 7.5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5 – 10 mg</a:t>
                      </a:r>
                      <a:endParaRPr lang="en-US" sz="1700" b="1">
                        <a:effectLst/>
                        <a:latin typeface="Arial"/>
                      </a:endParaRPr>
                    </a:p>
                  </a:txBody>
                  <a:tcPr marL="66704" marR="66704" marT="0" marB="0"/>
                </a:tc>
                <a:tc>
                  <a:txBody>
                    <a:bodyPr/>
                    <a:lstStyle/>
                    <a:p>
                      <a:pPr algn="ctr"/>
                      <a:r>
                        <a:rPr lang="en-US" sz="1700" b="1">
                          <a:effectLst/>
                        </a:rPr>
                        <a:t>1.5 – 1.9</a:t>
                      </a:r>
                      <a:endParaRPr lang="en-US" sz="1700" b="1">
                        <a:effectLst/>
                        <a:latin typeface="Arial"/>
                      </a:endParaRPr>
                    </a:p>
                  </a:txBody>
                  <a:tcPr marL="66704" marR="66704" marT="0" marB="0"/>
                </a:tc>
                <a:tc>
                  <a:txBody>
                    <a:bodyPr/>
                    <a:lstStyle/>
                    <a:p>
                      <a:pPr algn="ctr"/>
                      <a:r>
                        <a:rPr lang="en-US" sz="1700" b="1" dirty="0">
                          <a:effectLst/>
                        </a:rPr>
                        <a:t>2.5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 7.5 mg</a:t>
                      </a:r>
                      <a:endParaRPr lang="en-US" sz="1700" b="1">
                        <a:effectLst/>
                        <a:latin typeface="Arial"/>
                      </a:endParaRPr>
                    </a:p>
                  </a:txBody>
                  <a:tcPr marL="66704" marR="66704" marT="0" marB="0"/>
                </a:tc>
                <a:tc>
                  <a:txBody>
                    <a:bodyPr/>
                    <a:lstStyle/>
                    <a:p>
                      <a:pPr algn="ctr"/>
                      <a:r>
                        <a:rPr lang="en-US" sz="1700" b="1">
                          <a:effectLst/>
                        </a:rPr>
                        <a:t>2 – 3</a:t>
                      </a:r>
                      <a:endParaRPr lang="en-US" sz="1700" b="1">
                        <a:effectLst/>
                        <a:latin typeface="Arial"/>
                      </a:endParaRPr>
                    </a:p>
                  </a:txBody>
                  <a:tcPr marL="66704" marR="66704" marT="0" marB="0"/>
                </a:tc>
                <a:tc>
                  <a:txBody>
                    <a:bodyPr/>
                    <a:lstStyle/>
                    <a:p>
                      <a:pPr algn="ctr"/>
                      <a:r>
                        <a:rPr lang="en-US" sz="1700" b="1" dirty="0">
                          <a:effectLst/>
                        </a:rPr>
                        <a:t>0 – 4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a:effectLst/>
                        </a:rPr>
                        <a:t>&gt; 3</a:t>
                      </a:r>
                      <a:endParaRPr lang="en-US" sz="1700" b="1">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bl>
          </a:graphicData>
        </a:graphic>
      </p:graphicFrame>
      <p:sp>
        <p:nvSpPr>
          <p:cNvPr id="5" name="Rectangle 1"/>
          <p:cNvSpPr>
            <a:spLocks noChangeArrowheads="1"/>
          </p:cNvSpPr>
          <p:nvPr/>
        </p:nvSpPr>
        <p:spPr bwMode="auto">
          <a:xfrm>
            <a:off x="1614488" y="1538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895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3837067"/>
              </p:ext>
            </p:extLst>
          </p:nvPr>
        </p:nvGraphicFramePr>
        <p:xfrm>
          <a:off x="457200" y="1828800"/>
          <a:ext cx="8077200" cy="1491213"/>
        </p:xfrm>
        <a:graphic>
          <a:graphicData uri="http://schemas.openxmlformats.org/drawingml/2006/table">
            <a:tbl>
              <a:tblPr firstRow="1" firstCol="1" lastRow="1" lastCol="1" bandRow="1" bandCol="1">
                <a:tableStyleId>{5C22544A-7EE6-4342-B048-85BDC9FD1C3A}</a:tableStyleId>
              </a:tblPr>
              <a:tblGrid>
                <a:gridCol w="1711491"/>
                <a:gridCol w="1060951"/>
                <a:gridCol w="2758318"/>
                <a:gridCol w="1485489"/>
                <a:gridCol w="1060951"/>
              </a:tblGrid>
              <a:tr h="379634">
                <a:tc>
                  <a:txBody>
                    <a:bodyPr/>
                    <a:lstStyle/>
                    <a:p>
                      <a:pPr marL="0" marR="0">
                        <a:spcBef>
                          <a:spcPts val="0"/>
                        </a:spcBef>
                        <a:spcAft>
                          <a:spcPts val="0"/>
                        </a:spcAft>
                      </a:pPr>
                      <a:r>
                        <a:rPr lang="en-US" sz="1400" dirty="0">
                          <a:solidFill>
                            <a:schemeClr val="tx1"/>
                          </a:solidFill>
                          <a:effectLst/>
                        </a:rPr>
                        <a:t>Initial Dose (mg):</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rPr>
                        <a:t> </a:t>
                      </a:r>
                      <a:r>
                        <a:rPr lang="en-US" sz="1400" dirty="0" smtClean="0">
                          <a:solidFill>
                            <a:schemeClr val="tx1"/>
                          </a:solidFill>
                          <a:effectLst/>
                        </a:rPr>
                        <a:t>2.5mg</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rPr>
                        <a:t>Date of Administration: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dirty="0">
                          <a:solidFill>
                            <a:schemeClr val="tx1"/>
                          </a:solidFill>
                          <a:effectLst/>
                        </a:rPr>
                        <a:t> </a:t>
                      </a:r>
                      <a:r>
                        <a:rPr lang="en-US" sz="1400" dirty="0" smtClean="0">
                          <a:solidFill>
                            <a:schemeClr val="tx1"/>
                          </a:solidFill>
                          <a:effectLst/>
                        </a:rPr>
                        <a:t>10/4/15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579">
                <a:tc gridSpan="2">
                  <a:txBody>
                    <a:bodyPr/>
                    <a:lstStyle/>
                    <a:p>
                      <a:pPr marL="0" marR="0">
                        <a:spcBef>
                          <a:spcPts val="0"/>
                        </a:spcBef>
                        <a:spcAft>
                          <a:spcPts val="0"/>
                        </a:spcAft>
                      </a:pPr>
                      <a:r>
                        <a:rPr lang="en-US" sz="1400" dirty="0">
                          <a:solidFill>
                            <a:schemeClr val="tx1"/>
                          </a:solidFill>
                          <a:effectLst/>
                        </a:rPr>
                        <a:t>Additional Comments: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en-US" sz="1400" dirty="0">
                          <a:solidFill>
                            <a:schemeClr val="tx1"/>
                          </a:solidFill>
                          <a:effectLst/>
                        </a:rPr>
                        <a:t> </a:t>
                      </a:r>
                      <a:r>
                        <a:rPr lang="en-US" sz="1400" dirty="0" smtClean="0">
                          <a:solidFill>
                            <a:schemeClr val="tx1"/>
                          </a:solidFill>
                          <a:effectLst/>
                        </a:rPr>
                        <a:t>Patient with increased warfarin sensitivity characteristics.  Initiate on 2.5mg.</a:t>
                      </a:r>
                      <a:r>
                        <a:rPr lang="en-US" sz="1400" baseline="0" dirty="0" smtClean="0">
                          <a:solidFill>
                            <a:schemeClr val="tx1"/>
                          </a:solidFill>
                          <a:effectLst/>
                        </a:rPr>
                        <a:t>  Monitor INR daily.</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5444792"/>
              </p:ext>
            </p:extLst>
          </p:nvPr>
        </p:nvGraphicFramePr>
        <p:xfrm>
          <a:off x="457200" y="2978878"/>
          <a:ext cx="8077200" cy="1279106"/>
        </p:xfrm>
        <a:graphic>
          <a:graphicData uri="http://schemas.openxmlformats.org/drawingml/2006/table">
            <a:tbl>
              <a:tblPr firstRow="1" firstCol="1" lastRow="1" lastCol="1" bandRow="1" bandCol="1">
                <a:tableStyleId>{5C22544A-7EE6-4342-B048-85BDC9FD1C3A}</a:tableStyleId>
              </a:tblPr>
              <a:tblGrid>
                <a:gridCol w="1371600"/>
                <a:gridCol w="2590800"/>
                <a:gridCol w="3952240"/>
                <a:gridCol w="162560"/>
              </a:tblGrid>
              <a:tr h="391071">
                <a:tc>
                  <a:txBody>
                    <a:bodyPr/>
                    <a:lstStyle/>
                    <a:p>
                      <a:pPr marL="0" marR="0" algn="l">
                        <a:spcBef>
                          <a:spcPts val="0"/>
                        </a:spcBef>
                        <a:spcAft>
                          <a:spcPts val="0"/>
                        </a:spcAft>
                      </a:pPr>
                      <a:r>
                        <a:rPr lang="en-US" sz="1400" dirty="0">
                          <a:solidFill>
                            <a:schemeClr val="tx1"/>
                          </a:solidFill>
                          <a:effectLst/>
                        </a:rPr>
                        <a:t>Date</a:t>
                      </a:r>
                      <a:r>
                        <a:rPr lang="en-US" sz="1400" dirty="0" smtClean="0">
                          <a:solidFill>
                            <a:schemeClr val="tx1"/>
                          </a:solidFill>
                          <a:effectLst/>
                        </a:rPr>
                        <a:t>: 10/4/2015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Time</a:t>
                      </a:r>
                      <a:r>
                        <a:rPr lang="en-US" sz="1400" dirty="0" smtClean="0">
                          <a:solidFill>
                            <a:schemeClr val="tx1"/>
                          </a:solidFill>
                          <a:effectLst/>
                        </a:rPr>
                        <a:t>: 12:30pm</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1315">
                <a:tc>
                  <a:txBody>
                    <a:bodyPr/>
                    <a:lstStyle/>
                    <a:p>
                      <a:pPr marL="0" marR="0" algn="l">
                        <a:spcBef>
                          <a:spcPts val="0"/>
                        </a:spcBef>
                        <a:spcAft>
                          <a:spcPts val="0"/>
                        </a:spcAft>
                      </a:pPr>
                      <a:r>
                        <a:rPr lang="en-US" sz="1400">
                          <a:solidFill>
                            <a:schemeClr val="tx1"/>
                          </a:solidFill>
                          <a:effectLst/>
                        </a:rPr>
                        <a:t>Pharmacist Name:</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A. Pharmacist, </a:t>
                      </a:r>
                      <a:r>
                        <a:rPr lang="en-US" sz="1400" dirty="0" err="1" smtClean="0">
                          <a:solidFill>
                            <a:schemeClr val="tx1"/>
                          </a:solidFill>
                          <a:effectLst/>
                        </a:rPr>
                        <a:t>PharmD</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Signature:</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860">
                <a:tc>
                  <a:txBody>
                    <a:bodyPr/>
                    <a:lstStyle/>
                    <a:p>
                      <a:pPr marL="0" marR="0" algn="l">
                        <a:spcBef>
                          <a:spcPts val="0"/>
                        </a:spcBef>
                        <a:spcAft>
                          <a:spcPts val="0"/>
                        </a:spcAft>
                      </a:pPr>
                      <a:r>
                        <a:rPr lang="en-US" sz="1400" dirty="0">
                          <a:solidFill>
                            <a:schemeClr val="tx1"/>
                          </a:solidFill>
                          <a:effectLst/>
                        </a:rPr>
                        <a:t>Contact Information: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x7627</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bl>
          </a:graphicData>
        </a:graphic>
      </p:graphicFrame>
      <p:sp>
        <p:nvSpPr>
          <p:cNvPr id="6" name="Rectangle 1"/>
          <p:cNvSpPr>
            <a:spLocks noChangeArrowheads="1"/>
          </p:cNvSpPr>
          <p:nvPr/>
        </p:nvSpPr>
        <p:spPr bwMode="auto">
          <a:xfrm>
            <a:off x="1306513" y="3563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Freeform 12"/>
          <p:cNvSpPr/>
          <p:nvPr/>
        </p:nvSpPr>
        <p:spPr>
          <a:xfrm>
            <a:off x="5562600" y="3444325"/>
            <a:ext cx="1696740" cy="348213"/>
          </a:xfrm>
          <a:custGeom>
            <a:avLst/>
            <a:gdLst>
              <a:gd name="connsiteX0" fmla="*/ 0 w 1259548"/>
              <a:gd name="connsiteY0" fmla="*/ 245607 h 390463"/>
              <a:gd name="connsiteX1" fmla="*/ 99588 w 1259548"/>
              <a:gd name="connsiteY1" fmla="*/ 200340 h 390463"/>
              <a:gd name="connsiteX2" fmla="*/ 72428 w 1259548"/>
              <a:gd name="connsiteY2" fmla="*/ 146019 h 390463"/>
              <a:gd name="connsiteX3" fmla="*/ 81481 w 1259548"/>
              <a:gd name="connsiteY3" fmla="*/ 263714 h 390463"/>
              <a:gd name="connsiteX4" fmla="*/ 108642 w 1259548"/>
              <a:gd name="connsiteY4" fmla="*/ 272767 h 390463"/>
              <a:gd name="connsiteX5" fmla="*/ 262550 w 1259548"/>
              <a:gd name="connsiteY5" fmla="*/ 263714 h 390463"/>
              <a:gd name="connsiteX6" fmla="*/ 298764 w 1259548"/>
              <a:gd name="connsiteY6" fmla="*/ 245607 h 390463"/>
              <a:gd name="connsiteX7" fmla="*/ 316871 w 1259548"/>
              <a:gd name="connsiteY7" fmla="*/ 209393 h 390463"/>
              <a:gd name="connsiteX8" fmla="*/ 325925 w 1259548"/>
              <a:gd name="connsiteY8" fmla="*/ 28324 h 390463"/>
              <a:gd name="connsiteX9" fmla="*/ 334978 w 1259548"/>
              <a:gd name="connsiteY9" fmla="*/ 1163 h 390463"/>
              <a:gd name="connsiteX10" fmla="*/ 316871 w 1259548"/>
              <a:gd name="connsiteY10" fmla="*/ 37377 h 390463"/>
              <a:gd name="connsiteX11" fmla="*/ 289711 w 1259548"/>
              <a:gd name="connsiteY11" fmla="*/ 118859 h 390463"/>
              <a:gd name="connsiteX12" fmla="*/ 280657 w 1259548"/>
              <a:gd name="connsiteY12" fmla="*/ 209393 h 390463"/>
              <a:gd name="connsiteX13" fmla="*/ 380246 w 1259548"/>
              <a:gd name="connsiteY13" fmla="*/ 182233 h 390463"/>
              <a:gd name="connsiteX14" fmla="*/ 624689 w 1259548"/>
              <a:gd name="connsiteY14" fmla="*/ 164126 h 390463"/>
              <a:gd name="connsiteX15" fmla="*/ 642796 w 1259548"/>
              <a:gd name="connsiteY15" fmla="*/ 127912 h 390463"/>
              <a:gd name="connsiteX16" fmla="*/ 679010 w 1259548"/>
              <a:gd name="connsiteY16" fmla="*/ 91698 h 390463"/>
              <a:gd name="connsiteX17" fmla="*/ 642796 w 1259548"/>
              <a:gd name="connsiteY17" fmla="*/ 200340 h 390463"/>
              <a:gd name="connsiteX18" fmla="*/ 633743 w 1259548"/>
              <a:gd name="connsiteY18" fmla="*/ 354249 h 390463"/>
              <a:gd name="connsiteX19" fmla="*/ 669956 w 1259548"/>
              <a:gd name="connsiteY19" fmla="*/ 299928 h 390463"/>
              <a:gd name="connsiteX20" fmla="*/ 688063 w 1259548"/>
              <a:gd name="connsiteY20" fmla="*/ 236554 h 390463"/>
              <a:gd name="connsiteX21" fmla="*/ 679010 w 1259548"/>
              <a:gd name="connsiteY21" fmla="*/ 209393 h 390463"/>
              <a:gd name="connsiteX22" fmla="*/ 642796 w 1259548"/>
              <a:gd name="connsiteY22" fmla="*/ 200340 h 390463"/>
              <a:gd name="connsiteX23" fmla="*/ 615636 w 1259548"/>
              <a:gd name="connsiteY23" fmla="*/ 191286 h 390463"/>
              <a:gd name="connsiteX24" fmla="*/ 525101 w 1259548"/>
              <a:gd name="connsiteY24" fmla="*/ 200340 h 390463"/>
              <a:gd name="connsiteX25" fmla="*/ 579422 w 1259548"/>
              <a:gd name="connsiteY25" fmla="*/ 218447 h 390463"/>
              <a:gd name="connsiteX26" fmla="*/ 651849 w 1259548"/>
              <a:gd name="connsiteY26" fmla="*/ 227500 h 390463"/>
              <a:gd name="connsiteX27" fmla="*/ 932507 w 1259548"/>
              <a:gd name="connsiteY27" fmla="*/ 218447 h 390463"/>
              <a:gd name="connsiteX28" fmla="*/ 968721 w 1259548"/>
              <a:gd name="connsiteY28" fmla="*/ 173179 h 390463"/>
              <a:gd name="connsiteX29" fmla="*/ 995881 w 1259548"/>
              <a:gd name="connsiteY29" fmla="*/ 155072 h 390463"/>
              <a:gd name="connsiteX30" fmla="*/ 1059255 w 1259548"/>
              <a:gd name="connsiteY30" fmla="*/ 109805 h 390463"/>
              <a:gd name="connsiteX31" fmla="*/ 1032095 w 1259548"/>
              <a:gd name="connsiteY31" fmla="*/ 91698 h 390463"/>
              <a:gd name="connsiteX32" fmla="*/ 950614 w 1259548"/>
              <a:gd name="connsiteY32" fmla="*/ 118859 h 390463"/>
              <a:gd name="connsiteX33" fmla="*/ 968721 w 1259548"/>
              <a:gd name="connsiteY33" fmla="*/ 345195 h 390463"/>
              <a:gd name="connsiteX34" fmla="*/ 977774 w 1259548"/>
              <a:gd name="connsiteY34" fmla="*/ 372356 h 390463"/>
              <a:gd name="connsiteX35" fmla="*/ 1004935 w 1259548"/>
              <a:gd name="connsiteY35" fmla="*/ 390463 h 390463"/>
              <a:gd name="connsiteX36" fmla="*/ 1032095 w 1259548"/>
              <a:gd name="connsiteY36" fmla="*/ 381409 h 390463"/>
              <a:gd name="connsiteX37" fmla="*/ 1122630 w 1259548"/>
              <a:gd name="connsiteY37" fmla="*/ 363302 h 390463"/>
              <a:gd name="connsiteX38" fmla="*/ 1195057 w 1259548"/>
              <a:gd name="connsiteY38" fmla="*/ 299928 h 390463"/>
              <a:gd name="connsiteX39" fmla="*/ 1231271 w 1259548"/>
              <a:gd name="connsiteY39" fmla="*/ 272767 h 390463"/>
              <a:gd name="connsiteX40" fmla="*/ 1258432 w 1259548"/>
              <a:gd name="connsiteY40" fmla="*/ 263714 h 390463"/>
              <a:gd name="connsiteX41" fmla="*/ 1258432 w 1259548"/>
              <a:gd name="connsiteY41" fmla="*/ 254661 h 39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59548" h="390463">
                <a:moveTo>
                  <a:pt x="0" y="245607"/>
                </a:moveTo>
                <a:cubicBezTo>
                  <a:pt x="19443" y="239126"/>
                  <a:pt x="85501" y="221471"/>
                  <a:pt x="99588" y="200340"/>
                </a:cubicBezTo>
                <a:cubicBezTo>
                  <a:pt x="105836" y="190968"/>
                  <a:pt x="74461" y="149068"/>
                  <a:pt x="72428" y="146019"/>
                </a:cubicBezTo>
                <a:cubicBezTo>
                  <a:pt x="75446" y="185251"/>
                  <a:pt x="70671" y="225880"/>
                  <a:pt x="81481" y="263714"/>
                </a:cubicBezTo>
                <a:cubicBezTo>
                  <a:pt x="84103" y="272890"/>
                  <a:pt x="99099" y="272767"/>
                  <a:pt x="108642" y="272767"/>
                </a:cubicBezTo>
                <a:cubicBezTo>
                  <a:pt x="160033" y="272767"/>
                  <a:pt x="211247" y="266732"/>
                  <a:pt x="262550" y="263714"/>
                </a:cubicBezTo>
                <a:cubicBezTo>
                  <a:pt x="274621" y="257678"/>
                  <a:pt x="289221" y="255150"/>
                  <a:pt x="298764" y="245607"/>
                </a:cubicBezTo>
                <a:cubicBezTo>
                  <a:pt x="308307" y="236064"/>
                  <a:pt x="315197" y="222785"/>
                  <a:pt x="316871" y="209393"/>
                </a:cubicBezTo>
                <a:cubicBezTo>
                  <a:pt x="324367" y="149428"/>
                  <a:pt x="320690" y="88529"/>
                  <a:pt x="325925" y="28324"/>
                </a:cubicBezTo>
                <a:cubicBezTo>
                  <a:pt x="326752" y="18817"/>
                  <a:pt x="341727" y="-5585"/>
                  <a:pt x="334978" y="1163"/>
                </a:cubicBezTo>
                <a:cubicBezTo>
                  <a:pt x="325434" y="10706"/>
                  <a:pt x="321716" y="24780"/>
                  <a:pt x="316871" y="37377"/>
                </a:cubicBezTo>
                <a:cubicBezTo>
                  <a:pt x="306594" y="64099"/>
                  <a:pt x="298764" y="91698"/>
                  <a:pt x="289711" y="118859"/>
                </a:cubicBezTo>
                <a:cubicBezTo>
                  <a:pt x="286693" y="149037"/>
                  <a:pt x="255811" y="192001"/>
                  <a:pt x="280657" y="209393"/>
                </a:cubicBezTo>
                <a:cubicBezTo>
                  <a:pt x="308846" y="229125"/>
                  <a:pt x="346131" y="186722"/>
                  <a:pt x="380246" y="182233"/>
                </a:cubicBezTo>
                <a:cubicBezTo>
                  <a:pt x="461252" y="171574"/>
                  <a:pt x="543208" y="170162"/>
                  <a:pt x="624689" y="164126"/>
                </a:cubicBezTo>
                <a:cubicBezTo>
                  <a:pt x="630725" y="152055"/>
                  <a:pt x="634698" y="138709"/>
                  <a:pt x="642796" y="127912"/>
                </a:cubicBezTo>
                <a:cubicBezTo>
                  <a:pt x="653039" y="114255"/>
                  <a:pt x="679010" y="74627"/>
                  <a:pt x="679010" y="91698"/>
                </a:cubicBezTo>
                <a:cubicBezTo>
                  <a:pt x="679010" y="129871"/>
                  <a:pt x="654867" y="164126"/>
                  <a:pt x="642796" y="200340"/>
                </a:cubicBezTo>
                <a:cubicBezTo>
                  <a:pt x="639778" y="251643"/>
                  <a:pt x="620221" y="304668"/>
                  <a:pt x="633743" y="354249"/>
                </a:cubicBezTo>
                <a:cubicBezTo>
                  <a:pt x="639469" y="375244"/>
                  <a:pt x="663074" y="320573"/>
                  <a:pt x="669956" y="299928"/>
                </a:cubicBezTo>
                <a:cubicBezTo>
                  <a:pt x="682945" y="260963"/>
                  <a:pt x="676695" y="282026"/>
                  <a:pt x="688063" y="236554"/>
                </a:cubicBezTo>
                <a:cubicBezTo>
                  <a:pt x="685045" y="227500"/>
                  <a:pt x="686462" y="215355"/>
                  <a:pt x="679010" y="209393"/>
                </a:cubicBezTo>
                <a:cubicBezTo>
                  <a:pt x="669294" y="201620"/>
                  <a:pt x="654760" y="203758"/>
                  <a:pt x="642796" y="200340"/>
                </a:cubicBezTo>
                <a:cubicBezTo>
                  <a:pt x="633620" y="197718"/>
                  <a:pt x="624689" y="194304"/>
                  <a:pt x="615636" y="191286"/>
                </a:cubicBezTo>
                <a:cubicBezTo>
                  <a:pt x="585458" y="194304"/>
                  <a:pt x="549364" y="182142"/>
                  <a:pt x="525101" y="200340"/>
                </a:cubicBezTo>
                <a:cubicBezTo>
                  <a:pt x="509832" y="211792"/>
                  <a:pt x="560759" y="214448"/>
                  <a:pt x="579422" y="218447"/>
                </a:cubicBezTo>
                <a:cubicBezTo>
                  <a:pt x="603212" y="223545"/>
                  <a:pt x="627707" y="224482"/>
                  <a:pt x="651849" y="227500"/>
                </a:cubicBezTo>
                <a:lnTo>
                  <a:pt x="932507" y="218447"/>
                </a:lnTo>
                <a:cubicBezTo>
                  <a:pt x="951553" y="215182"/>
                  <a:pt x="955057" y="186843"/>
                  <a:pt x="968721" y="173179"/>
                </a:cubicBezTo>
                <a:cubicBezTo>
                  <a:pt x="976415" y="165485"/>
                  <a:pt x="987522" y="162038"/>
                  <a:pt x="995881" y="155072"/>
                </a:cubicBezTo>
                <a:cubicBezTo>
                  <a:pt x="1050936" y="109194"/>
                  <a:pt x="992248" y="143310"/>
                  <a:pt x="1059255" y="109805"/>
                </a:cubicBezTo>
                <a:cubicBezTo>
                  <a:pt x="1050202" y="103769"/>
                  <a:pt x="1042909" y="92900"/>
                  <a:pt x="1032095" y="91698"/>
                </a:cubicBezTo>
                <a:cubicBezTo>
                  <a:pt x="990275" y="87052"/>
                  <a:pt x="979276" y="99751"/>
                  <a:pt x="950614" y="118859"/>
                </a:cubicBezTo>
                <a:cubicBezTo>
                  <a:pt x="954013" y="176644"/>
                  <a:pt x="956646" y="278780"/>
                  <a:pt x="968721" y="345195"/>
                </a:cubicBezTo>
                <a:cubicBezTo>
                  <a:pt x="970428" y="354584"/>
                  <a:pt x="971812" y="364904"/>
                  <a:pt x="977774" y="372356"/>
                </a:cubicBezTo>
                <a:cubicBezTo>
                  <a:pt x="984571" y="380853"/>
                  <a:pt x="995881" y="384427"/>
                  <a:pt x="1004935" y="390463"/>
                </a:cubicBezTo>
                <a:cubicBezTo>
                  <a:pt x="1013988" y="387445"/>
                  <a:pt x="1022796" y="383555"/>
                  <a:pt x="1032095" y="381409"/>
                </a:cubicBezTo>
                <a:cubicBezTo>
                  <a:pt x="1062083" y="374489"/>
                  <a:pt x="1094055" y="374732"/>
                  <a:pt x="1122630" y="363302"/>
                </a:cubicBezTo>
                <a:cubicBezTo>
                  <a:pt x="1148791" y="352838"/>
                  <a:pt x="1173517" y="318391"/>
                  <a:pt x="1195057" y="299928"/>
                </a:cubicBezTo>
                <a:cubicBezTo>
                  <a:pt x="1206514" y="290108"/>
                  <a:pt x="1218170" y="280253"/>
                  <a:pt x="1231271" y="272767"/>
                </a:cubicBezTo>
                <a:cubicBezTo>
                  <a:pt x="1239557" y="268032"/>
                  <a:pt x="1250491" y="269007"/>
                  <a:pt x="1258432" y="263714"/>
                </a:cubicBezTo>
                <a:cubicBezTo>
                  <a:pt x="1260943" y="262040"/>
                  <a:pt x="1258432" y="257679"/>
                  <a:pt x="1258432" y="2546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p:txBody>
          <a:bodyPr/>
          <a:lstStyle/>
          <a:p>
            <a:r>
              <a:rPr lang="en-US" dirty="0"/>
              <a:t>Sample Case #1 - Day 1</a:t>
            </a:r>
          </a:p>
        </p:txBody>
      </p:sp>
      <p:sp>
        <p:nvSpPr>
          <p:cNvPr id="15" name="Content Placeholder 14"/>
          <p:cNvSpPr>
            <a:spLocks noGrp="1"/>
          </p:cNvSpPr>
          <p:nvPr>
            <p:ph idx="1"/>
          </p:nvPr>
        </p:nvSpPr>
        <p:spPr>
          <a:xfrm>
            <a:off x="457200" y="4343400"/>
            <a:ext cx="8229600" cy="1782763"/>
          </a:xfrm>
        </p:spPr>
        <p:txBody>
          <a:bodyPr>
            <a:normAutofit fontScale="70000" lnSpcReduction="20000"/>
          </a:bodyPr>
          <a:lstStyle/>
          <a:p>
            <a:r>
              <a:rPr lang="en-US" dirty="0" smtClean="0"/>
              <a:t>Approve order and schedule for 6pm</a:t>
            </a:r>
          </a:p>
          <a:p>
            <a:r>
              <a:rPr lang="en-US" dirty="0" smtClean="0"/>
              <a:t>If order was for 5mg, can adjust to 2.5mg per protocol</a:t>
            </a:r>
          </a:p>
          <a:p>
            <a:r>
              <a:rPr lang="en-US" dirty="0" smtClean="0"/>
              <a:t>If order after consult hours, should be MD dosed first dose then pharmacy takes over during days</a:t>
            </a:r>
          </a:p>
          <a:p>
            <a:r>
              <a:rPr lang="en-US" dirty="0" smtClean="0"/>
              <a:t>Double check INR ordered for next day (and CBC if needed)</a:t>
            </a:r>
            <a:endParaRPr lang="en-US" dirty="0"/>
          </a:p>
        </p:txBody>
      </p:sp>
    </p:spTree>
    <p:extLst>
      <p:ext uri="{BB962C8B-B14F-4D97-AF65-F5344CB8AC3E}">
        <p14:creationId xmlns:p14="http://schemas.microsoft.com/office/powerpoint/2010/main" val="1718951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Case #1 - Day 1</a:t>
            </a:r>
          </a:p>
        </p:txBody>
      </p:sp>
      <p:sp>
        <p:nvSpPr>
          <p:cNvPr id="5" name="TextBox 4"/>
          <p:cNvSpPr txBox="1"/>
          <p:nvPr/>
        </p:nvSpPr>
        <p:spPr>
          <a:xfrm>
            <a:off x="4038600" y="3456801"/>
            <a:ext cx="1447800" cy="292388"/>
          </a:xfrm>
          <a:prstGeom prst="rect">
            <a:avLst/>
          </a:prstGeom>
          <a:noFill/>
        </p:spPr>
        <p:txBody>
          <a:bodyPr wrap="square" rtlCol="0">
            <a:spAutoFit/>
          </a:bodyPr>
          <a:lstStyle/>
          <a:p>
            <a:r>
              <a:rPr lang="en-US" sz="1300" dirty="0" smtClean="0">
                <a:latin typeface="Consolas" panose="020B0609020204030204" pitchFamily="49" charset="0"/>
                <a:cs typeface="Consolas" panose="020B0609020204030204" pitchFamily="49" charset="0"/>
              </a:rPr>
              <a:t>, CBC ok</a:t>
            </a:r>
            <a:endParaRPr lang="en-US" sz="1300" dirty="0">
              <a:latin typeface="Consolas" panose="020B0609020204030204" pitchFamily="49" charset="0"/>
              <a:cs typeface="Consolas" panose="020B0609020204030204" pitchFamily="49" charset="0"/>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441523" cy="456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47800" y="3200400"/>
            <a:ext cx="5638800" cy="1477328"/>
          </a:xfrm>
          <a:prstGeom prst="rect">
            <a:avLst/>
          </a:prstGeom>
          <a:noFill/>
        </p:spPr>
        <p:txBody>
          <a:bodyPr wrap="square" rtlCol="0">
            <a:spAutoFit/>
          </a:bodyPr>
          <a:lstStyle/>
          <a:p>
            <a:r>
              <a:rPr lang="en-US" sz="1500" dirty="0" smtClean="0"/>
              <a:t>COUMADIN INDICATION/INR GOAL/DOSE PTA/CLINIC INFO: </a:t>
            </a:r>
          </a:p>
          <a:p>
            <a:r>
              <a:rPr lang="en-US" sz="1500" dirty="0" smtClean="0"/>
              <a:t>WCP, New start a fib, goal 2-3, INR 0.9, CBC and other labs WNL</a:t>
            </a:r>
          </a:p>
          <a:p>
            <a:r>
              <a:rPr lang="en-US" sz="1500" dirty="0" smtClean="0"/>
              <a:t>No DDIs or other anticoagulants.  No s/s of bleeding per RN/chart.</a:t>
            </a:r>
          </a:p>
          <a:p>
            <a:r>
              <a:rPr lang="en-US" sz="1500" dirty="0"/>
              <a:t>P</a:t>
            </a:r>
            <a:r>
              <a:rPr lang="en-US" sz="1500" dirty="0" smtClean="0"/>
              <a:t>t with increased </a:t>
            </a:r>
            <a:r>
              <a:rPr lang="en-US" sz="1500" dirty="0" err="1" smtClean="0"/>
              <a:t>warf</a:t>
            </a:r>
            <a:r>
              <a:rPr lang="en-US" sz="1500" dirty="0" smtClean="0"/>
              <a:t> sensitivity (age, CHF)</a:t>
            </a:r>
          </a:p>
          <a:p>
            <a:r>
              <a:rPr lang="en-US" sz="1500" dirty="0" smtClean="0"/>
              <a:t>10/4 - warfarin 2.5mg</a:t>
            </a:r>
          </a:p>
          <a:p>
            <a:r>
              <a:rPr lang="en-US" sz="1500" dirty="0" smtClean="0"/>
              <a:t>INR scheduled for 10/5</a:t>
            </a:r>
            <a:endParaRPr lang="en-US" sz="1500" dirty="0"/>
          </a:p>
        </p:txBody>
      </p:sp>
    </p:spTree>
    <p:extLst>
      <p:ext uri="{BB962C8B-B14F-4D97-AF65-F5344CB8AC3E}">
        <p14:creationId xmlns:p14="http://schemas.microsoft.com/office/powerpoint/2010/main" val="8395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Case #1 - Day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Next day…..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95063928"/>
              </p:ext>
            </p:extLst>
          </p:nvPr>
        </p:nvGraphicFramePr>
        <p:xfrm>
          <a:off x="152400" y="2362200"/>
          <a:ext cx="8534400" cy="1633248"/>
        </p:xfrm>
        <a:graphic>
          <a:graphicData uri="http://schemas.openxmlformats.org/drawingml/2006/table">
            <a:tbl>
              <a:tblPr firstRow="1" firstCol="1" lastRow="1" lastCol="1" bandRow="1" bandCol="1">
                <a:tableStyleId>{5C22544A-7EE6-4342-B048-85BDC9FD1C3A}</a:tableStyleId>
              </a:tblPr>
              <a:tblGrid>
                <a:gridCol w="942354"/>
                <a:gridCol w="127020"/>
                <a:gridCol w="127020"/>
                <a:gridCol w="1013406"/>
                <a:gridCol w="840405"/>
                <a:gridCol w="150195"/>
                <a:gridCol w="838200"/>
                <a:gridCol w="479206"/>
                <a:gridCol w="1622086"/>
                <a:gridCol w="1081391"/>
                <a:gridCol w="1313117"/>
              </a:tblGrid>
              <a:tr h="245124">
                <a:tc gridSpan="11">
                  <a:txBody>
                    <a:bodyPr/>
                    <a:lstStyle/>
                    <a:p>
                      <a:pPr marL="0" marR="0" algn="l">
                        <a:spcBef>
                          <a:spcPts val="0"/>
                        </a:spcBef>
                        <a:spcAft>
                          <a:spcPts val="0"/>
                        </a:spcAft>
                      </a:pPr>
                      <a:r>
                        <a:rPr lang="en-US" sz="1500" dirty="0">
                          <a:solidFill>
                            <a:schemeClr val="tx1"/>
                          </a:solidFill>
                          <a:effectLst/>
                        </a:rPr>
                        <a:t>Clinical, &amp; Laboratory Data:</a:t>
                      </a:r>
                      <a:endParaRPr lang="en-US" sz="15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gridSpan="2">
                  <a:txBody>
                    <a:bodyPr/>
                    <a:lstStyle/>
                    <a:p>
                      <a:pPr marL="0" marR="0" algn="l">
                        <a:spcBef>
                          <a:spcPts val="0"/>
                        </a:spcBef>
                        <a:spcAft>
                          <a:spcPts val="0"/>
                        </a:spcAft>
                      </a:pPr>
                      <a:r>
                        <a:rPr lang="en-US" sz="1500" dirty="0">
                          <a:solidFill>
                            <a:schemeClr val="tx1"/>
                          </a:solidFill>
                          <a:effectLst/>
                        </a:rPr>
                        <a:t>Admit Date</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10/2/15</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500" dirty="0">
                          <a:solidFill>
                            <a:schemeClr val="tx1"/>
                          </a:solidFill>
                          <a:effectLst/>
                        </a:rPr>
                        <a:t>Age (years)</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68</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500" dirty="0">
                          <a:solidFill>
                            <a:schemeClr val="tx1"/>
                          </a:solidFill>
                          <a:effectLst/>
                        </a:rPr>
                        <a:t>Gender</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500" dirty="0">
                          <a:solidFill>
                            <a:schemeClr val="tx1"/>
                          </a:solidFill>
                          <a:effectLst/>
                        </a:rPr>
                        <a:t>X</a:t>
                      </a:r>
                      <a:r>
                        <a:rPr lang="en-US" sz="1500" dirty="0" smtClean="0">
                          <a:solidFill>
                            <a:schemeClr val="tx1"/>
                          </a:solidFill>
                          <a:effectLst/>
                        </a:rPr>
                        <a:t> </a:t>
                      </a:r>
                      <a:r>
                        <a:rPr lang="en-US" sz="1500" dirty="0">
                          <a:solidFill>
                            <a:schemeClr val="tx1"/>
                          </a:solidFill>
                          <a:effectLst/>
                        </a:rPr>
                        <a:t>M    ☐ F</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750">
                <a:tc gridSpan="2">
                  <a:txBody>
                    <a:bodyPr/>
                    <a:lstStyle/>
                    <a:p>
                      <a:pPr marL="0" marR="0" algn="l">
                        <a:spcBef>
                          <a:spcPts val="0"/>
                        </a:spcBef>
                        <a:spcAft>
                          <a:spcPts val="0"/>
                        </a:spcAft>
                      </a:pPr>
                      <a:r>
                        <a:rPr lang="en-US" sz="1500">
                          <a:solidFill>
                            <a:schemeClr val="tx1"/>
                          </a:solidFill>
                          <a:effectLst/>
                        </a:rPr>
                        <a:t>Indication</a:t>
                      </a:r>
                      <a:endParaRPr lang="en-US" sz="15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9">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a fib</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gridSpan="2">
                  <a:txBody>
                    <a:bodyPr/>
                    <a:lstStyle/>
                    <a:p>
                      <a:pPr marL="0" marR="0" algn="l">
                        <a:spcBef>
                          <a:spcPts val="0"/>
                        </a:spcBef>
                        <a:spcAft>
                          <a:spcPts val="0"/>
                        </a:spcAft>
                      </a:pPr>
                      <a:r>
                        <a:rPr lang="en-US" sz="1500">
                          <a:solidFill>
                            <a:schemeClr val="tx1"/>
                          </a:solidFill>
                          <a:effectLst/>
                        </a:rPr>
                        <a:t>Target INR</a:t>
                      </a:r>
                      <a:endParaRPr lang="en-US" sz="15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9">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X </a:t>
                      </a:r>
                      <a:r>
                        <a:rPr lang="en-US" sz="1500" dirty="0">
                          <a:solidFill>
                            <a:schemeClr val="tx1"/>
                          </a:solidFill>
                          <a:effectLst/>
                        </a:rPr>
                        <a:t>2 – 3          ☐ 2.5 – 3.5          ☐ Other _________</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5124">
                <a:tc gridSpan="11">
                  <a:txBody>
                    <a:bodyPr/>
                    <a:lstStyle/>
                    <a:p>
                      <a:pPr marL="0" marR="0" algn="l">
                        <a:spcBef>
                          <a:spcPts val="0"/>
                        </a:spcBef>
                        <a:spcAft>
                          <a:spcPts val="0"/>
                        </a:spcAft>
                      </a:pPr>
                      <a:r>
                        <a:rPr lang="en-US" sz="1500" dirty="0">
                          <a:solidFill>
                            <a:schemeClr val="tx1"/>
                          </a:solidFill>
                          <a:effectLst/>
                        </a:rPr>
                        <a:t>Laboratory Data:</a:t>
                      </a:r>
                      <a:endParaRPr lang="en-US" sz="15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a:txBody>
                    <a:bodyPr/>
                    <a:lstStyle/>
                    <a:p>
                      <a:pPr marL="0" marR="0" algn="l">
                        <a:spcBef>
                          <a:spcPts val="0"/>
                        </a:spcBef>
                        <a:spcAft>
                          <a:spcPts val="0"/>
                        </a:spcAft>
                      </a:pPr>
                      <a:r>
                        <a:rPr lang="en-US" sz="1500">
                          <a:solidFill>
                            <a:schemeClr val="tx1"/>
                          </a:solidFill>
                          <a:effectLst/>
                        </a:rPr>
                        <a:t>Date </a:t>
                      </a:r>
                      <a:r>
                        <a:rPr lang="en-US" sz="1500">
                          <a:solidFill>
                            <a:schemeClr val="tx1"/>
                          </a:solidFill>
                          <a:effectLst/>
                          <a:sym typeface="Wingdings"/>
                        </a:rPr>
                        <a:t></a:t>
                      </a:r>
                      <a:endParaRPr lang="en-US" sz="15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500" dirty="0">
                          <a:solidFill>
                            <a:schemeClr val="tx1"/>
                          </a:solidFill>
                          <a:effectLst/>
                        </a:rPr>
                        <a:t> </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10/3</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10/4</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l">
                        <a:spcBef>
                          <a:spcPts val="0"/>
                        </a:spcBef>
                        <a:spcAft>
                          <a:spcPts val="0"/>
                        </a:spcAft>
                      </a:pP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10/5</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500" dirty="0">
                          <a:solidFill>
                            <a:schemeClr val="tx1"/>
                          </a:solidFill>
                          <a:effectLst/>
                        </a:rPr>
                        <a:t> </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06750">
                <a:tc>
                  <a:txBody>
                    <a:bodyPr/>
                    <a:lstStyle/>
                    <a:p>
                      <a:pPr marL="0" marR="0" algn="l">
                        <a:spcBef>
                          <a:spcPts val="0"/>
                        </a:spcBef>
                        <a:spcAft>
                          <a:spcPts val="0"/>
                        </a:spcAft>
                      </a:pPr>
                      <a:r>
                        <a:rPr lang="en-US" sz="1500">
                          <a:solidFill>
                            <a:schemeClr val="tx1"/>
                          </a:solidFill>
                          <a:effectLst/>
                        </a:rPr>
                        <a:t>INR: </a:t>
                      </a:r>
                      <a:endParaRPr lang="en-US" sz="15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500">
                          <a:solidFill>
                            <a:schemeClr val="tx1"/>
                          </a:solidFill>
                          <a:effectLst/>
                        </a:rPr>
                        <a:t> </a:t>
                      </a:r>
                      <a:endParaRPr lang="en-US" sz="15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0.9</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500" dirty="0" smtClean="0">
                          <a:solidFill>
                            <a:schemeClr val="tx1"/>
                          </a:solidFill>
                          <a:effectLst/>
                        </a:rPr>
                        <a:t>0.9</a:t>
                      </a:r>
                      <a:r>
                        <a:rPr lang="en-US" sz="1500" dirty="0">
                          <a:solidFill>
                            <a:schemeClr val="tx1"/>
                          </a:solidFill>
                          <a:effectLst/>
                        </a:rPr>
                        <a:t> </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l">
                        <a:spcBef>
                          <a:spcPts val="0"/>
                        </a:spcBef>
                        <a:spcAft>
                          <a:spcPts val="0"/>
                        </a:spcAft>
                      </a:pP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500" dirty="0">
                          <a:solidFill>
                            <a:schemeClr val="tx1"/>
                          </a:solidFill>
                          <a:effectLst/>
                        </a:rPr>
                        <a:t> </a:t>
                      </a:r>
                      <a:r>
                        <a:rPr lang="en-US" sz="1500" dirty="0" smtClean="0">
                          <a:solidFill>
                            <a:schemeClr val="tx1"/>
                          </a:solidFill>
                          <a:effectLst/>
                        </a:rPr>
                        <a:t>1.6</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500" dirty="0">
                          <a:solidFill>
                            <a:schemeClr val="tx1"/>
                          </a:solidFill>
                          <a:effectLst/>
                        </a:rPr>
                        <a:t> </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81273972"/>
              </p:ext>
            </p:extLst>
          </p:nvPr>
        </p:nvGraphicFramePr>
        <p:xfrm>
          <a:off x="152400" y="4114800"/>
          <a:ext cx="8534399" cy="2552890"/>
        </p:xfrm>
        <a:graphic>
          <a:graphicData uri="http://schemas.openxmlformats.org/drawingml/2006/table">
            <a:tbl>
              <a:tblPr firstRow="1" firstCol="1" lastRow="1" lastCol="1" bandRow="1" bandCol="1">
                <a:tableStyleId>{5C22544A-7EE6-4342-B048-85BDC9FD1C3A}</a:tableStyleId>
              </a:tblPr>
              <a:tblGrid>
                <a:gridCol w="1981200"/>
                <a:gridCol w="2732335"/>
                <a:gridCol w="210374"/>
                <a:gridCol w="1691528"/>
                <a:gridCol w="1918962"/>
              </a:tblGrid>
              <a:tr h="147614">
                <a:tc gridSpan="3">
                  <a:txBody>
                    <a:bodyPr/>
                    <a:lstStyle/>
                    <a:p>
                      <a:pPr marL="0" marR="0">
                        <a:spcBef>
                          <a:spcPts val="0"/>
                        </a:spcBef>
                        <a:spcAft>
                          <a:spcPts val="0"/>
                        </a:spcAft>
                      </a:pPr>
                      <a:r>
                        <a:rPr lang="en-US" sz="1500" dirty="0">
                          <a:solidFill>
                            <a:schemeClr val="tx1"/>
                          </a:solidFill>
                          <a:effectLst/>
                        </a:rPr>
                        <a:t>Signs or Symptoms of Bleeding Noted:</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500">
                          <a:solidFill>
                            <a:schemeClr val="tx1"/>
                          </a:solidFill>
                          <a:effectLst/>
                        </a:rPr>
                        <a:t>☐ YES</a:t>
                      </a:r>
                      <a:endParaRPr lang="en-US" sz="15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500" dirty="0">
                          <a:solidFill>
                            <a:schemeClr val="tx1"/>
                          </a:solidFill>
                          <a:effectLst/>
                        </a:rPr>
                        <a:t>X</a:t>
                      </a:r>
                      <a:r>
                        <a:rPr lang="en-US" sz="1500" dirty="0" smtClean="0">
                          <a:solidFill>
                            <a:schemeClr val="tx1"/>
                          </a:solidFill>
                          <a:effectLst/>
                        </a:rPr>
                        <a:t> </a:t>
                      </a:r>
                      <a:r>
                        <a:rPr lang="en-US" sz="1500" dirty="0">
                          <a:solidFill>
                            <a:schemeClr val="tx1"/>
                          </a:solidFill>
                          <a:effectLst/>
                        </a:rPr>
                        <a:t>NO</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14">
                <a:tc gridSpan="3">
                  <a:txBody>
                    <a:bodyPr/>
                    <a:lstStyle/>
                    <a:p>
                      <a:pPr marL="0" marR="0">
                        <a:spcBef>
                          <a:spcPts val="0"/>
                        </a:spcBef>
                        <a:spcAft>
                          <a:spcPts val="0"/>
                        </a:spcAft>
                      </a:pPr>
                      <a:r>
                        <a:rPr lang="en-US" sz="1500" dirty="0">
                          <a:solidFill>
                            <a:schemeClr val="tx1"/>
                          </a:solidFill>
                          <a:effectLst/>
                        </a:rPr>
                        <a:t>Changes in Warfarin Dosing Considerations:</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500" dirty="0">
                          <a:solidFill>
                            <a:schemeClr val="tx1"/>
                          </a:solidFill>
                          <a:effectLst/>
                        </a:rPr>
                        <a:t>☐ YES</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500" dirty="0">
                          <a:solidFill>
                            <a:schemeClr val="tx1"/>
                          </a:solidFill>
                          <a:effectLst/>
                        </a:rPr>
                        <a:t>X</a:t>
                      </a:r>
                      <a:r>
                        <a:rPr lang="en-US" sz="1500" dirty="0" smtClean="0">
                          <a:solidFill>
                            <a:schemeClr val="tx1"/>
                          </a:solidFill>
                          <a:effectLst/>
                        </a:rPr>
                        <a:t> </a:t>
                      </a:r>
                      <a:r>
                        <a:rPr lang="en-US" sz="1500" dirty="0">
                          <a:solidFill>
                            <a:schemeClr val="tx1"/>
                          </a:solidFill>
                          <a:effectLst/>
                        </a:rPr>
                        <a:t>NO</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5682">
                <a:tc gridSpan="2">
                  <a:txBody>
                    <a:bodyPr/>
                    <a:lstStyle/>
                    <a:p>
                      <a:pPr marL="0" marR="0">
                        <a:spcBef>
                          <a:spcPts val="0"/>
                        </a:spcBef>
                        <a:spcAft>
                          <a:spcPts val="0"/>
                        </a:spcAft>
                      </a:pPr>
                      <a:r>
                        <a:rPr lang="en-US" sz="1500" dirty="0">
                          <a:solidFill>
                            <a:schemeClr val="tx1"/>
                          </a:solidFill>
                          <a:effectLst/>
                        </a:rPr>
                        <a:t>☐ Concurrent anticoagulant:</a:t>
                      </a:r>
                    </a:p>
                    <a:p>
                      <a:pPr marL="0" marR="0">
                        <a:spcBef>
                          <a:spcPts val="0"/>
                        </a:spcBef>
                        <a:spcAft>
                          <a:spcPts val="0"/>
                        </a:spcAft>
                      </a:pPr>
                      <a:r>
                        <a:rPr lang="en-US" sz="1500" dirty="0">
                          <a:solidFill>
                            <a:schemeClr val="tx1"/>
                          </a:solidFill>
                          <a:effectLst/>
                        </a:rPr>
                        <a:t>________________________</a:t>
                      </a:r>
                    </a:p>
                    <a:p>
                      <a:pPr marL="0" marR="0">
                        <a:spcBef>
                          <a:spcPts val="0"/>
                        </a:spcBef>
                        <a:spcAft>
                          <a:spcPts val="0"/>
                        </a:spcAft>
                      </a:pPr>
                      <a:r>
                        <a:rPr lang="en-US" sz="1500" dirty="0">
                          <a:solidFill>
                            <a:schemeClr val="tx1"/>
                          </a:solidFill>
                          <a:effectLst/>
                        </a:rPr>
                        <a:t>☐ Concurrent antiplatelet:</a:t>
                      </a:r>
                    </a:p>
                    <a:p>
                      <a:pPr marL="0" marR="0">
                        <a:spcBef>
                          <a:spcPts val="0"/>
                        </a:spcBef>
                        <a:spcAft>
                          <a:spcPts val="0"/>
                        </a:spcAft>
                      </a:pPr>
                      <a:r>
                        <a:rPr lang="en-US" sz="1500" dirty="0">
                          <a:solidFill>
                            <a:schemeClr val="tx1"/>
                          </a:solidFill>
                          <a:effectLst/>
                        </a:rPr>
                        <a:t>________________________</a:t>
                      </a:r>
                    </a:p>
                    <a:p>
                      <a:pPr marL="0" marR="0">
                        <a:spcBef>
                          <a:spcPts val="0"/>
                        </a:spcBef>
                        <a:spcAft>
                          <a:spcPts val="0"/>
                        </a:spcAft>
                      </a:pPr>
                      <a:r>
                        <a:rPr lang="en-US" sz="1500" dirty="0">
                          <a:solidFill>
                            <a:schemeClr val="tx1"/>
                          </a:solidFill>
                          <a:effectLst/>
                        </a:rPr>
                        <a:t>☐ Potential drug interactions</a:t>
                      </a:r>
                    </a:p>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en-US" sz="1500" dirty="0">
                          <a:solidFill>
                            <a:schemeClr val="tx1"/>
                          </a:solidFill>
                          <a:effectLst/>
                        </a:rPr>
                        <a:t>☐ Low Albumin</a:t>
                      </a:r>
                    </a:p>
                    <a:p>
                      <a:pPr marL="0" marR="0">
                        <a:spcBef>
                          <a:spcPts val="0"/>
                        </a:spcBef>
                        <a:spcAft>
                          <a:spcPts val="0"/>
                        </a:spcAft>
                      </a:pPr>
                      <a:r>
                        <a:rPr lang="en-US" sz="1500" dirty="0">
                          <a:solidFill>
                            <a:schemeClr val="tx1"/>
                          </a:solidFill>
                          <a:effectLst/>
                        </a:rPr>
                        <a:t>☐ Liver Dysfunction</a:t>
                      </a:r>
                    </a:p>
                    <a:p>
                      <a:pPr marL="0" marR="0">
                        <a:spcBef>
                          <a:spcPts val="0"/>
                        </a:spcBef>
                        <a:spcAft>
                          <a:spcPts val="0"/>
                        </a:spcAft>
                      </a:pPr>
                      <a:r>
                        <a:rPr lang="en-US" sz="1500" dirty="0">
                          <a:solidFill>
                            <a:schemeClr val="tx1"/>
                          </a:solidFill>
                          <a:effectLst/>
                        </a:rPr>
                        <a:t>☐ Renal Dysfunction</a:t>
                      </a:r>
                    </a:p>
                    <a:p>
                      <a:pPr marL="0" marR="0">
                        <a:spcBef>
                          <a:spcPts val="0"/>
                        </a:spcBef>
                        <a:spcAft>
                          <a:spcPts val="0"/>
                        </a:spcAft>
                      </a:pPr>
                      <a:r>
                        <a:rPr lang="en-US" sz="1500" dirty="0">
                          <a:solidFill>
                            <a:schemeClr val="tx1"/>
                          </a:solidFill>
                          <a:effectLst/>
                        </a:rPr>
                        <a:t>☐ Bleeding Risk (Low HCT, PLT)</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24090">
                <a:tc>
                  <a:txBody>
                    <a:bodyPr/>
                    <a:lstStyle/>
                    <a:p>
                      <a:pPr marL="0" marR="0">
                        <a:spcBef>
                          <a:spcPts val="0"/>
                        </a:spcBef>
                        <a:spcAft>
                          <a:spcPts val="0"/>
                        </a:spcAft>
                      </a:pPr>
                      <a:r>
                        <a:rPr lang="en-US" sz="1500" dirty="0">
                          <a:solidFill>
                            <a:schemeClr val="tx1"/>
                          </a:solidFill>
                          <a:effectLst/>
                        </a:rPr>
                        <a:t>Additional Comments:</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spcBef>
                          <a:spcPts val="0"/>
                        </a:spcBef>
                        <a:spcAft>
                          <a:spcPts val="0"/>
                        </a:spcAft>
                      </a:pPr>
                      <a:r>
                        <a:rPr lang="en-US" sz="1500" dirty="0">
                          <a:solidFill>
                            <a:schemeClr val="tx1"/>
                          </a:solidFill>
                          <a:effectLst/>
                        </a:rPr>
                        <a:t> </a:t>
                      </a:r>
                    </a:p>
                    <a:p>
                      <a:pPr marL="0" marR="0">
                        <a:spcBef>
                          <a:spcPts val="0"/>
                        </a:spcBef>
                        <a:spcAft>
                          <a:spcPts val="0"/>
                        </a:spcAft>
                      </a:pPr>
                      <a:r>
                        <a:rPr lang="en-US" sz="1500" dirty="0">
                          <a:solidFill>
                            <a:schemeClr val="tx1"/>
                          </a:solidFill>
                          <a:effectLst/>
                        </a:rPr>
                        <a:t> </a:t>
                      </a:r>
                      <a:r>
                        <a:rPr lang="en-US" sz="1500" dirty="0" smtClean="0">
                          <a:solidFill>
                            <a:schemeClr val="tx1"/>
                          </a:solidFill>
                          <a:effectLst/>
                        </a:rPr>
                        <a:t>Pt with increased warfarin sensitivity (age, CHF)</a:t>
                      </a:r>
                      <a:endParaRPr lang="en-US" sz="1500" dirty="0">
                        <a:solidFill>
                          <a:schemeClr val="tx1"/>
                        </a:solidFill>
                        <a:effectLst/>
                      </a:endParaRPr>
                    </a:p>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602681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2105948"/>
              </p:ext>
            </p:extLst>
          </p:nvPr>
        </p:nvGraphicFramePr>
        <p:xfrm>
          <a:off x="76200" y="0"/>
          <a:ext cx="9033095" cy="6858007"/>
        </p:xfrm>
        <a:graphic>
          <a:graphicData uri="http://schemas.openxmlformats.org/drawingml/2006/table">
            <a:tbl>
              <a:tblPr firstRow="1" firstCol="1" bandRow="1">
                <a:tableStyleId>{5C22544A-7EE6-4342-B048-85BDC9FD1C3A}</a:tableStyleId>
              </a:tblPr>
              <a:tblGrid>
                <a:gridCol w="700844"/>
                <a:gridCol w="2361223"/>
                <a:gridCol w="1531033"/>
                <a:gridCol w="4439995"/>
              </a:tblGrid>
              <a:tr h="331050">
                <a:tc gridSpan="4">
                  <a:txBody>
                    <a:bodyPr/>
                    <a:lstStyle/>
                    <a:p>
                      <a:pPr algn="ctr"/>
                      <a:r>
                        <a:rPr lang="en-US" sz="1800" b="1" dirty="0" smtClean="0">
                          <a:solidFill>
                            <a:schemeClr val="bg1"/>
                          </a:solidFill>
                          <a:effectLst/>
                        </a:rPr>
                        <a:t>Initial Dosing for Target </a:t>
                      </a:r>
                      <a:r>
                        <a:rPr lang="en-US" sz="1800" b="1" dirty="0">
                          <a:solidFill>
                            <a:schemeClr val="bg1"/>
                          </a:solidFill>
                          <a:effectLst/>
                        </a:rPr>
                        <a:t>INR Goal of 2 -3</a:t>
                      </a:r>
                      <a:endParaRPr lang="en-US" sz="1800" b="1" dirty="0">
                        <a:solidFill>
                          <a:schemeClr val="bg1"/>
                        </a:solidFill>
                        <a:effectLst/>
                        <a:latin typeface="Arial"/>
                      </a:endParaRPr>
                    </a:p>
                  </a:txBody>
                  <a:tcPr marL="66704" marR="66704" marT="0" marB="0">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587">
                <a:tc>
                  <a:txBody>
                    <a:bodyPr/>
                    <a:lstStyle/>
                    <a:p>
                      <a:pPr algn="ctr"/>
                      <a:r>
                        <a:rPr lang="en-US" sz="1800" b="1" dirty="0">
                          <a:solidFill>
                            <a:schemeClr val="bg1"/>
                          </a:solidFill>
                          <a:effectLst/>
                        </a:rPr>
                        <a:t>Day</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Warfarin </a:t>
                      </a:r>
                      <a:r>
                        <a:rPr lang="en-US" sz="1800" b="1" dirty="0" smtClean="0">
                          <a:solidFill>
                            <a:schemeClr val="bg1"/>
                          </a:solidFill>
                          <a:effectLst/>
                        </a:rPr>
                        <a:t>Starting Dose</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INR Value</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800" b="1" dirty="0">
                          <a:solidFill>
                            <a:schemeClr val="bg1"/>
                          </a:solidFill>
                          <a:effectLst/>
                        </a:rPr>
                        <a:t>Warfarin Increased </a:t>
                      </a:r>
                      <a:r>
                        <a:rPr lang="en-US" sz="1800" b="1" dirty="0" smtClean="0">
                          <a:solidFill>
                            <a:schemeClr val="bg1"/>
                          </a:solidFill>
                          <a:effectLst/>
                        </a:rPr>
                        <a:t>Sensitivity</a:t>
                      </a:r>
                      <a:r>
                        <a:rPr lang="en-US" sz="1800" b="1" baseline="0" dirty="0" smtClean="0">
                          <a:solidFill>
                            <a:schemeClr val="bg1"/>
                          </a:solidFill>
                          <a:effectLst/>
                        </a:rPr>
                        <a:t> </a:t>
                      </a:r>
                      <a:r>
                        <a:rPr lang="en-US" sz="1800" b="1" dirty="0" smtClean="0">
                          <a:solidFill>
                            <a:schemeClr val="bg1"/>
                          </a:solidFill>
                          <a:effectLst/>
                        </a:rPr>
                        <a:t>Starting Dose</a:t>
                      </a:r>
                      <a:endParaRPr lang="en-US" sz="1800" b="1" dirty="0">
                        <a:solidFill>
                          <a:schemeClr val="bg1"/>
                        </a:solidFill>
                        <a:effectLst/>
                        <a:latin typeface="Arial"/>
                      </a:endParaRPr>
                    </a:p>
                  </a:txBody>
                  <a:tcPr marL="66704" marR="66704" marT="0" marB="0">
                    <a:solidFill>
                      <a:schemeClr val="tx2">
                        <a:lumMod val="40000"/>
                        <a:lumOff val="60000"/>
                      </a:schemeClr>
                    </a:solidFill>
                  </a:tcPr>
                </a:tc>
              </a:tr>
              <a:tr h="278655">
                <a:tc>
                  <a:txBody>
                    <a:bodyPr/>
                    <a:lstStyle/>
                    <a:p>
                      <a:pPr algn="ctr"/>
                      <a:r>
                        <a:rPr lang="en-US" sz="1800" b="1" dirty="0">
                          <a:solidFill>
                            <a:schemeClr val="bg1"/>
                          </a:solidFill>
                          <a:effectLst/>
                        </a:rPr>
                        <a:t>Day 1</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2</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2.5mg</a:t>
                      </a:r>
                      <a:endParaRPr lang="en-US" sz="1700" b="1">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1 – 1.5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1 – 2.5 mg</a:t>
                      </a:r>
                      <a:endParaRPr lang="en-US" sz="1700" b="1">
                        <a:effectLst/>
                        <a:latin typeface="Arial"/>
                      </a:endParaRPr>
                    </a:p>
                  </a:txBody>
                  <a:tcPr marL="66704" marR="66704" marT="0" marB="0"/>
                </a:tc>
                <a:tc>
                  <a:txBody>
                    <a:bodyPr/>
                    <a:lstStyle/>
                    <a:p>
                      <a:pPr algn="ctr"/>
                      <a:r>
                        <a:rPr lang="en-US" sz="1700" b="1" dirty="0">
                          <a:effectLst/>
                        </a:rPr>
                        <a:t>2 – 2.5</a:t>
                      </a:r>
                      <a:endParaRPr lang="en-US" sz="1700" b="1" dirty="0">
                        <a:effectLst/>
                        <a:latin typeface="Arial"/>
                      </a:endParaRPr>
                    </a:p>
                  </a:txBody>
                  <a:tcPr marL="66704" marR="66704" marT="0" marB="0"/>
                </a:tc>
                <a:tc>
                  <a:txBody>
                    <a:bodyPr/>
                    <a:lstStyle/>
                    <a:p>
                      <a:pPr algn="ctr"/>
                      <a:r>
                        <a:rPr lang="en-US" sz="1700" b="1" dirty="0">
                          <a:effectLst/>
                        </a:rPr>
                        <a:t>0.5 – 1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dirty="0">
                          <a:effectLst/>
                        </a:rPr>
                        <a:t>&gt; 2.5</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3</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5 – 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2.5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2.5 – 5 mg</a:t>
                      </a:r>
                      <a:endParaRPr lang="en-US" sz="1700" b="1" dirty="0">
                        <a:effectLst/>
                        <a:latin typeface="Arial"/>
                      </a:endParaRPr>
                    </a:p>
                  </a:txBody>
                  <a:tcPr marL="66704" marR="66704" marT="0" marB="0"/>
                </a:tc>
                <a:tc>
                  <a:txBody>
                    <a:bodyPr/>
                    <a:lstStyle/>
                    <a:p>
                      <a:pPr algn="ctr"/>
                      <a:r>
                        <a:rPr lang="en-US" sz="1700" b="1">
                          <a:effectLst/>
                        </a:rPr>
                        <a:t>1.5 – 1.9</a:t>
                      </a:r>
                      <a:endParaRPr lang="en-US" sz="1700" b="1">
                        <a:effectLst/>
                        <a:latin typeface="Arial"/>
                      </a:endParaRPr>
                    </a:p>
                  </a:txBody>
                  <a:tcPr marL="66704" marR="66704" marT="0" marB="0"/>
                </a:tc>
                <a:tc>
                  <a:txBody>
                    <a:bodyPr/>
                    <a:lstStyle/>
                    <a:p>
                      <a:pPr algn="ctr"/>
                      <a:r>
                        <a:rPr lang="en-US" sz="1700" b="1" dirty="0">
                          <a:effectLst/>
                        </a:rPr>
                        <a:t>1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 2.5 mg</a:t>
                      </a:r>
                      <a:endParaRPr lang="en-US" sz="1700" b="1" dirty="0">
                        <a:effectLst/>
                        <a:latin typeface="Arial"/>
                      </a:endParaRPr>
                    </a:p>
                  </a:txBody>
                  <a:tcPr marL="66704" marR="66704" marT="0" marB="0"/>
                </a:tc>
                <a:tc>
                  <a:txBody>
                    <a:bodyPr/>
                    <a:lstStyle/>
                    <a:p>
                      <a:pPr algn="ctr"/>
                      <a:r>
                        <a:rPr lang="en-US" sz="1700" b="1">
                          <a:effectLst/>
                        </a:rPr>
                        <a:t>2 – 3</a:t>
                      </a:r>
                      <a:endParaRPr lang="en-US" sz="1700" b="1">
                        <a:effectLst/>
                        <a:latin typeface="Arial"/>
                      </a:endParaRPr>
                    </a:p>
                  </a:txBody>
                  <a:tcPr marL="66704" marR="66704" marT="0" marB="0"/>
                </a:tc>
                <a:tc>
                  <a:txBody>
                    <a:bodyPr/>
                    <a:lstStyle/>
                    <a:p>
                      <a:pPr algn="ctr"/>
                      <a:r>
                        <a:rPr lang="en-US" sz="1700" b="1" dirty="0">
                          <a:effectLst/>
                        </a:rPr>
                        <a:t>0 – 1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mg</a:t>
                      </a:r>
                      <a:endParaRPr lang="en-US" sz="1700" b="1" dirty="0">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4</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5 – 7.5 mg</a:t>
                      </a:r>
                      <a:endParaRPr lang="en-US" sz="1700" b="1">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3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 5 mg</a:t>
                      </a:r>
                      <a:endParaRPr lang="en-US" sz="1700" b="1" dirty="0">
                        <a:effectLst/>
                        <a:latin typeface="Arial"/>
                      </a:endParaRPr>
                    </a:p>
                  </a:txBody>
                  <a:tcPr marL="66704" marR="66704" marT="0" marB="0"/>
                </a:tc>
                <a:tc>
                  <a:txBody>
                    <a:bodyPr/>
                    <a:lstStyle/>
                    <a:p>
                      <a:pPr algn="ctr"/>
                      <a:r>
                        <a:rPr lang="en-US" sz="1700" b="1" dirty="0">
                          <a:effectLst/>
                        </a:rPr>
                        <a:t>2 - 3</a:t>
                      </a:r>
                      <a:endParaRPr lang="en-US" sz="1700" b="1" dirty="0">
                        <a:effectLst/>
                        <a:latin typeface="Arial"/>
                      </a:endParaRPr>
                    </a:p>
                  </a:txBody>
                  <a:tcPr marL="66704" marR="66704" marT="0" marB="0"/>
                </a:tc>
                <a:tc>
                  <a:txBody>
                    <a:bodyPr/>
                    <a:lstStyle/>
                    <a:p>
                      <a:pPr algn="ctr"/>
                      <a:r>
                        <a:rPr lang="en-US" sz="1700" b="1" dirty="0">
                          <a:effectLst/>
                        </a:rPr>
                        <a:t>0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0 mg</a:t>
                      </a:r>
                      <a:endParaRPr lang="en-US" sz="1700" b="1" dirty="0">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5</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dirty="0">
                          <a:effectLst/>
                        </a:rPr>
                        <a:t>10 mg</a:t>
                      </a:r>
                      <a:endParaRPr lang="en-US" sz="1700" b="1" dirty="0">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dirty="0">
                          <a:effectLst/>
                        </a:rPr>
                        <a:t>7.5 – 10 mg</a:t>
                      </a:r>
                      <a:endParaRPr lang="en-US" sz="1700" b="1" dirty="0">
                        <a:effectLst/>
                        <a:latin typeface="Arial"/>
                      </a:endParaRPr>
                    </a:p>
                  </a:txBody>
                  <a:tcPr marL="66704" marR="66704" marT="0" marB="0"/>
                </a:tc>
                <a:tc>
                  <a:txBody>
                    <a:bodyPr/>
                    <a:lstStyle/>
                    <a:p>
                      <a:pPr algn="ctr"/>
                      <a:r>
                        <a:rPr lang="en-US" sz="1700" b="1" dirty="0">
                          <a:effectLst/>
                        </a:rPr>
                        <a:t>1.5 – 1.9</a:t>
                      </a:r>
                      <a:endParaRPr lang="en-US" sz="1700" b="1" dirty="0">
                        <a:effectLst/>
                        <a:latin typeface="Arial"/>
                      </a:endParaRPr>
                    </a:p>
                  </a:txBody>
                  <a:tcPr marL="66704" marR="66704" marT="0" marB="0"/>
                </a:tc>
                <a:tc>
                  <a:txBody>
                    <a:bodyPr/>
                    <a:lstStyle/>
                    <a:p>
                      <a:pPr algn="ctr"/>
                      <a:r>
                        <a:rPr lang="en-US" sz="1700" b="1" dirty="0">
                          <a:effectLst/>
                        </a:rPr>
                        <a:t>3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 5 mg</a:t>
                      </a:r>
                      <a:endParaRPr lang="en-US" sz="1700" b="1">
                        <a:effectLst/>
                        <a:latin typeface="Arial"/>
                      </a:endParaRPr>
                    </a:p>
                  </a:txBody>
                  <a:tcPr marL="66704" marR="66704" marT="0" marB="0"/>
                </a:tc>
                <a:tc>
                  <a:txBody>
                    <a:bodyPr/>
                    <a:lstStyle/>
                    <a:p>
                      <a:pPr algn="ctr"/>
                      <a:r>
                        <a:rPr lang="en-US" sz="1700" b="1" dirty="0">
                          <a:effectLst/>
                        </a:rPr>
                        <a:t>2 - 3</a:t>
                      </a:r>
                      <a:endParaRPr lang="en-US" sz="1700" b="1" dirty="0">
                        <a:effectLst/>
                        <a:latin typeface="Arial"/>
                      </a:endParaRPr>
                    </a:p>
                  </a:txBody>
                  <a:tcPr marL="66704" marR="66704" marT="0" marB="0"/>
                </a:tc>
                <a:tc>
                  <a:txBody>
                    <a:bodyPr/>
                    <a:lstStyle/>
                    <a:p>
                      <a:pPr algn="ctr"/>
                      <a:r>
                        <a:rPr lang="en-US" sz="1700" b="1" dirty="0">
                          <a:effectLst/>
                        </a:rPr>
                        <a:t>0 – 2.5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dirty="0">
                          <a:effectLst/>
                        </a:rPr>
                        <a:t>&gt; 3</a:t>
                      </a:r>
                      <a:endParaRPr lang="en-US" sz="1700" b="1" dirty="0">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r h="123847">
                <a:tc>
                  <a:txBody>
                    <a:bodyPr/>
                    <a:lstStyle/>
                    <a:p>
                      <a:pPr algn="ctr"/>
                      <a:r>
                        <a:rPr lang="en-US" sz="800" b="1" dirty="0">
                          <a:solidFill>
                            <a:schemeClr val="bg1"/>
                          </a:solidFill>
                          <a:effectLst/>
                        </a:rPr>
                        <a:t> </a:t>
                      </a:r>
                      <a:endParaRPr lang="en-US" sz="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c>
                  <a:txBody>
                    <a:bodyPr/>
                    <a:lstStyle/>
                    <a:p>
                      <a:pPr algn="ctr"/>
                      <a:r>
                        <a:rPr lang="en-US" sz="800" b="1" dirty="0">
                          <a:effectLst/>
                        </a:rPr>
                        <a:t> </a:t>
                      </a:r>
                      <a:endParaRPr lang="en-US" sz="800" b="1" dirty="0">
                        <a:effectLst/>
                        <a:latin typeface="Arial"/>
                      </a:endParaRPr>
                    </a:p>
                  </a:txBody>
                  <a:tcPr marL="66704" marR="66704" marT="0" marB="0">
                    <a:solidFill>
                      <a:schemeClr val="tx2">
                        <a:lumMod val="40000"/>
                        <a:lumOff val="60000"/>
                      </a:schemeClr>
                    </a:solidFill>
                  </a:tcPr>
                </a:tc>
              </a:tr>
              <a:tr h="263174">
                <a:tc rowSpan="4">
                  <a:txBody>
                    <a:bodyPr/>
                    <a:lstStyle/>
                    <a:p>
                      <a:pPr algn="ctr"/>
                      <a:r>
                        <a:rPr lang="en-US" sz="1800" b="1" dirty="0">
                          <a:solidFill>
                            <a:schemeClr val="bg1"/>
                          </a:solidFill>
                          <a:effectLst/>
                        </a:rPr>
                        <a:t>Day 6</a:t>
                      </a:r>
                      <a:endParaRPr lang="en-US" sz="1800" b="1" dirty="0">
                        <a:solidFill>
                          <a:schemeClr val="bg1"/>
                        </a:solidFill>
                        <a:effectLst/>
                        <a:latin typeface="Arial"/>
                      </a:endParaRPr>
                    </a:p>
                  </a:txBody>
                  <a:tcPr marL="66704" marR="66704" marT="0" marB="0">
                    <a:solidFill>
                      <a:schemeClr val="tx2">
                        <a:lumMod val="40000"/>
                        <a:lumOff val="60000"/>
                      </a:schemeClr>
                    </a:solidFill>
                  </a:tcPr>
                </a:tc>
                <a:tc>
                  <a:txBody>
                    <a:bodyPr/>
                    <a:lstStyle/>
                    <a:p>
                      <a:pPr algn="ctr"/>
                      <a:r>
                        <a:rPr lang="en-US" sz="1700" b="1">
                          <a:effectLst/>
                        </a:rPr>
                        <a:t>7.5 – 12.5 mg</a:t>
                      </a:r>
                      <a:endParaRPr lang="en-US" sz="1700" b="1">
                        <a:effectLst/>
                        <a:latin typeface="Arial"/>
                      </a:endParaRPr>
                    </a:p>
                  </a:txBody>
                  <a:tcPr marL="66704" marR="66704" marT="0" marB="0"/>
                </a:tc>
                <a:tc>
                  <a:txBody>
                    <a:bodyPr/>
                    <a:lstStyle/>
                    <a:p>
                      <a:pPr algn="ctr"/>
                      <a:r>
                        <a:rPr lang="en-US" sz="1700" b="1" dirty="0">
                          <a:effectLst/>
                        </a:rPr>
                        <a:t>&lt; 1.5</a:t>
                      </a:r>
                      <a:endParaRPr lang="en-US" sz="1700" b="1" dirty="0">
                        <a:effectLst/>
                        <a:latin typeface="Arial"/>
                      </a:endParaRPr>
                    </a:p>
                  </a:txBody>
                  <a:tcPr marL="66704" marR="66704" marT="0" marB="0"/>
                </a:tc>
                <a:tc>
                  <a:txBody>
                    <a:bodyPr/>
                    <a:lstStyle/>
                    <a:p>
                      <a:pPr algn="ctr"/>
                      <a:r>
                        <a:rPr lang="en-US" sz="1700" b="1" dirty="0">
                          <a:effectLst/>
                        </a:rPr>
                        <a:t>3 – 7.5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5 – 10 mg</a:t>
                      </a:r>
                      <a:endParaRPr lang="en-US" sz="1700" b="1">
                        <a:effectLst/>
                        <a:latin typeface="Arial"/>
                      </a:endParaRPr>
                    </a:p>
                  </a:txBody>
                  <a:tcPr marL="66704" marR="66704" marT="0" marB="0"/>
                </a:tc>
                <a:tc>
                  <a:txBody>
                    <a:bodyPr/>
                    <a:lstStyle/>
                    <a:p>
                      <a:pPr algn="ctr"/>
                      <a:r>
                        <a:rPr lang="en-US" sz="1700" b="1">
                          <a:effectLst/>
                        </a:rPr>
                        <a:t>1.5 – 1.9</a:t>
                      </a:r>
                      <a:endParaRPr lang="en-US" sz="1700" b="1">
                        <a:effectLst/>
                        <a:latin typeface="Arial"/>
                      </a:endParaRPr>
                    </a:p>
                  </a:txBody>
                  <a:tcPr marL="66704" marR="66704" marT="0" marB="0"/>
                </a:tc>
                <a:tc>
                  <a:txBody>
                    <a:bodyPr/>
                    <a:lstStyle/>
                    <a:p>
                      <a:pPr algn="ctr"/>
                      <a:r>
                        <a:rPr lang="en-US" sz="1700" b="1" dirty="0">
                          <a:effectLst/>
                        </a:rPr>
                        <a:t>2.5 – 5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 7.5 mg</a:t>
                      </a:r>
                      <a:endParaRPr lang="en-US" sz="1700" b="1">
                        <a:effectLst/>
                        <a:latin typeface="Arial"/>
                      </a:endParaRPr>
                    </a:p>
                  </a:txBody>
                  <a:tcPr marL="66704" marR="66704" marT="0" marB="0"/>
                </a:tc>
                <a:tc>
                  <a:txBody>
                    <a:bodyPr/>
                    <a:lstStyle/>
                    <a:p>
                      <a:pPr algn="ctr"/>
                      <a:r>
                        <a:rPr lang="en-US" sz="1700" b="1">
                          <a:effectLst/>
                        </a:rPr>
                        <a:t>2 – 3</a:t>
                      </a:r>
                      <a:endParaRPr lang="en-US" sz="1700" b="1">
                        <a:effectLst/>
                        <a:latin typeface="Arial"/>
                      </a:endParaRPr>
                    </a:p>
                  </a:txBody>
                  <a:tcPr marL="66704" marR="66704" marT="0" marB="0"/>
                </a:tc>
                <a:tc>
                  <a:txBody>
                    <a:bodyPr/>
                    <a:lstStyle/>
                    <a:p>
                      <a:pPr algn="ctr"/>
                      <a:r>
                        <a:rPr lang="en-US" sz="1700" b="1" dirty="0">
                          <a:effectLst/>
                        </a:rPr>
                        <a:t>0 – 4 mg</a:t>
                      </a:r>
                      <a:endParaRPr lang="en-US" sz="1700" b="1" dirty="0">
                        <a:effectLst/>
                        <a:latin typeface="Arial"/>
                      </a:endParaRPr>
                    </a:p>
                  </a:txBody>
                  <a:tcPr marL="66704" marR="66704" marT="0" marB="0"/>
                </a:tc>
              </a:tr>
              <a:tr h="263174">
                <a:tc vMerge="1">
                  <a:txBody>
                    <a:bodyPr/>
                    <a:lstStyle/>
                    <a:p>
                      <a:endParaRPr lang="en-US"/>
                    </a:p>
                  </a:txBody>
                  <a:tcPr/>
                </a:tc>
                <a:tc>
                  <a:txBody>
                    <a:bodyPr/>
                    <a:lstStyle/>
                    <a:p>
                      <a:pPr algn="ctr"/>
                      <a:r>
                        <a:rPr lang="en-US" sz="1700" b="1">
                          <a:effectLst/>
                        </a:rPr>
                        <a:t>0 mg</a:t>
                      </a:r>
                      <a:endParaRPr lang="en-US" sz="1700" b="1">
                        <a:effectLst/>
                        <a:latin typeface="Arial"/>
                      </a:endParaRPr>
                    </a:p>
                  </a:txBody>
                  <a:tcPr marL="66704" marR="66704" marT="0" marB="0"/>
                </a:tc>
                <a:tc>
                  <a:txBody>
                    <a:bodyPr/>
                    <a:lstStyle/>
                    <a:p>
                      <a:pPr algn="ctr"/>
                      <a:r>
                        <a:rPr lang="en-US" sz="1700" b="1">
                          <a:effectLst/>
                        </a:rPr>
                        <a:t>&gt; 3</a:t>
                      </a:r>
                      <a:endParaRPr lang="en-US" sz="1700" b="1">
                        <a:effectLst/>
                        <a:latin typeface="Arial"/>
                      </a:endParaRPr>
                    </a:p>
                  </a:txBody>
                  <a:tcPr marL="66704" marR="66704" marT="0" marB="0"/>
                </a:tc>
                <a:tc>
                  <a:txBody>
                    <a:bodyPr/>
                    <a:lstStyle/>
                    <a:p>
                      <a:pPr algn="ctr"/>
                      <a:r>
                        <a:rPr lang="en-US" sz="1700" b="1" dirty="0">
                          <a:effectLst/>
                        </a:rPr>
                        <a:t>0 mg</a:t>
                      </a:r>
                      <a:endParaRPr lang="en-US" sz="1700" b="1" dirty="0">
                        <a:effectLst/>
                        <a:latin typeface="Arial"/>
                      </a:endParaRPr>
                    </a:p>
                  </a:txBody>
                  <a:tcPr marL="66704" marR="66704" marT="0" marB="0"/>
                </a:tc>
              </a:tr>
            </a:tbl>
          </a:graphicData>
        </a:graphic>
      </p:graphicFrame>
      <p:sp>
        <p:nvSpPr>
          <p:cNvPr id="5" name="Rectangle 1"/>
          <p:cNvSpPr>
            <a:spLocks noChangeArrowheads="1"/>
          </p:cNvSpPr>
          <p:nvPr/>
        </p:nvSpPr>
        <p:spPr bwMode="auto">
          <a:xfrm>
            <a:off x="1614488" y="1538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5186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Case #1 - Day </a:t>
            </a:r>
            <a:r>
              <a:rPr lang="en-US" dirty="0" smtClean="0"/>
              <a:t>2</a:t>
            </a:r>
            <a:endParaRPr lang="en-US" dirty="0"/>
          </a:p>
        </p:txBody>
      </p:sp>
      <p:sp>
        <p:nvSpPr>
          <p:cNvPr id="3" name="Content Placeholder 2"/>
          <p:cNvSpPr>
            <a:spLocks noGrp="1"/>
          </p:cNvSpPr>
          <p:nvPr>
            <p:ph idx="1"/>
          </p:nvPr>
        </p:nvSpPr>
        <p:spPr/>
        <p:txBody>
          <a:bodyPr/>
          <a:lstStyle/>
          <a:p>
            <a:r>
              <a:rPr lang="en-US" dirty="0" smtClean="0"/>
              <a:t>Documentation</a:t>
            </a:r>
          </a:p>
          <a:p>
            <a:pPr lvl="1"/>
            <a:r>
              <a:rPr lang="en-US" dirty="0" smtClean="0"/>
              <a:t>Chart</a:t>
            </a:r>
          </a:p>
          <a:p>
            <a:pPr lvl="1"/>
            <a:r>
              <a:rPr lang="en-US" dirty="0" smtClean="0"/>
              <a:t>Siemens®</a:t>
            </a:r>
          </a:p>
          <a:p>
            <a:r>
              <a:rPr lang="en-US" dirty="0" smtClean="0"/>
              <a:t>DON’T FORGET TO ORDER THE DOSE!</a:t>
            </a:r>
          </a:p>
          <a:p>
            <a:pPr lvl="1"/>
            <a:r>
              <a:rPr lang="en-US" dirty="0" smtClean="0"/>
              <a:t>And labs if needed</a:t>
            </a:r>
          </a:p>
          <a:p>
            <a:r>
              <a:rPr lang="en-US" dirty="0" smtClean="0"/>
              <a:t>Counseling done?</a:t>
            </a:r>
          </a:p>
        </p:txBody>
      </p:sp>
    </p:spTree>
    <p:extLst>
      <p:ext uri="{BB962C8B-B14F-4D97-AF65-F5344CB8AC3E}">
        <p14:creationId xmlns:p14="http://schemas.microsoft.com/office/powerpoint/2010/main" val="1124888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Case #2</a:t>
            </a:r>
            <a:endParaRPr lang="en-US" dirty="0"/>
          </a:p>
        </p:txBody>
      </p:sp>
      <p:sp>
        <p:nvSpPr>
          <p:cNvPr id="3" name="Content Placeholder 2"/>
          <p:cNvSpPr>
            <a:spLocks noGrp="1"/>
          </p:cNvSpPr>
          <p:nvPr>
            <p:ph idx="1"/>
          </p:nvPr>
        </p:nvSpPr>
        <p:spPr/>
        <p:txBody>
          <a:bodyPr/>
          <a:lstStyle/>
          <a:p>
            <a:r>
              <a:rPr lang="en-US" dirty="0" smtClean="0"/>
              <a:t>Pt is 58 </a:t>
            </a:r>
            <a:r>
              <a:rPr lang="en-US" dirty="0" err="1" smtClean="0"/>
              <a:t>yo</a:t>
            </a:r>
            <a:r>
              <a:rPr lang="en-US" dirty="0" smtClean="0"/>
              <a:t> F from SNF for </a:t>
            </a:r>
            <a:r>
              <a:rPr lang="en-US" dirty="0" err="1" smtClean="0"/>
              <a:t>tx</a:t>
            </a:r>
            <a:r>
              <a:rPr lang="en-US" dirty="0" smtClean="0"/>
              <a:t> of PNA on MED4</a:t>
            </a:r>
          </a:p>
          <a:p>
            <a:pPr lvl="1"/>
            <a:r>
              <a:rPr lang="en-US" dirty="0" smtClean="0"/>
              <a:t>PTA warfarin 6mg daily for recurrent DVT</a:t>
            </a:r>
          </a:p>
          <a:p>
            <a:pPr lvl="1"/>
            <a:r>
              <a:rPr lang="en-US" dirty="0" smtClean="0"/>
              <a:t>Current medications: levofloxacin IV (new), docusate sodium </a:t>
            </a:r>
            <a:r>
              <a:rPr lang="en-US" dirty="0" err="1" smtClean="0"/>
              <a:t>po</a:t>
            </a:r>
            <a:r>
              <a:rPr lang="en-US" dirty="0" smtClean="0"/>
              <a:t> (new), famotidine </a:t>
            </a:r>
            <a:r>
              <a:rPr lang="en-US" dirty="0" err="1" smtClean="0"/>
              <a:t>po</a:t>
            </a:r>
            <a:r>
              <a:rPr lang="en-US" dirty="0" smtClean="0"/>
              <a:t> (new), sodium chloride IV (new), </a:t>
            </a:r>
            <a:r>
              <a:rPr lang="en-US" dirty="0" err="1" smtClean="0"/>
              <a:t>lisinopril</a:t>
            </a:r>
            <a:r>
              <a:rPr lang="en-US" dirty="0" smtClean="0"/>
              <a:t> (</a:t>
            </a:r>
            <a:r>
              <a:rPr lang="en-US" dirty="0" err="1" smtClean="0"/>
              <a:t>pta</a:t>
            </a:r>
            <a:r>
              <a:rPr lang="en-US" dirty="0" smtClean="0"/>
              <a:t>), citalopram (</a:t>
            </a:r>
            <a:r>
              <a:rPr lang="en-US" dirty="0" err="1" smtClean="0"/>
              <a:t>pta</a:t>
            </a:r>
            <a:r>
              <a:rPr lang="en-US" dirty="0" smtClean="0"/>
              <a:t>), </a:t>
            </a:r>
            <a:r>
              <a:rPr lang="en-US" dirty="0" err="1" smtClean="0"/>
              <a:t>memantine</a:t>
            </a:r>
            <a:r>
              <a:rPr lang="en-US" dirty="0" smtClean="0"/>
              <a:t> (</a:t>
            </a:r>
            <a:r>
              <a:rPr lang="en-US" dirty="0" err="1" smtClean="0"/>
              <a:t>pta</a:t>
            </a:r>
            <a:r>
              <a:rPr lang="en-US" dirty="0" smtClean="0"/>
              <a:t>)</a:t>
            </a:r>
          </a:p>
          <a:p>
            <a:r>
              <a:rPr lang="en-US" dirty="0" smtClean="0"/>
              <a:t>The provider has ordered WCP with a target of 2-3 with and indication of DVT</a:t>
            </a:r>
          </a:p>
          <a:p>
            <a:pPr marL="0" indent="0">
              <a:buNone/>
            </a:pPr>
            <a:endParaRPr lang="en-US" dirty="0"/>
          </a:p>
        </p:txBody>
      </p:sp>
    </p:spTree>
    <p:extLst>
      <p:ext uri="{BB962C8B-B14F-4D97-AF65-F5344CB8AC3E}">
        <p14:creationId xmlns:p14="http://schemas.microsoft.com/office/powerpoint/2010/main" val="3230512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6416341"/>
              </p:ext>
            </p:extLst>
          </p:nvPr>
        </p:nvGraphicFramePr>
        <p:xfrm>
          <a:off x="228600" y="1447800"/>
          <a:ext cx="8610600" cy="5046678"/>
        </p:xfrm>
        <a:graphic>
          <a:graphicData uri="http://schemas.openxmlformats.org/drawingml/2006/table">
            <a:tbl>
              <a:tblPr firstRow="1" firstCol="1" lastRow="1" lastCol="1" bandRow="1" bandCol="1">
                <a:tableStyleId>{5C22544A-7EE6-4342-B048-85BDC9FD1C3A}</a:tableStyleId>
              </a:tblPr>
              <a:tblGrid>
                <a:gridCol w="968295"/>
                <a:gridCol w="714316"/>
                <a:gridCol w="130517"/>
                <a:gridCol w="472872"/>
                <a:gridCol w="533400"/>
                <a:gridCol w="552878"/>
                <a:gridCol w="1349265"/>
                <a:gridCol w="1428633"/>
                <a:gridCol w="1111159"/>
                <a:gridCol w="1349265"/>
              </a:tblGrid>
              <a:tr h="312474">
                <a:tc gridSpan="10">
                  <a:txBody>
                    <a:bodyPr/>
                    <a:lstStyle/>
                    <a:p>
                      <a:pPr marL="0" marR="0" algn="l">
                        <a:spcBef>
                          <a:spcPts val="0"/>
                        </a:spcBef>
                        <a:spcAft>
                          <a:spcPts val="0"/>
                        </a:spcAft>
                      </a:pPr>
                      <a:r>
                        <a:rPr lang="en-US" sz="1400" dirty="0">
                          <a:solidFill>
                            <a:schemeClr val="tx1"/>
                          </a:solidFill>
                          <a:effectLst/>
                        </a:rPr>
                        <a:t>Baseline Patient Demographics, Clinical, &amp; Laboratory Data:</a:t>
                      </a:r>
                      <a:endParaRPr lang="en-US" sz="14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dirty="0">
                          <a:solidFill>
                            <a:schemeClr val="tx1"/>
                          </a:solidFill>
                          <a:effectLst/>
                        </a:rPr>
                        <a:t>Admit Date</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10/02/2015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Age (years</a:t>
                      </a:r>
                      <a:r>
                        <a:rPr lang="en-US" sz="1400" dirty="0" smtClean="0">
                          <a:solidFill>
                            <a:schemeClr val="tx1"/>
                          </a:solidFill>
                          <a:effectLst/>
                        </a:rPr>
                        <a:t>) 58</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Gender</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smtClean="0">
                          <a:solidFill>
                            <a:schemeClr val="tx1"/>
                          </a:solidFill>
                          <a:effectLst/>
                        </a:rPr>
                        <a:t>☐ </a:t>
                      </a:r>
                      <a:r>
                        <a:rPr lang="en-US" sz="1400" dirty="0">
                          <a:solidFill>
                            <a:schemeClr val="tx1"/>
                          </a:solidFill>
                          <a:effectLst/>
                        </a:rPr>
                        <a:t>M </a:t>
                      </a:r>
                      <a:r>
                        <a:rPr lang="en-US" sz="1400" dirty="0" smtClean="0">
                          <a:solidFill>
                            <a:schemeClr val="tx1"/>
                          </a:solidFill>
                          <a:effectLst/>
                        </a:rPr>
                        <a:t>  XF</a:t>
                      </a:r>
                      <a:endParaRPr lang="en-US" sz="1400" dirty="0">
                        <a:solidFill>
                          <a:schemeClr val="tx1"/>
                        </a:solidFill>
                        <a:effectLst/>
                        <a:latin typeface="Arial"/>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3556">
                <a:tc gridSpan="3">
                  <a:txBody>
                    <a:bodyPr/>
                    <a:lstStyle/>
                    <a:p>
                      <a:pPr marL="0" marR="0" algn="l">
                        <a:spcBef>
                          <a:spcPts val="0"/>
                        </a:spcBef>
                        <a:spcAft>
                          <a:spcPts val="0"/>
                        </a:spcAft>
                      </a:pPr>
                      <a:r>
                        <a:rPr lang="en-US" sz="1400">
                          <a:solidFill>
                            <a:schemeClr val="tx1"/>
                          </a:solidFill>
                          <a:effectLst/>
                        </a:rPr>
                        <a:t>Drug Allergies</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NKDA</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dirty="0">
                          <a:solidFill>
                            <a:schemeClr val="tx1"/>
                          </a:solidFill>
                          <a:effectLst/>
                        </a:rPr>
                        <a:t>Indication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recurrent DVT</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a:solidFill>
                            <a:schemeClr val="tx1"/>
                          </a:solidFill>
                          <a:effectLst/>
                        </a:rPr>
                        <a:t>Target INR</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X </a:t>
                      </a:r>
                      <a:r>
                        <a:rPr lang="en-US" sz="1400" dirty="0">
                          <a:solidFill>
                            <a:schemeClr val="tx1"/>
                          </a:solidFill>
                          <a:effectLst/>
                        </a:rPr>
                        <a:t>2 – 3          ☐ 2.5 – 3.5          ☐ Other _________</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a:solidFill>
                            <a:schemeClr val="tx1"/>
                          </a:solidFill>
                          <a:effectLst/>
                        </a:rPr>
                        <a:t>New Start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☐Yes        X No</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gridSpan="3">
                  <a:txBody>
                    <a:bodyPr/>
                    <a:lstStyle/>
                    <a:p>
                      <a:pPr marL="0" marR="0" algn="l">
                        <a:spcBef>
                          <a:spcPts val="0"/>
                        </a:spcBef>
                        <a:spcAft>
                          <a:spcPts val="0"/>
                        </a:spcAft>
                      </a:pPr>
                      <a:r>
                        <a:rPr lang="en-US" sz="1400" dirty="0">
                          <a:solidFill>
                            <a:schemeClr val="tx1"/>
                          </a:solidFill>
                          <a:effectLst/>
                        </a:rPr>
                        <a:t>UCH-Clinic Patient</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a:solidFill>
                            <a:schemeClr val="tx1"/>
                          </a:solidFill>
                          <a:effectLst/>
                        </a:rPr>
                        <a:t>  ☐ Yes            </a:t>
                      </a:r>
                      <a:r>
                        <a:rPr lang="en-US" sz="1400" dirty="0" smtClean="0">
                          <a:solidFill>
                            <a:schemeClr val="tx1"/>
                          </a:solidFill>
                          <a:effectLst/>
                        </a:rPr>
                        <a:t>X </a:t>
                      </a:r>
                      <a:r>
                        <a:rPr lang="en-US" sz="1400" dirty="0">
                          <a:solidFill>
                            <a:schemeClr val="tx1"/>
                          </a:solidFill>
                          <a:effectLst/>
                        </a:rPr>
                        <a:t>No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8390">
                <a:tc gridSpan="3">
                  <a:txBody>
                    <a:bodyPr/>
                    <a:lstStyle/>
                    <a:p>
                      <a:pPr marL="0" marR="0" algn="l">
                        <a:spcBef>
                          <a:spcPts val="0"/>
                        </a:spcBef>
                        <a:spcAft>
                          <a:spcPts val="0"/>
                        </a:spcAft>
                      </a:pPr>
                      <a:r>
                        <a:rPr lang="en-US" sz="1400">
                          <a:solidFill>
                            <a:schemeClr val="tx1"/>
                          </a:solidFill>
                          <a:effectLst/>
                        </a:rPr>
                        <a:t>Pre-Admission</a:t>
                      </a:r>
                    </a:p>
                    <a:p>
                      <a:pPr marL="0" marR="0" algn="l">
                        <a:spcBef>
                          <a:spcPts val="0"/>
                        </a:spcBef>
                        <a:spcAft>
                          <a:spcPts val="0"/>
                        </a:spcAft>
                      </a:pPr>
                      <a:r>
                        <a:rPr lang="en-US" sz="1400">
                          <a:solidFill>
                            <a:schemeClr val="tx1"/>
                          </a:solidFill>
                          <a:effectLst/>
                        </a:rPr>
                        <a:t>Dosing/Duration</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400" dirty="0" smtClean="0">
                          <a:solidFill>
                            <a:schemeClr val="tx1"/>
                          </a:solidFill>
                          <a:effectLst/>
                          <a:latin typeface="+mn-lt"/>
                          <a:ea typeface="+mn-ea"/>
                        </a:rPr>
                        <a:t>6mg</a:t>
                      </a:r>
                      <a:r>
                        <a:rPr lang="en-US" sz="1400" baseline="0" dirty="0" smtClean="0">
                          <a:solidFill>
                            <a:schemeClr val="tx1"/>
                          </a:solidFill>
                          <a:effectLst/>
                          <a:latin typeface="+mn-lt"/>
                          <a:ea typeface="+mn-ea"/>
                        </a:rPr>
                        <a:t> daily, per SNF (started in April 2013 per cardio note)</a:t>
                      </a:r>
                    </a:p>
                    <a:p>
                      <a:pPr marL="0" marR="0" algn="l">
                        <a:spcBef>
                          <a:spcPts val="0"/>
                        </a:spcBef>
                        <a:spcAft>
                          <a:spcPts val="0"/>
                        </a:spcAft>
                      </a:pPr>
                      <a:r>
                        <a:rPr lang="en-US" sz="1400" baseline="0" dirty="0" smtClean="0">
                          <a:solidFill>
                            <a:schemeClr val="tx1"/>
                          </a:solidFill>
                          <a:effectLst/>
                          <a:latin typeface="+mn-lt"/>
                          <a:ea typeface="+mn-ea"/>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474">
                <a:tc gridSpan="10">
                  <a:txBody>
                    <a:bodyPr/>
                    <a:lstStyle/>
                    <a:p>
                      <a:pPr marL="0" marR="0" algn="l">
                        <a:spcBef>
                          <a:spcPts val="0"/>
                        </a:spcBef>
                        <a:spcAft>
                          <a:spcPts val="0"/>
                        </a:spcAft>
                      </a:pPr>
                      <a:r>
                        <a:rPr lang="en-US" sz="1400" dirty="0">
                          <a:solidFill>
                            <a:schemeClr val="tx1"/>
                          </a:solidFill>
                          <a:effectLst/>
                        </a:rPr>
                        <a:t>Laboratory Data:</a:t>
                      </a:r>
                      <a:endParaRPr lang="en-US" sz="1400" dirty="0">
                        <a:solidFill>
                          <a:schemeClr val="tx1"/>
                        </a:solidFill>
                        <a:effectLst/>
                        <a:latin typeface="Arial"/>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Date </a:t>
                      </a:r>
                      <a:r>
                        <a:rPr lang="en-US" sz="1400">
                          <a:solidFill>
                            <a:schemeClr val="tx1"/>
                          </a:solidFill>
                          <a:effectLst/>
                          <a:sym typeface="Wingdings"/>
                        </a:rPr>
                        <a: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10/4</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INR</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1.7</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hgb</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Hct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42</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PLT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263</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ALT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21</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AST</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30</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a:solidFill>
                            <a:schemeClr val="tx1"/>
                          </a:solidFill>
                          <a:effectLst/>
                        </a:rPr>
                        <a:t> </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Albumin</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3.2</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56">
                <a:tc>
                  <a:txBody>
                    <a:bodyPr/>
                    <a:lstStyle/>
                    <a:p>
                      <a:pPr marL="0" marR="0" algn="l">
                        <a:spcBef>
                          <a:spcPts val="0"/>
                        </a:spcBef>
                        <a:spcAft>
                          <a:spcPts val="0"/>
                        </a:spcAft>
                      </a:pPr>
                      <a:r>
                        <a:rPr lang="en-US" sz="1400">
                          <a:solidFill>
                            <a:schemeClr val="tx1"/>
                          </a:solidFill>
                          <a:effectLst/>
                        </a:rPr>
                        <a:t>SCr</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b="0" dirty="0">
                          <a:solidFill>
                            <a:schemeClr val="tx1"/>
                          </a:solidFill>
                          <a:effectLst/>
                        </a:rPr>
                        <a:t> </a:t>
                      </a:r>
                      <a:r>
                        <a:rPr lang="en-US" sz="1400" b="0" dirty="0" smtClean="0">
                          <a:solidFill>
                            <a:schemeClr val="tx1"/>
                          </a:solidFill>
                          <a:effectLst/>
                        </a:rPr>
                        <a:t>0.8</a:t>
                      </a:r>
                      <a:endParaRPr lang="en-US" sz="1400" b="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endParaRPr lang="en-US" sz="1400" b="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l">
                        <a:spcBef>
                          <a:spcPts val="0"/>
                        </a:spcBef>
                        <a:spcAft>
                          <a:spcPts val="0"/>
                        </a:spcAft>
                      </a:pPr>
                      <a:endParaRPr lang="en-US" sz="1400" b="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itle 4"/>
          <p:cNvSpPr>
            <a:spLocks noGrp="1"/>
          </p:cNvSpPr>
          <p:nvPr>
            <p:ph type="title"/>
          </p:nvPr>
        </p:nvSpPr>
        <p:spPr/>
        <p:txBody>
          <a:bodyPr/>
          <a:lstStyle/>
          <a:p>
            <a:r>
              <a:rPr lang="en-US" dirty="0"/>
              <a:t>Sample Case </a:t>
            </a:r>
            <a:r>
              <a:rPr lang="en-US" dirty="0" smtClean="0"/>
              <a:t>#2</a:t>
            </a:r>
            <a:endParaRPr lang="en-US" dirty="0"/>
          </a:p>
        </p:txBody>
      </p:sp>
    </p:spTree>
    <p:extLst>
      <p:ext uri="{BB962C8B-B14F-4D97-AF65-F5344CB8AC3E}">
        <p14:creationId xmlns:p14="http://schemas.microsoft.com/office/powerpoint/2010/main" val="265393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WCP</a:t>
            </a:r>
            <a:endParaRPr lang="en-US" dirty="0"/>
          </a:p>
        </p:txBody>
      </p:sp>
      <p:sp>
        <p:nvSpPr>
          <p:cNvPr id="3" name="Content Placeholder 2"/>
          <p:cNvSpPr>
            <a:spLocks noGrp="1"/>
          </p:cNvSpPr>
          <p:nvPr>
            <p:ph idx="1"/>
          </p:nvPr>
        </p:nvSpPr>
        <p:spPr/>
        <p:txBody>
          <a:bodyPr>
            <a:normAutofit fontScale="92500" lnSpcReduction="10000"/>
          </a:bodyPr>
          <a:lstStyle/>
          <a:p>
            <a:pPr marL="514350" indent="-457200"/>
            <a:r>
              <a:rPr lang="en-US" dirty="0" smtClean="0"/>
              <a:t>Inpatients with </a:t>
            </a:r>
            <a:r>
              <a:rPr lang="en-US" dirty="0"/>
              <a:t>warfarin </a:t>
            </a:r>
            <a:r>
              <a:rPr lang="en-US" dirty="0" smtClean="0"/>
              <a:t>order</a:t>
            </a:r>
          </a:p>
          <a:p>
            <a:pPr marL="914400" lvl="1" indent="-457200"/>
            <a:r>
              <a:rPr lang="en-US" dirty="0" smtClean="0"/>
              <a:t>MD dosed, RPh dosed</a:t>
            </a:r>
          </a:p>
          <a:p>
            <a:pPr marL="914400" lvl="1" indent="-457200"/>
            <a:r>
              <a:rPr lang="en-US" dirty="0" smtClean="0"/>
              <a:t>Pharmacists can </a:t>
            </a:r>
            <a:r>
              <a:rPr lang="en-US" dirty="0"/>
              <a:t>order </a:t>
            </a:r>
            <a:r>
              <a:rPr lang="en-US" dirty="0" smtClean="0"/>
              <a:t>labs regardless of enrollment in WCP</a:t>
            </a:r>
          </a:p>
          <a:p>
            <a:pPr marL="914400" lvl="1" indent="-457200"/>
            <a:r>
              <a:rPr lang="en-US" dirty="0"/>
              <a:t>B</a:t>
            </a:r>
            <a:r>
              <a:rPr lang="en-US" dirty="0" smtClean="0"/>
              <a:t>aseline </a:t>
            </a:r>
            <a:r>
              <a:rPr lang="en-US" dirty="0"/>
              <a:t>PT/INR prior to </a:t>
            </a:r>
            <a:r>
              <a:rPr lang="en-US" dirty="0" smtClean="0"/>
              <a:t>initiation therapy </a:t>
            </a:r>
          </a:p>
          <a:p>
            <a:pPr marL="914400" lvl="1" indent="-457200"/>
            <a:r>
              <a:rPr lang="en-US" dirty="0"/>
              <a:t>N</a:t>
            </a:r>
            <a:r>
              <a:rPr lang="en-US" dirty="0" smtClean="0"/>
              <a:t>o </a:t>
            </a:r>
            <a:r>
              <a:rPr lang="en-US" dirty="0"/>
              <a:t>lab value within 3 days </a:t>
            </a:r>
            <a:r>
              <a:rPr lang="en-US" dirty="0" smtClean="0"/>
              <a:t>prior</a:t>
            </a:r>
          </a:p>
          <a:p>
            <a:pPr marL="514350" indent="-457200"/>
            <a:r>
              <a:rPr lang="en-US" dirty="0"/>
              <a:t>P</a:t>
            </a:r>
            <a:r>
              <a:rPr lang="en-US" dirty="0" smtClean="0"/>
              <a:t>ractitioner </a:t>
            </a:r>
            <a:r>
              <a:rPr lang="en-US" dirty="0"/>
              <a:t>will </a:t>
            </a:r>
            <a:r>
              <a:rPr lang="en-US" dirty="0" smtClean="0"/>
              <a:t>order WCP in CPOE</a:t>
            </a:r>
          </a:p>
          <a:p>
            <a:pPr marL="914400" lvl="1" indent="-457200"/>
            <a:r>
              <a:rPr lang="en-US" dirty="0"/>
              <a:t>I</a:t>
            </a:r>
            <a:r>
              <a:rPr lang="en-US" dirty="0" smtClean="0"/>
              <a:t>nitial dose</a:t>
            </a:r>
          </a:p>
          <a:p>
            <a:pPr marL="914400" lvl="1" indent="-457200"/>
            <a:r>
              <a:rPr lang="en-US" dirty="0" smtClean="0"/>
              <a:t>Indication </a:t>
            </a:r>
          </a:p>
          <a:p>
            <a:pPr marL="914400" lvl="1" indent="-457200"/>
            <a:r>
              <a:rPr lang="en-US" dirty="0" smtClean="0"/>
              <a:t>Target INR </a:t>
            </a:r>
            <a:r>
              <a:rPr lang="en-US" dirty="0"/>
              <a:t>range</a:t>
            </a:r>
          </a:p>
        </p:txBody>
      </p:sp>
    </p:spTree>
    <p:extLst>
      <p:ext uri="{BB962C8B-B14F-4D97-AF65-F5344CB8AC3E}">
        <p14:creationId xmlns:p14="http://schemas.microsoft.com/office/powerpoint/2010/main" val="3622510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809175331"/>
              </p:ext>
            </p:extLst>
          </p:nvPr>
        </p:nvGraphicFramePr>
        <p:xfrm>
          <a:off x="304800" y="2057400"/>
          <a:ext cx="8458199" cy="2468880"/>
        </p:xfrm>
        <a:graphic>
          <a:graphicData uri="http://schemas.openxmlformats.org/drawingml/2006/table">
            <a:tbl>
              <a:tblPr firstRow="1" firstCol="1" lastRow="1" lastCol="1" bandRow="1" bandCol="1">
                <a:tableStyleId>{5C22544A-7EE6-4342-B048-85BDC9FD1C3A}</a:tableStyleId>
              </a:tblPr>
              <a:tblGrid>
                <a:gridCol w="2743200"/>
                <a:gridCol w="3377383"/>
                <a:gridCol w="128709"/>
                <a:gridCol w="1034882"/>
                <a:gridCol w="1174025"/>
              </a:tblGrid>
              <a:tr h="304800">
                <a:tc gridSpan="3">
                  <a:txBody>
                    <a:bodyPr/>
                    <a:lstStyle/>
                    <a:p>
                      <a:pPr marL="0" marR="0" algn="l">
                        <a:spcBef>
                          <a:spcPts val="0"/>
                        </a:spcBef>
                        <a:spcAft>
                          <a:spcPts val="0"/>
                        </a:spcAft>
                      </a:pPr>
                      <a:r>
                        <a:rPr lang="en-US" sz="1400" dirty="0">
                          <a:solidFill>
                            <a:schemeClr val="tx1"/>
                          </a:solidFill>
                          <a:effectLst/>
                        </a:rPr>
                        <a:t>Warfarin Dosing Considerations: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400" dirty="0">
                          <a:solidFill>
                            <a:schemeClr val="tx1"/>
                          </a:solidFill>
                          <a:effectLst/>
                        </a:rPr>
                        <a:t>X</a:t>
                      </a:r>
                      <a:r>
                        <a:rPr lang="en-US" sz="1400" dirty="0" smtClean="0">
                          <a:solidFill>
                            <a:schemeClr val="tx1"/>
                          </a:solidFill>
                          <a:effectLst/>
                        </a:rPr>
                        <a:t> </a:t>
                      </a:r>
                      <a:r>
                        <a:rPr lang="en-US" sz="1400" dirty="0">
                          <a:solidFill>
                            <a:schemeClr val="tx1"/>
                          </a:solidFill>
                          <a:effectLst/>
                        </a:rPr>
                        <a:t>YES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smtClean="0">
                          <a:solidFill>
                            <a:schemeClr val="tx1"/>
                          </a:solidFill>
                          <a:effectLst/>
                        </a:rPr>
                        <a:t>☐ NO</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algn="l">
                        <a:spcBef>
                          <a:spcPts val="0"/>
                        </a:spcBef>
                        <a:spcAft>
                          <a:spcPts val="0"/>
                        </a:spcAft>
                      </a:pPr>
                      <a:r>
                        <a:rPr lang="en-US" sz="1400" dirty="0">
                          <a:solidFill>
                            <a:schemeClr val="tx1"/>
                          </a:solidFill>
                          <a:effectLst/>
                        </a:rPr>
                        <a:t>☐ Concurrent anticoagulant:</a:t>
                      </a:r>
                    </a:p>
                    <a:p>
                      <a:pPr marL="0" marR="0" algn="l">
                        <a:spcBef>
                          <a:spcPts val="0"/>
                        </a:spcBef>
                        <a:spcAft>
                          <a:spcPts val="0"/>
                        </a:spcAft>
                      </a:pPr>
                      <a:r>
                        <a:rPr lang="en-US" sz="1400" dirty="0" smtClean="0">
                          <a:solidFill>
                            <a:schemeClr val="tx1"/>
                          </a:solidFill>
                          <a:effectLst/>
                        </a:rPr>
                        <a:t>___n/a_____________________</a:t>
                      </a: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 Concurrent antiplatelet:</a:t>
                      </a:r>
                    </a:p>
                    <a:p>
                      <a:pPr marL="0" marR="0" algn="l">
                        <a:spcBef>
                          <a:spcPts val="0"/>
                        </a:spcBef>
                        <a:spcAft>
                          <a:spcPts val="0"/>
                        </a:spcAft>
                      </a:pPr>
                      <a:r>
                        <a:rPr lang="en-US" sz="1400" dirty="0" smtClean="0">
                          <a:solidFill>
                            <a:schemeClr val="tx1"/>
                          </a:solidFill>
                          <a:effectLst/>
                        </a:rPr>
                        <a:t>______n/a__________________</a:t>
                      </a: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X</a:t>
                      </a:r>
                      <a:r>
                        <a:rPr lang="en-US" sz="1400" dirty="0" smtClean="0">
                          <a:solidFill>
                            <a:schemeClr val="tx1"/>
                          </a:solidFill>
                          <a:effectLst/>
                        </a:rPr>
                        <a:t> </a:t>
                      </a:r>
                      <a:r>
                        <a:rPr lang="en-US" sz="1400" dirty="0">
                          <a:solidFill>
                            <a:schemeClr val="tx1"/>
                          </a:solidFill>
                          <a:effectLst/>
                        </a:rPr>
                        <a:t>Potential drug </a:t>
                      </a:r>
                      <a:r>
                        <a:rPr lang="en-US" sz="1400" dirty="0" smtClean="0">
                          <a:solidFill>
                            <a:schemeClr val="tx1"/>
                          </a:solidFill>
                          <a:effectLst/>
                        </a:rPr>
                        <a:t>interactions </a:t>
                      </a:r>
                    </a:p>
                    <a:p>
                      <a:pPr marL="0" marR="0" algn="l">
                        <a:spcBef>
                          <a:spcPts val="0"/>
                        </a:spcBef>
                        <a:spcAft>
                          <a:spcPts val="0"/>
                        </a:spcAft>
                      </a:pPr>
                      <a:r>
                        <a:rPr lang="en-US" sz="1400" dirty="0" smtClean="0">
                          <a:solidFill>
                            <a:schemeClr val="tx1"/>
                          </a:solidFill>
                          <a:effectLst/>
                          <a:latin typeface="Arial"/>
                          <a:ea typeface="Times New Roman"/>
                        </a:rPr>
                        <a:t>Citalopram</a:t>
                      </a:r>
                      <a:r>
                        <a:rPr lang="en-US" sz="1400" baseline="0" dirty="0" smtClean="0">
                          <a:solidFill>
                            <a:schemeClr val="tx1"/>
                          </a:solidFill>
                          <a:effectLst/>
                          <a:latin typeface="Arial"/>
                          <a:ea typeface="Times New Roman"/>
                        </a:rPr>
                        <a:t> and levofloxacin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Ethnicity</a:t>
                      </a:r>
                    </a:p>
                    <a:p>
                      <a:pPr marL="0" marR="0" algn="l">
                        <a:spcBef>
                          <a:spcPts val="0"/>
                        </a:spcBef>
                        <a:spcAft>
                          <a:spcPts val="0"/>
                        </a:spcAft>
                      </a:pPr>
                      <a:r>
                        <a:rPr lang="en-US" sz="1400" dirty="0" smtClean="0">
                          <a:solidFill>
                            <a:schemeClr val="tx1"/>
                          </a:solidFill>
                          <a:effectLst/>
                        </a:rPr>
                        <a:t>☐ </a:t>
                      </a:r>
                      <a:r>
                        <a:rPr lang="en-US" sz="1400" dirty="0">
                          <a:solidFill>
                            <a:schemeClr val="tx1"/>
                          </a:solidFill>
                          <a:effectLst/>
                        </a:rPr>
                        <a:t>Age</a:t>
                      </a:r>
                    </a:p>
                    <a:p>
                      <a:pPr marL="0" marR="0" algn="l">
                        <a:spcBef>
                          <a:spcPts val="0"/>
                        </a:spcBef>
                        <a:spcAft>
                          <a:spcPts val="0"/>
                        </a:spcAft>
                      </a:pPr>
                      <a:r>
                        <a:rPr lang="en-US" sz="1400" dirty="0">
                          <a:solidFill>
                            <a:schemeClr val="tx1"/>
                          </a:solidFill>
                          <a:effectLst/>
                        </a:rPr>
                        <a:t>☐ History of falls</a:t>
                      </a:r>
                    </a:p>
                    <a:p>
                      <a:pPr marL="0" marR="0" algn="l">
                        <a:spcBef>
                          <a:spcPts val="0"/>
                        </a:spcBef>
                        <a:spcAft>
                          <a:spcPts val="600"/>
                        </a:spcAft>
                      </a:pPr>
                      <a:r>
                        <a:rPr lang="en-US" sz="1400" dirty="0" smtClean="0">
                          <a:solidFill>
                            <a:schemeClr val="tx1"/>
                          </a:solidFill>
                          <a:effectLst/>
                        </a:rPr>
                        <a:t>☐ </a:t>
                      </a:r>
                      <a:r>
                        <a:rPr lang="en-US" sz="1400" dirty="0">
                          <a:solidFill>
                            <a:schemeClr val="tx1"/>
                          </a:solidFill>
                          <a:effectLst/>
                        </a:rPr>
                        <a:t>Co-morbidity </a:t>
                      </a:r>
                      <a:r>
                        <a:rPr lang="en-US" sz="1400" dirty="0" smtClean="0">
                          <a:solidFill>
                            <a:schemeClr val="tx1"/>
                          </a:solidFill>
                          <a:effectLst/>
                        </a:rPr>
                        <a:t>______________________</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l">
                        <a:spcBef>
                          <a:spcPts val="0"/>
                        </a:spcBef>
                        <a:spcAft>
                          <a:spcPts val="0"/>
                        </a:spcAft>
                      </a:pPr>
                      <a:r>
                        <a:rPr lang="en-US" sz="1400" dirty="0">
                          <a:solidFill>
                            <a:schemeClr val="tx1"/>
                          </a:solidFill>
                          <a:effectLst/>
                        </a:rPr>
                        <a:t>☐ Low Albumin</a:t>
                      </a:r>
                    </a:p>
                    <a:p>
                      <a:pPr marL="0" marR="0" algn="l">
                        <a:spcBef>
                          <a:spcPts val="0"/>
                        </a:spcBef>
                        <a:spcAft>
                          <a:spcPts val="0"/>
                        </a:spcAft>
                      </a:pPr>
                      <a:r>
                        <a:rPr lang="en-US" sz="1400" dirty="0">
                          <a:solidFill>
                            <a:schemeClr val="tx1"/>
                          </a:solidFill>
                          <a:effectLst/>
                        </a:rPr>
                        <a:t>☐ Liver Dysfunction</a:t>
                      </a:r>
                    </a:p>
                    <a:p>
                      <a:pPr marL="0" marR="0" algn="l">
                        <a:spcBef>
                          <a:spcPts val="0"/>
                        </a:spcBef>
                        <a:spcAft>
                          <a:spcPts val="0"/>
                        </a:spcAft>
                      </a:pPr>
                      <a:r>
                        <a:rPr lang="en-US" sz="1400" dirty="0">
                          <a:solidFill>
                            <a:schemeClr val="tx1"/>
                          </a:solidFill>
                          <a:effectLst/>
                        </a:rPr>
                        <a:t>☐ Renal Dysfunction</a:t>
                      </a:r>
                    </a:p>
                    <a:p>
                      <a:pPr marL="0" marR="0" algn="l">
                        <a:spcBef>
                          <a:spcPts val="0"/>
                        </a:spcBef>
                        <a:spcAft>
                          <a:spcPts val="0"/>
                        </a:spcAft>
                      </a:pPr>
                      <a:r>
                        <a:rPr lang="en-US" sz="1400" dirty="0">
                          <a:solidFill>
                            <a:schemeClr val="tx1"/>
                          </a:solidFill>
                          <a:effectLst/>
                        </a:rPr>
                        <a:t>☐ Bleeding Risk (Low </a:t>
                      </a:r>
                      <a:r>
                        <a:rPr lang="en-US" sz="1400" dirty="0" err="1">
                          <a:solidFill>
                            <a:schemeClr val="tx1"/>
                          </a:solidFill>
                          <a:effectLst/>
                        </a:rPr>
                        <a:t>Hct</a:t>
                      </a:r>
                      <a:r>
                        <a:rPr lang="en-US" sz="1400" dirty="0">
                          <a:solidFill>
                            <a:schemeClr val="tx1"/>
                          </a:solidFill>
                          <a:effectLst/>
                        </a:rPr>
                        <a:t>, PLT)</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609600">
                <a:tc>
                  <a:txBody>
                    <a:bodyPr/>
                    <a:lstStyle/>
                    <a:p>
                      <a:pPr marL="0" marR="0" algn="l">
                        <a:spcBef>
                          <a:spcPts val="0"/>
                        </a:spcBef>
                        <a:spcAft>
                          <a:spcPts val="0"/>
                        </a:spcAft>
                      </a:pPr>
                      <a:r>
                        <a:rPr lang="en-US" sz="1400" dirty="0">
                          <a:solidFill>
                            <a:schemeClr val="tx1"/>
                          </a:solidFill>
                          <a:effectLst/>
                        </a:rPr>
                        <a:t>Additional Comments: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Patient</a:t>
                      </a:r>
                      <a:r>
                        <a:rPr lang="en-US" sz="1400" baseline="0" dirty="0" smtClean="0">
                          <a:solidFill>
                            <a:schemeClr val="tx1"/>
                          </a:solidFill>
                          <a:effectLst/>
                        </a:rPr>
                        <a:t> started on levofloxacin, which may increase INR/bleeding risk.  Patient stable on citalopram PTA.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itle 6"/>
          <p:cNvSpPr>
            <a:spLocks noGrp="1"/>
          </p:cNvSpPr>
          <p:nvPr>
            <p:ph type="title"/>
          </p:nvPr>
        </p:nvSpPr>
        <p:spPr/>
        <p:txBody>
          <a:bodyPr/>
          <a:lstStyle/>
          <a:p>
            <a:r>
              <a:rPr lang="en-US" dirty="0"/>
              <a:t>Sample Case </a:t>
            </a:r>
            <a:r>
              <a:rPr lang="en-US" dirty="0" smtClean="0"/>
              <a:t>#</a:t>
            </a:r>
            <a:r>
              <a:rPr lang="en-US" dirty="0"/>
              <a:t>2</a:t>
            </a:r>
          </a:p>
        </p:txBody>
      </p:sp>
    </p:spTree>
    <p:extLst>
      <p:ext uri="{BB962C8B-B14F-4D97-AF65-F5344CB8AC3E}">
        <p14:creationId xmlns:p14="http://schemas.microsoft.com/office/powerpoint/2010/main" val="1164178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6094699"/>
              </p:ext>
            </p:extLst>
          </p:nvPr>
        </p:nvGraphicFramePr>
        <p:xfrm>
          <a:off x="76200" y="76201"/>
          <a:ext cx="8991599" cy="6705598"/>
        </p:xfrm>
        <a:graphic>
          <a:graphicData uri="http://schemas.openxmlformats.org/drawingml/2006/table">
            <a:tbl>
              <a:tblPr firstRow="1" firstCol="1" bandRow="1">
                <a:tableStyleId>{5C22544A-7EE6-4342-B048-85BDC9FD1C3A}</a:tableStyleId>
              </a:tblPr>
              <a:tblGrid>
                <a:gridCol w="2214097"/>
                <a:gridCol w="4563405"/>
                <a:gridCol w="2214097"/>
              </a:tblGrid>
              <a:tr h="231227">
                <a:tc gridSpan="3">
                  <a:txBody>
                    <a:bodyPr/>
                    <a:lstStyle/>
                    <a:p>
                      <a:pPr marL="0" marR="0" algn="ctr">
                        <a:spcBef>
                          <a:spcPts val="0"/>
                        </a:spcBef>
                        <a:spcAft>
                          <a:spcPts val="0"/>
                        </a:spcAft>
                      </a:pPr>
                      <a:r>
                        <a:rPr lang="en-US" sz="1400" b="1" dirty="0">
                          <a:effectLst/>
                        </a:rPr>
                        <a:t>Continuation of Therapy: Warfarin Maintenance Dosing</a:t>
                      </a:r>
                      <a:endParaRPr lang="en-US" sz="1400" b="1" dirty="0">
                        <a:effectLst/>
                        <a:latin typeface="Arial"/>
                        <a:ea typeface="Calibri"/>
                      </a:endParaRPr>
                    </a:p>
                  </a:txBody>
                  <a:tcPr marL="63846" marR="63846" marT="0" marB="0"/>
                </a:tc>
                <a:tc hMerge="1">
                  <a:txBody>
                    <a:bodyPr/>
                    <a:lstStyle/>
                    <a:p>
                      <a:endParaRPr lang="en-US"/>
                    </a:p>
                  </a:txBody>
                  <a:tcPr/>
                </a:tc>
                <a:tc hMerge="1">
                  <a:txBody>
                    <a:bodyPr/>
                    <a:lstStyle/>
                    <a:p>
                      <a:endParaRPr lang="en-US"/>
                    </a:p>
                  </a:txBody>
                  <a:tcPr/>
                </a:tc>
              </a:tr>
              <a:tr h="231227">
                <a:tc>
                  <a:txBody>
                    <a:bodyPr/>
                    <a:lstStyle/>
                    <a:p>
                      <a:pPr marL="0" marR="0" algn="ctr">
                        <a:spcBef>
                          <a:spcPts val="0"/>
                        </a:spcBef>
                        <a:spcAft>
                          <a:spcPts val="0"/>
                        </a:spcAft>
                      </a:pPr>
                      <a:r>
                        <a:rPr lang="en-US" sz="1400" dirty="0">
                          <a:effectLst/>
                        </a:rPr>
                        <a:t>Target INR 2 - 3</a:t>
                      </a:r>
                      <a:endParaRPr lang="en-US" sz="1400" dirty="0">
                        <a:effectLst/>
                        <a:latin typeface="Arial"/>
                        <a:ea typeface="Calibri"/>
                      </a:endParaRPr>
                    </a:p>
                  </a:txBody>
                  <a:tcPr marL="63846" marR="63846" marT="0" marB="0"/>
                </a:tc>
                <a:tc>
                  <a:txBody>
                    <a:bodyPr/>
                    <a:lstStyle/>
                    <a:p>
                      <a:pPr marL="0" marR="0" algn="ctr">
                        <a:spcBef>
                          <a:spcPts val="0"/>
                        </a:spcBef>
                        <a:spcAft>
                          <a:spcPts val="0"/>
                        </a:spcAft>
                      </a:pPr>
                      <a:r>
                        <a:rPr lang="en-US" sz="1400" b="1" dirty="0">
                          <a:effectLst/>
                        </a:rPr>
                        <a:t>Dosing Adjustment</a:t>
                      </a:r>
                      <a:endParaRPr lang="en-US" sz="1400" b="1" dirty="0">
                        <a:effectLst/>
                        <a:latin typeface="Arial"/>
                        <a:ea typeface="Calibri"/>
                      </a:endParaRPr>
                    </a:p>
                  </a:txBody>
                  <a:tcPr marL="63846" marR="63846" marT="0" marB="0"/>
                </a:tc>
                <a:tc>
                  <a:txBody>
                    <a:bodyPr/>
                    <a:lstStyle/>
                    <a:p>
                      <a:pPr marL="0" marR="0" algn="ctr">
                        <a:spcBef>
                          <a:spcPts val="0"/>
                        </a:spcBef>
                        <a:spcAft>
                          <a:spcPts val="0"/>
                        </a:spcAft>
                      </a:pPr>
                      <a:r>
                        <a:rPr lang="en-US" sz="1400" b="1" dirty="0">
                          <a:solidFill>
                            <a:schemeClr val="bg1"/>
                          </a:solidFill>
                          <a:effectLst/>
                        </a:rPr>
                        <a:t>Target INR 2.5-3.5</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r h="1618593">
                <a:tc>
                  <a:txBody>
                    <a:bodyPr/>
                    <a:lstStyle/>
                    <a:p>
                      <a:pPr marL="0" marR="0">
                        <a:spcBef>
                          <a:spcPts val="0"/>
                        </a:spcBef>
                        <a:spcAft>
                          <a:spcPts val="0"/>
                        </a:spcAft>
                      </a:pPr>
                      <a:r>
                        <a:rPr lang="en-US" sz="1400" dirty="0">
                          <a:effectLst/>
                        </a:rPr>
                        <a:t>INR &lt; 1.5</a:t>
                      </a:r>
                      <a:endParaRPr lang="en-US" sz="1400" dirty="0">
                        <a:effectLst/>
                        <a:latin typeface="Arial"/>
                        <a:ea typeface="Calibri"/>
                      </a:endParaRPr>
                    </a:p>
                  </a:txBody>
                  <a:tcPr marL="63846" marR="63846" marT="0" marB="0"/>
                </a:tc>
                <a:tc>
                  <a:txBody>
                    <a:bodyPr/>
                    <a:lstStyle/>
                    <a:p>
                      <a:pPr marL="342900" marR="0" lvl="0" indent="-342900">
                        <a:spcBef>
                          <a:spcPts val="0"/>
                        </a:spcBef>
                        <a:spcAft>
                          <a:spcPts val="0"/>
                        </a:spcAft>
                        <a:buFont typeface="Symbol"/>
                        <a:buChar char=""/>
                      </a:pPr>
                      <a:r>
                        <a:rPr lang="en-US" sz="1500" dirty="0">
                          <a:effectLst/>
                        </a:rPr>
                        <a:t>consider booster dose of 1.5-2 times daily maintenance dose</a:t>
                      </a:r>
                    </a:p>
                    <a:p>
                      <a:pPr marL="342900" marR="0" lvl="0" indent="-342900">
                        <a:spcBef>
                          <a:spcPts val="0"/>
                        </a:spcBef>
                        <a:spcAft>
                          <a:spcPts val="0"/>
                        </a:spcAft>
                        <a:buFont typeface="Symbol"/>
                        <a:buChar char=""/>
                      </a:pPr>
                      <a:r>
                        <a:rPr lang="en-US" sz="1500" dirty="0">
                          <a:effectLst/>
                        </a:rPr>
                        <a:t>consider resumption of prior maintenance dose if factor causing decreased INR is transient, (i.e. missed warfarin doses)</a:t>
                      </a:r>
                    </a:p>
                    <a:p>
                      <a:pPr marL="342900" marR="0" lvl="0" indent="-342900">
                        <a:spcBef>
                          <a:spcPts val="0"/>
                        </a:spcBef>
                        <a:spcAft>
                          <a:spcPts val="0"/>
                        </a:spcAft>
                        <a:buFont typeface="Symbol"/>
                        <a:buChar char=""/>
                      </a:pPr>
                      <a:r>
                        <a:rPr lang="en-US" sz="1500" dirty="0">
                          <a:effectLst/>
                        </a:rPr>
                        <a:t>if dosage adjustment is needed increase maintenance dose by 10-20%</a:t>
                      </a:r>
                      <a:endParaRPr lang="en-US" sz="1500" dirty="0">
                        <a:effectLst/>
                        <a:latin typeface="Arial"/>
                        <a:ea typeface="Calibri"/>
                      </a:endParaRPr>
                    </a:p>
                  </a:txBody>
                  <a:tcPr marL="63846" marR="63846" marT="0" marB="0"/>
                </a:tc>
                <a:tc>
                  <a:txBody>
                    <a:bodyPr/>
                    <a:lstStyle/>
                    <a:p>
                      <a:pPr marL="0" marR="0">
                        <a:spcBef>
                          <a:spcPts val="0"/>
                        </a:spcBef>
                        <a:spcAft>
                          <a:spcPts val="0"/>
                        </a:spcAft>
                      </a:pPr>
                      <a:r>
                        <a:rPr lang="en-US" sz="1400" b="1" dirty="0">
                          <a:solidFill>
                            <a:schemeClr val="bg1"/>
                          </a:solidFill>
                          <a:effectLst/>
                        </a:rPr>
                        <a:t>INR &lt; 2</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r h="1618593">
                <a:tc>
                  <a:txBody>
                    <a:bodyPr/>
                    <a:lstStyle/>
                    <a:p>
                      <a:pPr marL="0" marR="0">
                        <a:spcBef>
                          <a:spcPts val="0"/>
                        </a:spcBef>
                        <a:spcAft>
                          <a:spcPts val="0"/>
                        </a:spcAft>
                      </a:pPr>
                      <a:r>
                        <a:rPr lang="en-US" sz="1400" dirty="0">
                          <a:effectLst/>
                        </a:rPr>
                        <a:t>INR 1.5 - 1.7</a:t>
                      </a:r>
                      <a:endParaRPr lang="en-US" sz="1400" dirty="0">
                        <a:effectLst/>
                        <a:latin typeface="Arial"/>
                        <a:ea typeface="Calibri"/>
                      </a:endParaRPr>
                    </a:p>
                  </a:txBody>
                  <a:tcPr marL="63846" marR="63846" marT="0" marB="0"/>
                </a:tc>
                <a:tc>
                  <a:txBody>
                    <a:bodyPr/>
                    <a:lstStyle/>
                    <a:p>
                      <a:pPr marL="342900" marR="0" lvl="0" indent="-342900">
                        <a:spcBef>
                          <a:spcPts val="0"/>
                        </a:spcBef>
                        <a:spcAft>
                          <a:spcPts val="0"/>
                        </a:spcAft>
                        <a:buFont typeface="Symbol"/>
                        <a:buChar char=""/>
                      </a:pPr>
                      <a:r>
                        <a:rPr lang="en-US" sz="1500" dirty="0">
                          <a:effectLst/>
                        </a:rPr>
                        <a:t>consider booster dose of 1.5-2 times daily maintenance dose</a:t>
                      </a:r>
                    </a:p>
                    <a:p>
                      <a:pPr marL="342900" marR="0" lvl="0" indent="-342900">
                        <a:spcBef>
                          <a:spcPts val="0"/>
                        </a:spcBef>
                        <a:spcAft>
                          <a:spcPts val="0"/>
                        </a:spcAft>
                        <a:buFont typeface="Symbol"/>
                        <a:buChar char=""/>
                      </a:pPr>
                      <a:r>
                        <a:rPr lang="en-US" sz="1500" dirty="0">
                          <a:effectLst/>
                        </a:rPr>
                        <a:t>consider resumption of prior maintenance dose if factor causing decreased INR is transient, (i.e. missed warfarin doses)</a:t>
                      </a:r>
                    </a:p>
                    <a:p>
                      <a:pPr marL="342900" marR="0" lvl="0" indent="-342900">
                        <a:spcBef>
                          <a:spcPts val="0"/>
                        </a:spcBef>
                        <a:spcAft>
                          <a:spcPts val="0"/>
                        </a:spcAft>
                        <a:buFont typeface="Symbol"/>
                        <a:buChar char=""/>
                      </a:pPr>
                      <a:r>
                        <a:rPr lang="en-US" sz="1500" dirty="0">
                          <a:effectLst/>
                        </a:rPr>
                        <a:t>if dosage adjustment is needed, increase maintenance dose by 5-15% </a:t>
                      </a:r>
                      <a:endParaRPr lang="en-US" sz="1500" dirty="0">
                        <a:effectLst/>
                        <a:latin typeface="Arial"/>
                        <a:ea typeface="Calibri"/>
                      </a:endParaRPr>
                    </a:p>
                  </a:txBody>
                  <a:tcPr marL="63846" marR="63846" marT="0" marB="0"/>
                </a:tc>
                <a:tc>
                  <a:txBody>
                    <a:bodyPr/>
                    <a:lstStyle/>
                    <a:p>
                      <a:pPr marL="0" marR="0">
                        <a:spcBef>
                          <a:spcPts val="0"/>
                        </a:spcBef>
                        <a:spcAft>
                          <a:spcPts val="0"/>
                        </a:spcAft>
                      </a:pPr>
                      <a:r>
                        <a:rPr lang="en-US" sz="1400" b="1" dirty="0">
                          <a:solidFill>
                            <a:schemeClr val="bg1"/>
                          </a:solidFill>
                          <a:effectLst/>
                        </a:rPr>
                        <a:t>INR 2-2.3</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r h="3005958">
                <a:tc>
                  <a:txBody>
                    <a:bodyPr/>
                    <a:lstStyle/>
                    <a:p>
                      <a:pPr marL="0" marR="0">
                        <a:spcBef>
                          <a:spcPts val="0"/>
                        </a:spcBef>
                        <a:spcAft>
                          <a:spcPts val="0"/>
                        </a:spcAft>
                      </a:pPr>
                      <a:r>
                        <a:rPr lang="en-US" sz="1400" dirty="0">
                          <a:effectLst/>
                        </a:rPr>
                        <a:t>INR 1.8 - 1.9</a:t>
                      </a:r>
                      <a:endParaRPr lang="en-US" sz="1400" dirty="0">
                        <a:effectLst/>
                        <a:latin typeface="Arial"/>
                        <a:ea typeface="Calibri"/>
                      </a:endParaRPr>
                    </a:p>
                  </a:txBody>
                  <a:tcPr marL="63846" marR="63846" marT="0" marB="0"/>
                </a:tc>
                <a:tc>
                  <a:txBody>
                    <a:bodyPr/>
                    <a:lstStyle/>
                    <a:p>
                      <a:pPr marL="342900" marR="0" lvl="0" indent="-342900">
                        <a:spcBef>
                          <a:spcPts val="0"/>
                        </a:spcBef>
                        <a:spcAft>
                          <a:spcPts val="0"/>
                        </a:spcAft>
                        <a:buFont typeface="Symbol"/>
                        <a:buChar char=""/>
                      </a:pPr>
                      <a:r>
                        <a:rPr lang="en-US" sz="1500" dirty="0">
                          <a:effectLst/>
                        </a:rPr>
                        <a:t>no dosage adjustment may be necessary:   if the last two INR’s were in range, if there is no clear explanation for the INR to be out of range and if in the judgment of the clinician the INR does not represent an increased risk of thromboembolism for the patient</a:t>
                      </a:r>
                    </a:p>
                    <a:p>
                      <a:pPr marL="342900" marR="0" lvl="0" indent="-342900">
                        <a:spcBef>
                          <a:spcPts val="0"/>
                        </a:spcBef>
                        <a:spcAft>
                          <a:spcPts val="0"/>
                        </a:spcAft>
                        <a:buFont typeface="Symbol"/>
                        <a:buChar char=""/>
                      </a:pPr>
                      <a:r>
                        <a:rPr lang="en-US" sz="1500" dirty="0">
                          <a:effectLst/>
                        </a:rPr>
                        <a:t>consider booster dose of 1.5-2 times daily maintenance dose</a:t>
                      </a:r>
                    </a:p>
                    <a:p>
                      <a:pPr marL="342900" marR="0" lvl="0" indent="-342900">
                        <a:spcBef>
                          <a:spcPts val="0"/>
                        </a:spcBef>
                        <a:spcAft>
                          <a:spcPts val="0"/>
                        </a:spcAft>
                        <a:buFont typeface="Symbol"/>
                        <a:buChar char=""/>
                      </a:pPr>
                      <a:r>
                        <a:rPr lang="en-US" sz="1500" dirty="0">
                          <a:effectLst/>
                        </a:rPr>
                        <a:t>consider resumption of prior maintenance dose if factor causing decreased INR is transient, (i.e. missed warfarin doses)</a:t>
                      </a:r>
                    </a:p>
                    <a:p>
                      <a:pPr marL="342900" marR="0" lvl="0" indent="-342900">
                        <a:spcBef>
                          <a:spcPts val="0"/>
                        </a:spcBef>
                        <a:spcAft>
                          <a:spcPts val="0"/>
                        </a:spcAft>
                        <a:buFont typeface="Symbol"/>
                        <a:buChar char=""/>
                      </a:pPr>
                      <a:r>
                        <a:rPr lang="en-US" sz="1500" dirty="0">
                          <a:effectLst/>
                        </a:rPr>
                        <a:t>if dosage adjustment is needed, increase maintenance dose by 5-10%</a:t>
                      </a:r>
                      <a:endParaRPr lang="en-US" sz="1500" dirty="0">
                        <a:effectLst/>
                        <a:latin typeface="Arial"/>
                        <a:ea typeface="Calibri"/>
                      </a:endParaRPr>
                    </a:p>
                  </a:txBody>
                  <a:tcPr marL="63846" marR="63846" marT="0" marB="0"/>
                </a:tc>
                <a:tc>
                  <a:txBody>
                    <a:bodyPr/>
                    <a:lstStyle/>
                    <a:p>
                      <a:pPr marL="0" marR="0">
                        <a:spcBef>
                          <a:spcPts val="0"/>
                        </a:spcBef>
                        <a:spcAft>
                          <a:spcPts val="0"/>
                        </a:spcAft>
                      </a:pPr>
                      <a:r>
                        <a:rPr lang="en-US" sz="1400" b="1" dirty="0">
                          <a:solidFill>
                            <a:schemeClr val="bg1"/>
                          </a:solidFill>
                          <a:effectLst/>
                        </a:rPr>
                        <a:t>INR 2.3-2.4</a:t>
                      </a:r>
                      <a:endParaRPr lang="en-US" sz="1400" b="1" dirty="0">
                        <a:solidFill>
                          <a:schemeClr val="bg1"/>
                        </a:solidFill>
                        <a:effectLst/>
                        <a:latin typeface="Arial"/>
                        <a:ea typeface="Calibri"/>
                      </a:endParaRPr>
                    </a:p>
                  </a:txBody>
                  <a:tcPr marL="63846" marR="63846"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2716262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5223399"/>
              </p:ext>
            </p:extLst>
          </p:nvPr>
        </p:nvGraphicFramePr>
        <p:xfrm>
          <a:off x="457200" y="1861587"/>
          <a:ext cx="8077200" cy="1491213"/>
        </p:xfrm>
        <a:graphic>
          <a:graphicData uri="http://schemas.openxmlformats.org/drawingml/2006/table">
            <a:tbl>
              <a:tblPr firstRow="1" firstCol="1" lastRow="1" lastCol="1" bandRow="1" bandCol="1">
                <a:tableStyleId>{5C22544A-7EE6-4342-B048-85BDC9FD1C3A}</a:tableStyleId>
              </a:tblPr>
              <a:tblGrid>
                <a:gridCol w="1711491"/>
                <a:gridCol w="1060951"/>
                <a:gridCol w="2758318"/>
                <a:gridCol w="1485489"/>
                <a:gridCol w="1060951"/>
              </a:tblGrid>
              <a:tr h="379634">
                <a:tc>
                  <a:txBody>
                    <a:bodyPr/>
                    <a:lstStyle/>
                    <a:p>
                      <a:pPr marL="0" marR="0">
                        <a:spcBef>
                          <a:spcPts val="0"/>
                        </a:spcBef>
                        <a:spcAft>
                          <a:spcPts val="0"/>
                        </a:spcAft>
                      </a:pPr>
                      <a:r>
                        <a:rPr lang="en-US" sz="1400" dirty="0">
                          <a:solidFill>
                            <a:schemeClr val="tx1"/>
                          </a:solidFill>
                          <a:effectLst/>
                        </a:rPr>
                        <a:t>Initial Dose (mg):</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rPr>
                        <a:t> </a:t>
                      </a:r>
                      <a:r>
                        <a:rPr lang="en-US" sz="1400" dirty="0" smtClean="0">
                          <a:solidFill>
                            <a:schemeClr val="tx1"/>
                          </a:solidFill>
                          <a:effectLst/>
                        </a:rPr>
                        <a:t>7mg</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rPr>
                        <a:t>Date of Administration: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dirty="0">
                          <a:solidFill>
                            <a:schemeClr val="tx1"/>
                          </a:solidFill>
                          <a:effectLst/>
                        </a:rPr>
                        <a:t> </a:t>
                      </a:r>
                      <a:r>
                        <a:rPr lang="en-US" sz="1400" dirty="0" smtClean="0">
                          <a:solidFill>
                            <a:schemeClr val="tx1"/>
                          </a:solidFill>
                          <a:effectLst/>
                        </a:rPr>
                        <a:t>10/4/15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579">
                <a:tc gridSpan="2">
                  <a:txBody>
                    <a:bodyPr/>
                    <a:lstStyle/>
                    <a:p>
                      <a:pPr marL="0" marR="0">
                        <a:spcBef>
                          <a:spcPts val="0"/>
                        </a:spcBef>
                        <a:spcAft>
                          <a:spcPts val="0"/>
                        </a:spcAft>
                      </a:pPr>
                      <a:r>
                        <a:rPr lang="en-US" sz="1400" dirty="0">
                          <a:solidFill>
                            <a:schemeClr val="tx1"/>
                          </a:solidFill>
                          <a:effectLst/>
                        </a:rPr>
                        <a:t>Additional Comments:</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en-US" sz="1400" dirty="0">
                          <a:solidFill>
                            <a:schemeClr val="tx1"/>
                          </a:solidFill>
                          <a:effectLst/>
                        </a:rPr>
                        <a:t> </a:t>
                      </a:r>
                      <a:r>
                        <a:rPr lang="en-US" sz="1400" dirty="0" smtClean="0">
                          <a:solidFill>
                            <a:schemeClr val="tx1"/>
                          </a:solidFill>
                          <a:effectLst/>
                        </a:rPr>
                        <a:t>INR</a:t>
                      </a:r>
                      <a:r>
                        <a:rPr lang="en-US" sz="1400" baseline="0" dirty="0" smtClean="0">
                          <a:solidFill>
                            <a:schemeClr val="tx1"/>
                          </a:solidFill>
                          <a:effectLst/>
                        </a:rPr>
                        <a:t> 1.7 today.  On 6mg daily PTA.  Levofloxacin started today, which may increase INR.  Will monitor INR daily.</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67216372"/>
              </p:ext>
            </p:extLst>
          </p:nvPr>
        </p:nvGraphicFramePr>
        <p:xfrm>
          <a:off x="457200" y="2978878"/>
          <a:ext cx="8077200" cy="1279106"/>
        </p:xfrm>
        <a:graphic>
          <a:graphicData uri="http://schemas.openxmlformats.org/drawingml/2006/table">
            <a:tbl>
              <a:tblPr firstRow="1" firstCol="1" lastRow="1" lastCol="1" bandRow="1" bandCol="1">
                <a:tableStyleId>{5C22544A-7EE6-4342-B048-85BDC9FD1C3A}</a:tableStyleId>
              </a:tblPr>
              <a:tblGrid>
                <a:gridCol w="1371600"/>
                <a:gridCol w="2590800"/>
                <a:gridCol w="3952240"/>
                <a:gridCol w="162560"/>
              </a:tblGrid>
              <a:tr h="391071">
                <a:tc>
                  <a:txBody>
                    <a:bodyPr/>
                    <a:lstStyle/>
                    <a:p>
                      <a:pPr marL="0" marR="0" algn="l">
                        <a:spcBef>
                          <a:spcPts val="0"/>
                        </a:spcBef>
                        <a:spcAft>
                          <a:spcPts val="0"/>
                        </a:spcAft>
                      </a:pPr>
                      <a:r>
                        <a:rPr lang="en-US" sz="1400" dirty="0">
                          <a:solidFill>
                            <a:schemeClr val="tx1"/>
                          </a:solidFill>
                          <a:effectLst/>
                        </a:rPr>
                        <a:t>Date</a:t>
                      </a:r>
                      <a:r>
                        <a:rPr lang="en-US" sz="1400" dirty="0" smtClean="0">
                          <a:solidFill>
                            <a:schemeClr val="tx1"/>
                          </a:solidFill>
                          <a:effectLst/>
                        </a:rPr>
                        <a:t>: 10/4/2015</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Time</a:t>
                      </a:r>
                      <a:r>
                        <a:rPr lang="en-US" sz="1400" dirty="0" smtClean="0">
                          <a:solidFill>
                            <a:schemeClr val="tx1"/>
                          </a:solidFill>
                          <a:effectLst/>
                        </a:rPr>
                        <a:t>: 12:30pm</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a:solidFill>
                            <a:schemeClr val="tx1"/>
                          </a:solidFill>
                          <a:effectLst/>
                        </a:rPr>
                        <a:t> </a:t>
                      </a:r>
                      <a:endParaRPr lang="en-US" sz="12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1315">
                <a:tc>
                  <a:txBody>
                    <a:bodyPr/>
                    <a:lstStyle/>
                    <a:p>
                      <a:pPr marL="0" marR="0" algn="l">
                        <a:spcBef>
                          <a:spcPts val="0"/>
                        </a:spcBef>
                        <a:spcAft>
                          <a:spcPts val="0"/>
                        </a:spcAft>
                      </a:pPr>
                      <a:r>
                        <a:rPr lang="en-US" sz="1400">
                          <a:solidFill>
                            <a:schemeClr val="tx1"/>
                          </a:solidFill>
                          <a:effectLst/>
                        </a:rPr>
                        <a:t>Pharmacist Name:</a:t>
                      </a:r>
                      <a:endParaRPr lang="en-US" sz="140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A. Pharmacist, </a:t>
                      </a:r>
                      <a:r>
                        <a:rPr lang="en-US" sz="1400" dirty="0" err="1" smtClean="0">
                          <a:solidFill>
                            <a:schemeClr val="tx1"/>
                          </a:solidFill>
                          <a:effectLst/>
                        </a:rPr>
                        <a:t>PharmD</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Signature:</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100" dirty="0">
                          <a:solidFill>
                            <a:schemeClr val="tx1"/>
                          </a:solidFill>
                          <a:effectLst/>
                        </a:rPr>
                        <a:t> </a:t>
                      </a:r>
                      <a:endParaRPr lang="en-US" sz="12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860">
                <a:tc>
                  <a:txBody>
                    <a:bodyPr/>
                    <a:lstStyle/>
                    <a:p>
                      <a:pPr marL="0" marR="0" algn="l">
                        <a:spcBef>
                          <a:spcPts val="0"/>
                        </a:spcBef>
                        <a:spcAft>
                          <a:spcPts val="0"/>
                        </a:spcAft>
                      </a:pPr>
                      <a:r>
                        <a:rPr lang="en-US" sz="1400" dirty="0">
                          <a:solidFill>
                            <a:schemeClr val="tx1"/>
                          </a:solidFill>
                          <a:effectLst/>
                        </a:rPr>
                        <a:t>Contact Information:</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solidFill>
                            <a:schemeClr val="tx1"/>
                          </a:solidFill>
                          <a:effectLst/>
                        </a:rPr>
                        <a:t> </a:t>
                      </a:r>
                      <a:r>
                        <a:rPr lang="en-US" sz="1400" dirty="0" smtClean="0">
                          <a:solidFill>
                            <a:schemeClr val="tx1"/>
                          </a:solidFill>
                          <a:effectLst/>
                        </a:rPr>
                        <a:t>x7627</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l">
                        <a:spcBef>
                          <a:spcPts val="0"/>
                        </a:spcBef>
                        <a:spcAft>
                          <a:spcPts val="0"/>
                        </a:spcAft>
                      </a:pPr>
                      <a:r>
                        <a:rPr lang="en-US" sz="1400" dirty="0">
                          <a:solidFill>
                            <a:schemeClr val="tx1"/>
                          </a:solidFill>
                          <a:effectLst/>
                        </a:rPr>
                        <a:t> </a:t>
                      </a:r>
                      <a:endParaRPr lang="en-US" sz="1400" dirty="0">
                        <a:solidFill>
                          <a:schemeClr val="tx1"/>
                        </a:solidFill>
                        <a:effectLst/>
                        <a:latin typeface="Arial"/>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bl>
          </a:graphicData>
        </a:graphic>
      </p:graphicFrame>
      <p:sp>
        <p:nvSpPr>
          <p:cNvPr id="6" name="Rectangle 1"/>
          <p:cNvSpPr>
            <a:spLocks noChangeArrowheads="1"/>
          </p:cNvSpPr>
          <p:nvPr/>
        </p:nvSpPr>
        <p:spPr bwMode="auto">
          <a:xfrm>
            <a:off x="1306513" y="3563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Freeform 12"/>
          <p:cNvSpPr/>
          <p:nvPr/>
        </p:nvSpPr>
        <p:spPr>
          <a:xfrm>
            <a:off x="5562600" y="3444325"/>
            <a:ext cx="1696740" cy="348213"/>
          </a:xfrm>
          <a:custGeom>
            <a:avLst/>
            <a:gdLst>
              <a:gd name="connsiteX0" fmla="*/ 0 w 1259548"/>
              <a:gd name="connsiteY0" fmla="*/ 245607 h 390463"/>
              <a:gd name="connsiteX1" fmla="*/ 99588 w 1259548"/>
              <a:gd name="connsiteY1" fmla="*/ 200340 h 390463"/>
              <a:gd name="connsiteX2" fmla="*/ 72428 w 1259548"/>
              <a:gd name="connsiteY2" fmla="*/ 146019 h 390463"/>
              <a:gd name="connsiteX3" fmla="*/ 81481 w 1259548"/>
              <a:gd name="connsiteY3" fmla="*/ 263714 h 390463"/>
              <a:gd name="connsiteX4" fmla="*/ 108642 w 1259548"/>
              <a:gd name="connsiteY4" fmla="*/ 272767 h 390463"/>
              <a:gd name="connsiteX5" fmla="*/ 262550 w 1259548"/>
              <a:gd name="connsiteY5" fmla="*/ 263714 h 390463"/>
              <a:gd name="connsiteX6" fmla="*/ 298764 w 1259548"/>
              <a:gd name="connsiteY6" fmla="*/ 245607 h 390463"/>
              <a:gd name="connsiteX7" fmla="*/ 316871 w 1259548"/>
              <a:gd name="connsiteY7" fmla="*/ 209393 h 390463"/>
              <a:gd name="connsiteX8" fmla="*/ 325925 w 1259548"/>
              <a:gd name="connsiteY8" fmla="*/ 28324 h 390463"/>
              <a:gd name="connsiteX9" fmla="*/ 334978 w 1259548"/>
              <a:gd name="connsiteY9" fmla="*/ 1163 h 390463"/>
              <a:gd name="connsiteX10" fmla="*/ 316871 w 1259548"/>
              <a:gd name="connsiteY10" fmla="*/ 37377 h 390463"/>
              <a:gd name="connsiteX11" fmla="*/ 289711 w 1259548"/>
              <a:gd name="connsiteY11" fmla="*/ 118859 h 390463"/>
              <a:gd name="connsiteX12" fmla="*/ 280657 w 1259548"/>
              <a:gd name="connsiteY12" fmla="*/ 209393 h 390463"/>
              <a:gd name="connsiteX13" fmla="*/ 380246 w 1259548"/>
              <a:gd name="connsiteY13" fmla="*/ 182233 h 390463"/>
              <a:gd name="connsiteX14" fmla="*/ 624689 w 1259548"/>
              <a:gd name="connsiteY14" fmla="*/ 164126 h 390463"/>
              <a:gd name="connsiteX15" fmla="*/ 642796 w 1259548"/>
              <a:gd name="connsiteY15" fmla="*/ 127912 h 390463"/>
              <a:gd name="connsiteX16" fmla="*/ 679010 w 1259548"/>
              <a:gd name="connsiteY16" fmla="*/ 91698 h 390463"/>
              <a:gd name="connsiteX17" fmla="*/ 642796 w 1259548"/>
              <a:gd name="connsiteY17" fmla="*/ 200340 h 390463"/>
              <a:gd name="connsiteX18" fmla="*/ 633743 w 1259548"/>
              <a:gd name="connsiteY18" fmla="*/ 354249 h 390463"/>
              <a:gd name="connsiteX19" fmla="*/ 669956 w 1259548"/>
              <a:gd name="connsiteY19" fmla="*/ 299928 h 390463"/>
              <a:gd name="connsiteX20" fmla="*/ 688063 w 1259548"/>
              <a:gd name="connsiteY20" fmla="*/ 236554 h 390463"/>
              <a:gd name="connsiteX21" fmla="*/ 679010 w 1259548"/>
              <a:gd name="connsiteY21" fmla="*/ 209393 h 390463"/>
              <a:gd name="connsiteX22" fmla="*/ 642796 w 1259548"/>
              <a:gd name="connsiteY22" fmla="*/ 200340 h 390463"/>
              <a:gd name="connsiteX23" fmla="*/ 615636 w 1259548"/>
              <a:gd name="connsiteY23" fmla="*/ 191286 h 390463"/>
              <a:gd name="connsiteX24" fmla="*/ 525101 w 1259548"/>
              <a:gd name="connsiteY24" fmla="*/ 200340 h 390463"/>
              <a:gd name="connsiteX25" fmla="*/ 579422 w 1259548"/>
              <a:gd name="connsiteY25" fmla="*/ 218447 h 390463"/>
              <a:gd name="connsiteX26" fmla="*/ 651849 w 1259548"/>
              <a:gd name="connsiteY26" fmla="*/ 227500 h 390463"/>
              <a:gd name="connsiteX27" fmla="*/ 932507 w 1259548"/>
              <a:gd name="connsiteY27" fmla="*/ 218447 h 390463"/>
              <a:gd name="connsiteX28" fmla="*/ 968721 w 1259548"/>
              <a:gd name="connsiteY28" fmla="*/ 173179 h 390463"/>
              <a:gd name="connsiteX29" fmla="*/ 995881 w 1259548"/>
              <a:gd name="connsiteY29" fmla="*/ 155072 h 390463"/>
              <a:gd name="connsiteX30" fmla="*/ 1059255 w 1259548"/>
              <a:gd name="connsiteY30" fmla="*/ 109805 h 390463"/>
              <a:gd name="connsiteX31" fmla="*/ 1032095 w 1259548"/>
              <a:gd name="connsiteY31" fmla="*/ 91698 h 390463"/>
              <a:gd name="connsiteX32" fmla="*/ 950614 w 1259548"/>
              <a:gd name="connsiteY32" fmla="*/ 118859 h 390463"/>
              <a:gd name="connsiteX33" fmla="*/ 968721 w 1259548"/>
              <a:gd name="connsiteY33" fmla="*/ 345195 h 390463"/>
              <a:gd name="connsiteX34" fmla="*/ 977774 w 1259548"/>
              <a:gd name="connsiteY34" fmla="*/ 372356 h 390463"/>
              <a:gd name="connsiteX35" fmla="*/ 1004935 w 1259548"/>
              <a:gd name="connsiteY35" fmla="*/ 390463 h 390463"/>
              <a:gd name="connsiteX36" fmla="*/ 1032095 w 1259548"/>
              <a:gd name="connsiteY36" fmla="*/ 381409 h 390463"/>
              <a:gd name="connsiteX37" fmla="*/ 1122630 w 1259548"/>
              <a:gd name="connsiteY37" fmla="*/ 363302 h 390463"/>
              <a:gd name="connsiteX38" fmla="*/ 1195057 w 1259548"/>
              <a:gd name="connsiteY38" fmla="*/ 299928 h 390463"/>
              <a:gd name="connsiteX39" fmla="*/ 1231271 w 1259548"/>
              <a:gd name="connsiteY39" fmla="*/ 272767 h 390463"/>
              <a:gd name="connsiteX40" fmla="*/ 1258432 w 1259548"/>
              <a:gd name="connsiteY40" fmla="*/ 263714 h 390463"/>
              <a:gd name="connsiteX41" fmla="*/ 1258432 w 1259548"/>
              <a:gd name="connsiteY41" fmla="*/ 254661 h 39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59548" h="390463">
                <a:moveTo>
                  <a:pt x="0" y="245607"/>
                </a:moveTo>
                <a:cubicBezTo>
                  <a:pt x="19443" y="239126"/>
                  <a:pt x="85501" y="221471"/>
                  <a:pt x="99588" y="200340"/>
                </a:cubicBezTo>
                <a:cubicBezTo>
                  <a:pt x="105836" y="190968"/>
                  <a:pt x="74461" y="149068"/>
                  <a:pt x="72428" y="146019"/>
                </a:cubicBezTo>
                <a:cubicBezTo>
                  <a:pt x="75446" y="185251"/>
                  <a:pt x="70671" y="225880"/>
                  <a:pt x="81481" y="263714"/>
                </a:cubicBezTo>
                <a:cubicBezTo>
                  <a:pt x="84103" y="272890"/>
                  <a:pt x="99099" y="272767"/>
                  <a:pt x="108642" y="272767"/>
                </a:cubicBezTo>
                <a:cubicBezTo>
                  <a:pt x="160033" y="272767"/>
                  <a:pt x="211247" y="266732"/>
                  <a:pt x="262550" y="263714"/>
                </a:cubicBezTo>
                <a:cubicBezTo>
                  <a:pt x="274621" y="257678"/>
                  <a:pt x="289221" y="255150"/>
                  <a:pt x="298764" y="245607"/>
                </a:cubicBezTo>
                <a:cubicBezTo>
                  <a:pt x="308307" y="236064"/>
                  <a:pt x="315197" y="222785"/>
                  <a:pt x="316871" y="209393"/>
                </a:cubicBezTo>
                <a:cubicBezTo>
                  <a:pt x="324367" y="149428"/>
                  <a:pt x="320690" y="88529"/>
                  <a:pt x="325925" y="28324"/>
                </a:cubicBezTo>
                <a:cubicBezTo>
                  <a:pt x="326752" y="18817"/>
                  <a:pt x="341727" y="-5585"/>
                  <a:pt x="334978" y="1163"/>
                </a:cubicBezTo>
                <a:cubicBezTo>
                  <a:pt x="325434" y="10706"/>
                  <a:pt x="321716" y="24780"/>
                  <a:pt x="316871" y="37377"/>
                </a:cubicBezTo>
                <a:cubicBezTo>
                  <a:pt x="306594" y="64099"/>
                  <a:pt x="298764" y="91698"/>
                  <a:pt x="289711" y="118859"/>
                </a:cubicBezTo>
                <a:cubicBezTo>
                  <a:pt x="286693" y="149037"/>
                  <a:pt x="255811" y="192001"/>
                  <a:pt x="280657" y="209393"/>
                </a:cubicBezTo>
                <a:cubicBezTo>
                  <a:pt x="308846" y="229125"/>
                  <a:pt x="346131" y="186722"/>
                  <a:pt x="380246" y="182233"/>
                </a:cubicBezTo>
                <a:cubicBezTo>
                  <a:pt x="461252" y="171574"/>
                  <a:pt x="543208" y="170162"/>
                  <a:pt x="624689" y="164126"/>
                </a:cubicBezTo>
                <a:cubicBezTo>
                  <a:pt x="630725" y="152055"/>
                  <a:pt x="634698" y="138709"/>
                  <a:pt x="642796" y="127912"/>
                </a:cubicBezTo>
                <a:cubicBezTo>
                  <a:pt x="653039" y="114255"/>
                  <a:pt x="679010" y="74627"/>
                  <a:pt x="679010" y="91698"/>
                </a:cubicBezTo>
                <a:cubicBezTo>
                  <a:pt x="679010" y="129871"/>
                  <a:pt x="654867" y="164126"/>
                  <a:pt x="642796" y="200340"/>
                </a:cubicBezTo>
                <a:cubicBezTo>
                  <a:pt x="639778" y="251643"/>
                  <a:pt x="620221" y="304668"/>
                  <a:pt x="633743" y="354249"/>
                </a:cubicBezTo>
                <a:cubicBezTo>
                  <a:pt x="639469" y="375244"/>
                  <a:pt x="663074" y="320573"/>
                  <a:pt x="669956" y="299928"/>
                </a:cubicBezTo>
                <a:cubicBezTo>
                  <a:pt x="682945" y="260963"/>
                  <a:pt x="676695" y="282026"/>
                  <a:pt x="688063" y="236554"/>
                </a:cubicBezTo>
                <a:cubicBezTo>
                  <a:pt x="685045" y="227500"/>
                  <a:pt x="686462" y="215355"/>
                  <a:pt x="679010" y="209393"/>
                </a:cubicBezTo>
                <a:cubicBezTo>
                  <a:pt x="669294" y="201620"/>
                  <a:pt x="654760" y="203758"/>
                  <a:pt x="642796" y="200340"/>
                </a:cubicBezTo>
                <a:cubicBezTo>
                  <a:pt x="633620" y="197718"/>
                  <a:pt x="624689" y="194304"/>
                  <a:pt x="615636" y="191286"/>
                </a:cubicBezTo>
                <a:cubicBezTo>
                  <a:pt x="585458" y="194304"/>
                  <a:pt x="549364" y="182142"/>
                  <a:pt x="525101" y="200340"/>
                </a:cubicBezTo>
                <a:cubicBezTo>
                  <a:pt x="509832" y="211792"/>
                  <a:pt x="560759" y="214448"/>
                  <a:pt x="579422" y="218447"/>
                </a:cubicBezTo>
                <a:cubicBezTo>
                  <a:pt x="603212" y="223545"/>
                  <a:pt x="627707" y="224482"/>
                  <a:pt x="651849" y="227500"/>
                </a:cubicBezTo>
                <a:lnTo>
                  <a:pt x="932507" y="218447"/>
                </a:lnTo>
                <a:cubicBezTo>
                  <a:pt x="951553" y="215182"/>
                  <a:pt x="955057" y="186843"/>
                  <a:pt x="968721" y="173179"/>
                </a:cubicBezTo>
                <a:cubicBezTo>
                  <a:pt x="976415" y="165485"/>
                  <a:pt x="987522" y="162038"/>
                  <a:pt x="995881" y="155072"/>
                </a:cubicBezTo>
                <a:cubicBezTo>
                  <a:pt x="1050936" y="109194"/>
                  <a:pt x="992248" y="143310"/>
                  <a:pt x="1059255" y="109805"/>
                </a:cubicBezTo>
                <a:cubicBezTo>
                  <a:pt x="1050202" y="103769"/>
                  <a:pt x="1042909" y="92900"/>
                  <a:pt x="1032095" y="91698"/>
                </a:cubicBezTo>
                <a:cubicBezTo>
                  <a:pt x="990275" y="87052"/>
                  <a:pt x="979276" y="99751"/>
                  <a:pt x="950614" y="118859"/>
                </a:cubicBezTo>
                <a:cubicBezTo>
                  <a:pt x="954013" y="176644"/>
                  <a:pt x="956646" y="278780"/>
                  <a:pt x="968721" y="345195"/>
                </a:cubicBezTo>
                <a:cubicBezTo>
                  <a:pt x="970428" y="354584"/>
                  <a:pt x="971812" y="364904"/>
                  <a:pt x="977774" y="372356"/>
                </a:cubicBezTo>
                <a:cubicBezTo>
                  <a:pt x="984571" y="380853"/>
                  <a:pt x="995881" y="384427"/>
                  <a:pt x="1004935" y="390463"/>
                </a:cubicBezTo>
                <a:cubicBezTo>
                  <a:pt x="1013988" y="387445"/>
                  <a:pt x="1022796" y="383555"/>
                  <a:pt x="1032095" y="381409"/>
                </a:cubicBezTo>
                <a:cubicBezTo>
                  <a:pt x="1062083" y="374489"/>
                  <a:pt x="1094055" y="374732"/>
                  <a:pt x="1122630" y="363302"/>
                </a:cubicBezTo>
                <a:cubicBezTo>
                  <a:pt x="1148791" y="352838"/>
                  <a:pt x="1173517" y="318391"/>
                  <a:pt x="1195057" y="299928"/>
                </a:cubicBezTo>
                <a:cubicBezTo>
                  <a:pt x="1206514" y="290108"/>
                  <a:pt x="1218170" y="280253"/>
                  <a:pt x="1231271" y="272767"/>
                </a:cubicBezTo>
                <a:cubicBezTo>
                  <a:pt x="1239557" y="268032"/>
                  <a:pt x="1250491" y="269007"/>
                  <a:pt x="1258432" y="263714"/>
                </a:cubicBezTo>
                <a:cubicBezTo>
                  <a:pt x="1260943" y="262040"/>
                  <a:pt x="1258432" y="257679"/>
                  <a:pt x="1258432" y="2546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p:txBody>
          <a:bodyPr/>
          <a:lstStyle/>
          <a:p>
            <a:r>
              <a:rPr lang="en-US" dirty="0"/>
              <a:t>Sample Case </a:t>
            </a:r>
            <a:r>
              <a:rPr lang="en-US" dirty="0" smtClean="0"/>
              <a:t>#</a:t>
            </a:r>
            <a:r>
              <a:rPr lang="en-US" dirty="0"/>
              <a:t>2</a:t>
            </a:r>
          </a:p>
        </p:txBody>
      </p:sp>
      <p:sp>
        <p:nvSpPr>
          <p:cNvPr id="15" name="Content Placeholder 14"/>
          <p:cNvSpPr>
            <a:spLocks noGrp="1"/>
          </p:cNvSpPr>
          <p:nvPr>
            <p:ph idx="1"/>
          </p:nvPr>
        </p:nvSpPr>
        <p:spPr>
          <a:xfrm>
            <a:off x="457200" y="4343400"/>
            <a:ext cx="8229600" cy="1782763"/>
          </a:xfrm>
        </p:spPr>
        <p:txBody>
          <a:bodyPr>
            <a:normAutofit fontScale="70000" lnSpcReduction="20000"/>
          </a:bodyPr>
          <a:lstStyle/>
          <a:p>
            <a:r>
              <a:rPr lang="en-US" dirty="0" smtClean="0"/>
              <a:t>Approve order and schedule for 6pm</a:t>
            </a:r>
          </a:p>
          <a:p>
            <a:r>
              <a:rPr lang="en-US" dirty="0" smtClean="0"/>
              <a:t>Double check INR ordered for next day (and CBC if needed)</a:t>
            </a:r>
          </a:p>
          <a:p>
            <a:r>
              <a:rPr lang="en-US" dirty="0" smtClean="0"/>
              <a:t>Make sure order is in CPOE</a:t>
            </a:r>
          </a:p>
          <a:p>
            <a:r>
              <a:rPr lang="en-US" dirty="0" smtClean="0"/>
              <a:t>Complete Documentation</a:t>
            </a:r>
          </a:p>
          <a:p>
            <a:r>
              <a:rPr lang="en-US" dirty="0" smtClean="0"/>
              <a:t>Counseling?</a:t>
            </a:r>
          </a:p>
          <a:p>
            <a:endParaRPr lang="en-US" dirty="0"/>
          </a:p>
        </p:txBody>
      </p:sp>
    </p:spTree>
    <p:extLst>
      <p:ext uri="{BB962C8B-B14F-4D97-AF65-F5344CB8AC3E}">
        <p14:creationId xmlns:p14="http://schemas.microsoft.com/office/powerpoint/2010/main" val="18749664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97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the Provider</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Will </a:t>
            </a:r>
            <a:r>
              <a:rPr lang="en-US" dirty="0"/>
              <a:t>maintain ability to order warfarin if </a:t>
            </a:r>
            <a:r>
              <a:rPr lang="en-US" dirty="0" smtClean="0"/>
              <a:t>desired</a:t>
            </a:r>
            <a:endParaRPr lang="en-US" dirty="0"/>
          </a:p>
          <a:p>
            <a:pPr lvl="1"/>
            <a:r>
              <a:rPr lang="en-US" dirty="0" smtClean="0"/>
              <a:t>Change to provider dosed order</a:t>
            </a:r>
          </a:p>
          <a:p>
            <a:r>
              <a:rPr lang="en-US" dirty="0" smtClean="0"/>
              <a:t>Provider to </a:t>
            </a:r>
            <a:r>
              <a:rPr lang="en-US" dirty="0"/>
              <a:t>discontinue therapy if treatment options and/or plan of care change</a:t>
            </a:r>
            <a:endParaRPr lang="en-US" sz="4000" dirty="0"/>
          </a:p>
          <a:p>
            <a:r>
              <a:rPr lang="en-US" dirty="0"/>
              <a:t>O</a:t>
            </a:r>
            <a:r>
              <a:rPr lang="en-US" dirty="0" smtClean="0"/>
              <a:t>verall anticoagulation needs (i.e. non-warfarin therapy) </a:t>
            </a:r>
            <a:endParaRPr lang="en-US" sz="3600" dirty="0" smtClean="0"/>
          </a:p>
          <a:p>
            <a:r>
              <a:rPr lang="en-US" dirty="0"/>
              <a:t>P</a:t>
            </a:r>
            <a:r>
              <a:rPr lang="en-US" dirty="0" smtClean="0"/>
              <a:t>rovider is responsible for ordering non-warfarin therapy, if required (e.g. unfractionated heparin, enoxaparin</a:t>
            </a:r>
            <a:r>
              <a:rPr lang="en-US" dirty="0"/>
              <a:t>)</a:t>
            </a:r>
            <a:r>
              <a:rPr lang="en-US" dirty="0" smtClean="0"/>
              <a:t> </a:t>
            </a:r>
          </a:p>
          <a:p>
            <a:r>
              <a:rPr lang="en-US" dirty="0" smtClean="0"/>
              <a:t>Discuss concerns </a:t>
            </a:r>
            <a:r>
              <a:rPr lang="en-US" dirty="0"/>
              <a:t>with the pharmacist’s management of </a:t>
            </a:r>
            <a:r>
              <a:rPr lang="en-US" dirty="0" smtClean="0"/>
              <a:t> warfarin</a:t>
            </a:r>
            <a:endParaRPr lang="en-US" sz="3600" dirty="0"/>
          </a:p>
          <a:p>
            <a:r>
              <a:rPr lang="en-US" dirty="0" smtClean="0"/>
              <a:t>Upon </a:t>
            </a:r>
            <a:r>
              <a:rPr lang="en-US" dirty="0"/>
              <a:t>discharge, ordering outpatient </a:t>
            </a:r>
            <a:r>
              <a:rPr lang="en-US" dirty="0" smtClean="0"/>
              <a:t>INR and prescription for warfarin</a:t>
            </a:r>
            <a:endParaRPr lang="en-US" sz="3600" dirty="0"/>
          </a:p>
          <a:p>
            <a:endParaRPr lang="en-US" dirty="0"/>
          </a:p>
        </p:txBody>
      </p:sp>
    </p:spTree>
    <p:extLst>
      <p:ext uri="{BB962C8B-B14F-4D97-AF65-F5344CB8AC3E}">
        <p14:creationId xmlns:p14="http://schemas.microsoft.com/office/powerpoint/2010/main" val="3080132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CPOE – Provider Dosed</a:t>
            </a:r>
            <a:endParaRPr lang="en-US" dirty="0"/>
          </a:p>
        </p:txBody>
      </p:sp>
      <p:sp>
        <p:nvSpPr>
          <p:cNvPr id="5" name="Rectangle 1"/>
          <p:cNvSpPr>
            <a:spLocks noChangeArrowheads="1"/>
          </p:cNvSpPr>
          <p:nvPr/>
        </p:nvSpPr>
        <p:spPr bwMode="auto">
          <a:xfrm>
            <a:off x="1531938" y="1766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a:xfrm>
            <a:off x="457200" y="1295400"/>
            <a:ext cx="8229600" cy="4525963"/>
          </a:xfrm>
        </p:spPr>
        <p:txBody>
          <a:bodyPr>
            <a:noAutofit/>
          </a:bodyPr>
          <a:lstStyle/>
          <a:p>
            <a:pPr marL="0" indent="0">
              <a:buNone/>
            </a:pPr>
            <a:r>
              <a:rPr lang="en-US" sz="1600" dirty="0" smtClean="0">
                <a:sym typeface="Wingdings"/>
              </a:rPr>
              <a:t></a:t>
            </a:r>
            <a:r>
              <a:rPr lang="en-US" sz="1600" dirty="0" smtClean="0"/>
              <a:t> </a:t>
            </a:r>
            <a:r>
              <a:rPr lang="en-US" sz="1600" dirty="0"/>
              <a:t>Warfarin 0.5 mg PO Once x 1 dose</a:t>
            </a:r>
          </a:p>
          <a:p>
            <a:pPr marL="0" indent="0">
              <a:buNone/>
            </a:pPr>
            <a:r>
              <a:rPr lang="en-US" sz="1600" dirty="0">
                <a:sym typeface="Wingdings"/>
              </a:rPr>
              <a:t></a:t>
            </a:r>
            <a:r>
              <a:rPr lang="en-US" sz="1600" dirty="0"/>
              <a:t> Warfarin 1 mg PO Once x 1 dose</a:t>
            </a:r>
          </a:p>
          <a:p>
            <a:pPr marL="0" indent="0">
              <a:buNone/>
            </a:pPr>
            <a:r>
              <a:rPr lang="en-US" sz="1600" dirty="0">
                <a:sym typeface="Wingdings"/>
              </a:rPr>
              <a:t></a:t>
            </a:r>
            <a:r>
              <a:rPr lang="en-US" sz="1600" dirty="0"/>
              <a:t> Warfarin 2 mg PO Once x 1 dose</a:t>
            </a:r>
          </a:p>
          <a:p>
            <a:pPr marL="0" indent="0">
              <a:buNone/>
            </a:pPr>
            <a:r>
              <a:rPr lang="en-US" sz="1600" dirty="0">
                <a:sym typeface="Wingdings"/>
              </a:rPr>
              <a:t></a:t>
            </a:r>
            <a:r>
              <a:rPr lang="en-US" sz="1600" dirty="0"/>
              <a:t> Warfarin 2.5 mg PO Once x 1 dose</a:t>
            </a:r>
          </a:p>
          <a:p>
            <a:pPr marL="0" indent="0">
              <a:buNone/>
            </a:pPr>
            <a:r>
              <a:rPr lang="en-US" sz="1600" dirty="0">
                <a:sym typeface="Wingdings"/>
              </a:rPr>
              <a:t></a:t>
            </a:r>
            <a:r>
              <a:rPr lang="en-US" sz="1600" dirty="0"/>
              <a:t> Warfarin 3 mg PO Once x 1 dose</a:t>
            </a:r>
          </a:p>
          <a:p>
            <a:pPr marL="0" indent="0">
              <a:buNone/>
            </a:pPr>
            <a:r>
              <a:rPr lang="en-US" sz="1600" dirty="0">
                <a:sym typeface="Wingdings"/>
              </a:rPr>
              <a:t></a:t>
            </a:r>
            <a:r>
              <a:rPr lang="en-US" sz="1600" dirty="0"/>
              <a:t> Warfarin 4 mg PO Once x 1 dose</a:t>
            </a:r>
          </a:p>
          <a:p>
            <a:pPr marL="0" indent="0">
              <a:buNone/>
            </a:pPr>
            <a:r>
              <a:rPr lang="en-US" sz="1600" dirty="0">
                <a:sym typeface="Wingdings"/>
              </a:rPr>
              <a:t></a:t>
            </a:r>
            <a:r>
              <a:rPr lang="en-US" sz="1600" dirty="0"/>
              <a:t> Warfarin 5 mg PO Once x 1 dose</a:t>
            </a:r>
          </a:p>
          <a:p>
            <a:pPr marL="0" indent="0">
              <a:buNone/>
            </a:pPr>
            <a:r>
              <a:rPr lang="en-US" sz="1600" dirty="0">
                <a:sym typeface="Wingdings"/>
              </a:rPr>
              <a:t></a:t>
            </a:r>
            <a:r>
              <a:rPr lang="en-US" sz="1600" dirty="0"/>
              <a:t> Warfarin 6 mg PO Once x 1 dose</a:t>
            </a:r>
          </a:p>
          <a:p>
            <a:pPr marL="0" indent="0">
              <a:buNone/>
            </a:pPr>
            <a:r>
              <a:rPr lang="en-US" sz="1600" dirty="0">
                <a:sym typeface="Wingdings"/>
              </a:rPr>
              <a:t></a:t>
            </a:r>
            <a:r>
              <a:rPr lang="en-US" sz="1600" dirty="0"/>
              <a:t> Warfarin 7.5 mg PO Once x 1 dose</a:t>
            </a:r>
          </a:p>
          <a:p>
            <a:pPr marL="0" indent="0">
              <a:buNone/>
            </a:pPr>
            <a:r>
              <a:rPr lang="en-US" sz="1600" dirty="0">
                <a:sym typeface="Wingdings"/>
              </a:rPr>
              <a:t></a:t>
            </a:r>
            <a:r>
              <a:rPr lang="en-US" sz="1600" dirty="0"/>
              <a:t> Warfarin 10 mg PO Once x 1 dose</a:t>
            </a:r>
          </a:p>
          <a:p>
            <a:pPr marL="0" indent="0">
              <a:buNone/>
            </a:pPr>
            <a:r>
              <a:rPr lang="en-US" sz="1600" dirty="0"/>
              <a:t>************************************************************</a:t>
            </a:r>
          </a:p>
          <a:p>
            <a:pPr marL="0" indent="0">
              <a:buNone/>
            </a:pPr>
            <a:r>
              <a:rPr lang="en-US" sz="1600" dirty="0">
                <a:sym typeface="Wingdings"/>
              </a:rPr>
              <a:t></a:t>
            </a:r>
            <a:r>
              <a:rPr lang="en-US" sz="1600" dirty="0"/>
              <a:t> Warfarin NO Dose Today q6pm x 1 dose</a:t>
            </a:r>
          </a:p>
          <a:p>
            <a:pPr marL="0" indent="0">
              <a:buNone/>
            </a:pPr>
            <a:r>
              <a:rPr lang="en-US" sz="1600" dirty="0"/>
              <a:t>************************************************************</a:t>
            </a:r>
          </a:p>
          <a:p>
            <a:pPr marL="0" indent="0">
              <a:buNone/>
            </a:pPr>
            <a:r>
              <a:rPr lang="en-US" sz="1600" dirty="0">
                <a:sym typeface="Wingdings"/>
              </a:rPr>
              <a:t></a:t>
            </a:r>
            <a:r>
              <a:rPr lang="en-US" sz="1600" dirty="0"/>
              <a:t> PT w/INR in AM</a:t>
            </a:r>
          </a:p>
          <a:p>
            <a:pPr>
              <a:buFont typeface="Wingdings" pitchFamily="2" charset="2"/>
              <a:buChar char="þ"/>
            </a:pPr>
            <a:r>
              <a:rPr lang="en-US" sz="1600" dirty="0" smtClean="0"/>
              <a:t>Call </a:t>
            </a:r>
            <a:r>
              <a:rPr lang="en-US" sz="1600" dirty="0"/>
              <a:t>HO for daily Warfarin </a:t>
            </a:r>
            <a:r>
              <a:rPr lang="en-US" sz="1600" dirty="0" smtClean="0"/>
              <a:t>orders</a:t>
            </a:r>
          </a:p>
          <a:p>
            <a:pPr marL="0" indent="0">
              <a:buNone/>
            </a:pPr>
            <a:r>
              <a:rPr lang="en-US" sz="1600" dirty="0" smtClean="0"/>
              <a:t>************************************************************</a:t>
            </a:r>
            <a:endParaRPr lang="en-US" sz="1600" dirty="0"/>
          </a:p>
          <a:p>
            <a:pPr marL="0" indent="0">
              <a:buNone/>
            </a:pPr>
            <a:r>
              <a:rPr lang="en-US" sz="1600" dirty="0"/>
              <a:t> </a:t>
            </a:r>
            <a:r>
              <a:rPr lang="en-US" sz="1600" dirty="0">
                <a:sym typeface="Wingdings"/>
              </a:rPr>
              <a:t></a:t>
            </a:r>
            <a:r>
              <a:rPr lang="en-US" sz="1600" dirty="0"/>
              <a:t> PHARMACY MED REVIEW CONSULT Once WARFARIN TEACHING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76256"/>
            <a:ext cx="4101110" cy="30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8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CPOE- RPh Dosed</a:t>
            </a:r>
            <a:endParaRPr lang="en-US" dirty="0"/>
          </a:p>
        </p:txBody>
      </p:sp>
      <p:sp>
        <p:nvSpPr>
          <p:cNvPr id="3" name="Content Placeholder 2"/>
          <p:cNvSpPr>
            <a:spLocks noGrp="1"/>
          </p:cNvSpPr>
          <p:nvPr>
            <p:ph idx="1"/>
          </p:nvPr>
        </p:nvSpPr>
        <p:spPr>
          <a:xfrm>
            <a:off x="457200" y="838200"/>
            <a:ext cx="8229600" cy="4525963"/>
          </a:xfrm>
        </p:spPr>
        <p:txBody>
          <a:bodyPr>
            <a:noAutofit/>
          </a:bodyPr>
          <a:lstStyle/>
          <a:p>
            <a:pPr marL="0" indent="0">
              <a:buNone/>
            </a:pPr>
            <a:r>
              <a:rPr lang="en-US" sz="1500" dirty="0" smtClean="0"/>
              <a:t>Warfarin </a:t>
            </a:r>
            <a:r>
              <a:rPr lang="en-US" sz="1500" dirty="0"/>
              <a:t>INR </a:t>
            </a:r>
            <a:r>
              <a:rPr lang="en-US" sz="1500" dirty="0" smtClean="0"/>
              <a:t>Range</a:t>
            </a:r>
          </a:p>
          <a:p>
            <a:pPr marL="0" indent="0">
              <a:buNone/>
            </a:pPr>
            <a:r>
              <a:rPr lang="en-US" sz="1500" dirty="0" smtClean="0">
                <a:sym typeface="Wingdings"/>
              </a:rPr>
              <a:t> INR Range 2-3  Mod Intensity</a:t>
            </a:r>
          </a:p>
          <a:p>
            <a:pPr marL="0" indent="0">
              <a:buNone/>
            </a:pPr>
            <a:r>
              <a:rPr lang="en-US" sz="1500" dirty="0" smtClean="0">
                <a:sym typeface="Wingdings"/>
              </a:rPr>
              <a:t> INR Range 2.5-3.5  High Intensity</a:t>
            </a:r>
          </a:p>
          <a:p>
            <a:pPr marL="0" indent="0">
              <a:buNone/>
            </a:pPr>
            <a:r>
              <a:rPr lang="en-US" sz="1500" dirty="0" smtClean="0"/>
              <a:t>Prescribers </a:t>
            </a:r>
            <a:r>
              <a:rPr lang="en-US" sz="1500" dirty="0"/>
              <a:t>MUST select INITIAL Warfarin Dose </a:t>
            </a:r>
          </a:p>
          <a:p>
            <a:pPr marL="0" indent="0">
              <a:buNone/>
            </a:pPr>
            <a:r>
              <a:rPr lang="en-US" sz="1500" dirty="0">
                <a:sym typeface="Wingdings"/>
              </a:rPr>
              <a:t></a:t>
            </a:r>
            <a:r>
              <a:rPr lang="en-US" sz="1500" dirty="0"/>
              <a:t> Warfarin 0.5 mg PO Once x 1 dose</a:t>
            </a:r>
          </a:p>
          <a:p>
            <a:pPr marL="0" indent="0">
              <a:buNone/>
            </a:pPr>
            <a:r>
              <a:rPr lang="en-US" sz="1500" dirty="0">
                <a:sym typeface="Wingdings"/>
              </a:rPr>
              <a:t></a:t>
            </a:r>
            <a:r>
              <a:rPr lang="en-US" sz="1500" dirty="0"/>
              <a:t> Warfarin 1 mg PO Once x 1 dose</a:t>
            </a:r>
          </a:p>
          <a:p>
            <a:pPr marL="0" indent="0">
              <a:buNone/>
            </a:pPr>
            <a:r>
              <a:rPr lang="en-US" sz="1500" dirty="0">
                <a:sym typeface="Wingdings"/>
              </a:rPr>
              <a:t></a:t>
            </a:r>
            <a:r>
              <a:rPr lang="en-US" sz="1500" dirty="0"/>
              <a:t> Warfarin 2 mg PO Once x 1 dose</a:t>
            </a:r>
          </a:p>
          <a:p>
            <a:pPr marL="0" indent="0">
              <a:buNone/>
            </a:pPr>
            <a:r>
              <a:rPr lang="en-US" sz="1500" dirty="0">
                <a:sym typeface="Wingdings"/>
              </a:rPr>
              <a:t></a:t>
            </a:r>
            <a:r>
              <a:rPr lang="en-US" sz="1500" dirty="0"/>
              <a:t> Warfarin 2.5 mg PO Once x 1 dose</a:t>
            </a:r>
          </a:p>
          <a:p>
            <a:pPr marL="0" indent="0">
              <a:buNone/>
            </a:pPr>
            <a:r>
              <a:rPr lang="en-US" sz="1500" dirty="0">
                <a:sym typeface="Wingdings"/>
              </a:rPr>
              <a:t></a:t>
            </a:r>
            <a:r>
              <a:rPr lang="en-US" sz="1500" dirty="0"/>
              <a:t> Warfarin 3 mg PO Once x 1 dose</a:t>
            </a:r>
          </a:p>
          <a:p>
            <a:pPr marL="0" indent="0">
              <a:buNone/>
            </a:pPr>
            <a:r>
              <a:rPr lang="en-US" sz="1500" dirty="0">
                <a:sym typeface="Wingdings"/>
              </a:rPr>
              <a:t></a:t>
            </a:r>
            <a:r>
              <a:rPr lang="en-US" sz="1500" dirty="0"/>
              <a:t> Warfarin 4 mg PO Once x 1 dose</a:t>
            </a:r>
          </a:p>
          <a:p>
            <a:pPr marL="0" indent="0">
              <a:buNone/>
            </a:pPr>
            <a:r>
              <a:rPr lang="en-US" sz="1500" dirty="0">
                <a:sym typeface="Wingdings"/>
              </a:rPr>
              <a:t></a:t>
            </a:r>
            <a:r>
              <a:rPr lang="en-US" sz="1500" dirty="0"/>
              <a:t> Warfarin 5 mg PO Once x 1 dose</a:t>
            </a:r>
          </a:p>
          <a:p>
            <a:pPr marL="0" indent="0">
              <a:buNone/>
            </a:pPr>
            <a:r>
              <a:rPr lang="en-US" sz="1500" dirty="0">
                <a:sym typeface="Wingdings"/>
              </a:rPr>
              <a:t></a:t>
            </a:r>
            <a:r>
              <a:rPr lang="en-US" sz="1500" dirty="0"/>
              <a:t> Warfarin 6 mg PO Once x 1 dose</a:t>
            </a:r>
          </a:p>
          <a:p>
            <a:pPr marL="0" indent="0">
              <a:buNone/>
            </a:pPr>
            <a:r>
              <a:rPr lang="en-US" sz="1500" dirty="0">
                <a:sym typeface="Wingdings"/>
              </a:rPr>
              <a:t></a:t>
            </a:r>
            <a:r>
              <a:rPr lang="en-US" sz="1500" dirty="0"/>
              <a:t> Warfarin 7.5 mg PO Once x 1 dose</a:t>
            </a:r>
          </a:p>
          <a:p>
            <a:pPr marL="0" indent="0">
              <a:buNone/>
            </a:pPr>
            <a:r>
              <a:rPr lang="en-US" sz="1500" dirty="0">
                <a:sym typeface="Wingdings"/>
              </a:rPr>
              <a:t></a:t>
            </a:r>
            <a:r>
              <a:rPr lang="en-US" sz="1500" dirty="0"/>
              <a:t> Warfarin 10 mg PO Once x 1 dose</a:t>
            </a:r>
          </a:p>
          <a:p>
            <a:pPr marL="0" indent="0">
              <a:buNone/>
            </a:pPr>
            <a:r>
              <a:rPr lang="en-US" sz="1500" dirty="0"/>
              <a:t>************************************************************</a:t>
            </a:r>
          </a:p>
          <a:p>
            <a:pPr marL="0" indent="0">
              <a:buNone/>
            </a:pPr>
            <a:r>
              <a:rPr lang="en-US" sz="1500" dirty="0">
                <a:sym typeface="Wingdings"/>
              </a:rPr>
              <a:t></a:t>
            </a:r>
            <a:r>
              <a:rPr lang="en-US" sz="1500" dirty="0"/>
              <a:t> Warfarin NO Dose Today q6pm x 1 dose</a:t>
            </a:r>
          </a:p>
          <a:p>
            <a:pPr marL="0" indent="0">
              <a:buNone/>
            </a:pPr>
            <a:r>
              <a:rPr lang="en-US" sz="1500" dirty="0"/>
              <a:t>************************************************************</a:t>
            </a:r>
          </a:p>
          <a:p>
            <a:pPr marL="0" indent="0">
              <a:buNone/>
            </a:pPr>
            <a:r>
              <a:rPr lang="en-US" sz="1500" dirty="0" smtClean="0">
                <a:sym typeface="Wingdings"/>
              </a:rPr>
              <a:t></a:t>
            </a:r>
            <a:r>
              <a:rPr lang="en-US" sz="1500" dirty="0" smtClean="0"/>
              <a:t> </a:t>
            </a:r>
            <a:r>
              <a:rPr lang="en-US" sz="1500" dirty="0"/>
              <a:t>PT w/INR in AM</a:t>
            </a:r>
          </a:p>
          <a:p>
            <a:pPr marL="0" indent="0">
              <a:buNone/>
            </a:pPr>
            <a:r>
              <a:rPr lang="en-US" sz="1500" dirty="0">
                <a:sym typeface="Wingdings"/>
              </a:rPr>
              <a:t></a:t>
            </a:r>
            <a:r>
              <a:rPr lang="en-US" sz="1500" dirty="0"/>
              <a:t> Call </a:t>
            </a:r>
            <a:r>
              <a:rPr lang="en-US" sz="1500" dirty="0" smtClean="0"/>
              <a:t>HO </a:t>
            </a:r>
            <a:r>
              <a:rPr lang="en-US" sz="1500" dirty="0"/>
              <a:t>for daily Warfarin orders </a:t>
            </a:r>
            <a:r>
              <a:rPr lang="en-US" sz="1500" dirty="0" smtClean="0"/>
              <a:t>************************************************************</a:t>
            </a:r>
            <a:endParaRPr lang="en-US" sz="1500" dirty="0"/>
          </a:p>
          <a:p>
            <a:pPr marL="0" indent="0">
              <a:buNone/>
            </a:pPr>
            <a:r>
              <a:rPr lang="en-US" sz="1500" dirty="0"/>
              <a:t> </a:t>
            </a:r>
            <a:r>
              <a:rPr lang="en-US" sz="1500" dirty="0">
                <a:sym typeface="Wingdings"/>
              </a:rPr>
              <a:t></a:t>
            </a:r>
            <a:r>
              <a:rPr lang="en-US" sz="1500" dirty="0" smtClean="0"/>
              <a:t> </a:t>
            </a:r>
            <a:r>
              <a:rPr lang="en-US" sz="1500" dirty="0"/>
              <a:t>PHARMACY MED REVIEW CONSULT Once WARFARIN </a:t>
            </a:r>
            <a:r>
              <a:rPr lang="en-US" sz="1500" dirty="0" smtClean="0"/>
              <a:t>TEACHING</a:t>
            </a:r>
            <a:endParaRPr lang="en-US" sz="15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38200"/>
            <a:ext cx="3980708"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4551" y="5410200"/>
            <a:ext cx="3429001" cy="76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199" y="838200"/>
            <a:ext cx="2971801" cy="838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1600200"/>
            <a:ext cx="382830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173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C572FA184343468B01C960B09AC897" ma:contentTypeVersion="1" ma:contentTypeDescription="Create a new document." ma:contentTypeScope="" ma:versionID="8c14d46225632a21287fb43c5ecbae69">
  <xsd:schema xmlns:xsd="http://www.w3.org/2001/XMLSchema" xmlns:xs="http://www.w3.org/2001/XMLSchema" xmlns:p="http://schemas.microsoft.com/office/2006/metadata/properties" xmlns:ns2="1e2339c8-0750-49a0-9663-381401975ec9" targetNamespace="http://schemas.microsoft.com/office/2006/metadata/properties" ma:root="true" ma:fieldsID="e8e1c02ea8ef610ba487505d8139dc05" ns2:_="">
    <xsd:import namespace="1e2339c8-0750-49a0-9663-381401975ec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339c8-0750-49a0-9663-381401975e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4B6B16-0BB5-45CF-ABB9-7D1CC95B4715}"/>
</file>

<file path=customXml/itemProps2.xml><?xml version="1.0" encoding="utf-8"?>
<ds:datastoreItem xmlns:ds="http://schemas.openxmlformats.org/officeDocument/2006/customXml" ds:itemID="{17D67F77-24F2-4CCE-8855-DD07D857B79C}"/>
</file>

<file path=customXml/itemProps3.xml><?xml version="1.0" encoding="utf-8"?>
<ds:datastoreItem xmlns:ds="http://schemas.openxmlformats.org/officeDocument/2006/customXml" ds:itemID="{BFAA1856-BD25-4F57-8E03-3213AD8D3E06}"/>
</file>

<file path=docProps/app.xml><?xml version="1.0" encoding="utf-8"?>
<Properties xmlns="http://schemas.openxmlformats.org/officeDocument/2006/extended-properties" xmlns:vt="http://schemas.openxmlformats.org/officeDocument/2006/docPropsVTypes">
  <TotalTime>3578</TotalTime>
  <Words>5649</Words>
  <Application>Microsoft Office PowerPoint</Application>
  <PresentationFormat>On-screen Show (4:3)</PresentationFormat>
  <Paragraphs>1401</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Warfarin Collaborative Practice at JDH-UCH</vt:lpstr>
      <vt:lpstr>Objectives</vt:lpstr>
      <vt:lpstr>Warfarin Collaborative Practice (WCP) at UCH/JDH</vt:lpstr>
      <vt:lpstr>WCP Protocol</vt:lpstr>
      <vt:lpstr>Purpose of WCP</vt:lpstr>
      <vt:lpstr>Procedure for WCP</vt:lpstr>
      <vt:lpstr>Responsibilities of the Provider</vt:lpstr>
      <vt:lpstr>CPOE – Provider Dosed</vt:lpstr>
      <vt:lpstr>CPOE- RPh Dosed</vt:lpstr>
      <vt:lpstr>CPOE- RPh Dosed</vt:lpstr>
      <vt:lpstr>CPOE- RPh Dosed</vt:lpstr>
      <vt:lpstr>Responsibilities of the Pharmacist</vt:lpstr>
      <vt:lpstr>Ordering Labs</vt:lpstr>
      <vt:lpstr>Ordering Labs</vt:lpstr>
      <vt:lpstr>Ordering Labs</vt:lpstr>
      <vt:lpstr>Determination of Dose</vt:lpstr>
      <vt:lpstr>PowerPoint Presentation</vt:lpstr>
      <vt:lpstr>PowerPoint Presentation</vt:lpstr>
      <vt:lpstr>Determination of Dose</vt:lpstr>
      <vt:lpstr>Warfarin Sensitivity</vt:lpstr>
      <vt:lpstr>Risk Assessment</vt:lpstr>
      <vt:lpstr>Risk Assessment </vt:lpstr>
      <vt:lpstr>Drug and Food Interactions  </vt:lpstr>
      <vt:lpstr>Determination of WCP Dose</vt:lpstr>
      <vt:lpstr>PowerPoint Presentation</vt:lpstr>
      <vt:lpstr>PowerPoint Presentation</vt:lpstr>
      <vt:lpstr>Maintenance Dosing  </vt:lpstr>
      <vt:lpstr>UCH Warfarin Clinic Note</vt:lpstr>
      <vt:lpstr>PowerPoint Presentation</vt:lpstr>
      <vt:lpstr>PowerPoint Presentation</vt:lpstr>
      <vt:lpstr>Documentation of the Dose</vt:lpstr>
      <vt:lpstr>First Dose Documentation – Progress Note</vt:lpstr>
      <vt:lpstr>Subsequent Dose Documentation – Progress Note</vt:lpstr>
      <vt:lpstr>Documentation Checklist</vt:lpstr>
      <vt:lpstr>Notification to Provider</vt:lpstr>
      <vt:lpstr>Other considerations</vt:lpstr>
      <vt:lpstr>Warfarin Reversal</vt:lpstr>
      <vt:lpstr>PowerPoint Presentation</vt:lpstr>
      <vt:lpstr>Anticoagulation Transitions</vt:lpstr>
      <vt:lpstr>PowerPoint Presentation</vt:lpstr>
      <vt:lpstr>Patient education</vt:lpstr>
      <vt:lpstr>Warfarin Patient Education</vt:lpstr>
      <vt:lpstr>LCR Documentation</vt:lpstr>
      <vt:lpstr>Documentation of Education</vt:lpstr>
      <vt:lpstr>Pharmacist Resources</vt:lpstr>
      <vt:lpstr>LET’s PRACTICE!!!!</vt:lpstr>
      <vt:lpstr>Sample Case #1 - Day 1</vt:lpstr>
      <vt:lpstr>Sample Case #1 - Day 1</vt:lpstr>
      <vt:lpstr>Sample Case #1 - Day 1</vt:lpstr>
      <vt:lpstr>Sample Case #1 - Day 1</vt:lpstr>
      <vt:lpstr>Sample Case #1 - Day 1</vt:lpstr>
      <vt:lpstr>PowerPoint Presentation</vt:lpstr>
      <vt:lpstr>Sample Case #1 - Day 1</vt:lpstr>
      <vt:lpstr>Sample Case #1 - Day 1</vt:lpstr>
      <vt:lpstr>Sample Case #1 - Day 2</vt:lpstr>
      <vt:lpstr>PowerPoint Presentation</vt:lpstr>
      <vt:lpstr>Sample Case #1 - Day 2</vt:lpstr>
      <vt:lpstr>Sample Case #2</vt:lpstr>
      <vt:lpstr>Sample Case #2</vt:lpstr>
      <vt:lpstr>Sample Case #2</vt:lpstr>
      <vt:lpstr>PowerPoint Presentation</vt:lpstr>
      <vt:lpstr>Sample Case #2</vt:lpstr>
      <vt:lpstr>Questions?</vt:lpstr>
    </vt:vector>
  </TitlesOfParts>
  <Company>UCHC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Warfarin Collaborative Practice at JDH-UCH</dc:title>
  <dc:creator>Kuszewski,Gillian</dc:creator>
  <cp:lastModifiedBy>Kuszewski,Gillian</cp:lastModifiedBy>
  <cp:revision>214</cp:revision>
  <cp:lastPrinted>2015-10-27T17:26:10Z</cp:lastPrinted>
  <dcterms:created xsi:type="dcterms:W3CDTF">2015-10-05T12:45:05Z</dcterms:created>
  <dcterms:modified xsi:type="dcterms:W3CDTF">2015-10-27T17:51:02Z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0x0101001DC572FA184343468B01C960B09AC897</vt:lpwstr>
  </property>
</Properties>
</file>